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0" r:id="rId2"/>
    <p:sldMasterId id="2147483664" r:id="rId3"/>
  </p:sldMasterIdLst>
  <p:notesMasterIdLst>
    <p:notesMasterId r:id="rId42"/>
  </p:notesMasterIdLst>
  <p:handoutMasterIdLst>
    <p:handoutMasterId r:id="rId43"/>
  </p:handoutMasterIdLst>
  <p:sldIdLst>
    <p:sldId id="256" r:id="rId4"/>
    <p:sldId id="260" r:id="rId5"/>
    <p:sldId id="261" r:id="rId6"/>
    <p:sldId id="294" r:id="rId7"/>
    <p:sldId id="296" r:id="rId8"/>
    <p:sldId id="337" r:id="rId9"/>
    <p:sldId id="339" r:id="rId10"/>
    <p:sldId id="365" r:id="rId11"/>
    <p:sldId id="364" r:id="rId12"/>
    <p:sldId id="336" r:id="rId13"/>
    <p:sldId id="343" r:id="rId14"/>
    <p:sldId id="367" r:id="rId15"/>
    <p:sldId id="366" r:id="rId16"/>
    <p:sldId id="368" r:id="rId17"/>
    <p:sldId id="369" r:id="rId18"/>
    <p:sldId id="297" r:id="rId19"/>
    <p:sldId id="341" r:id="rId20"/>
    <p:sldId id="298" r:id="rId21"/>
    <p:sldId id="311" r:id="rId22"/>
    <p:sldId id="301" r:id="rId23"/>
    <p:sldId id="302" r:id="rId24"/>
    <p:sldId id="362" r:id="rId25"/>
    <p:sldId id="361" r:id="rId26"/>
    <p:sldId id="299" r:id="rId27"/>
    <p:sldId id="313" r:id="rId28"/>
    <p:sldId id="316" r:id="rId29"/>
    <p:sldId id="318" r:id="rId30"/>
    <p:sldId id="317" r:id="rId31"/>
    <p:sldId id="323" r:id="rId32"/>
    <p:sldId id="322" r:id="rId33"/>
    <p:sldId id="325" r:id="rId34"/>
    <p:sldId id="324" r:id="rId35"/>
    <p:sldId id="320" r:id="rId36"/>
    <p:sldId id="321" r:id="rId37"/>
    <p:sldId id="319" r:id="rId38"/>
    <p:sldId id="332" r:id="rId39"/>
    <p:sldId id="330" r:id="rId40"/>
    <p:sldId id="333"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FBD7CD49-348D-42DB-BE13-B05BB44EC5D1}">
          <p14:sldIdLst>
            <p14:sldId id="256"/>
            <p14:sldId id="260"/>
            <p14:sldId id="261"/>
            <p14:sldId id="294"/>
            <p14:sldId id="296"/>
            <p14:sldId id="337"/>
            <p14:sldId id="339"/>
            <p14:sldId id="365"/>
            <p14:sldId id="364"/>
            <p14:sldId id="336"/>
          </p14:sldIdLst>
        </p14:section>
        <p14:section name="Storage" id="{46A343C9-5A24-4D8D-92E1-2FC2AB4A515A}">
          <p14:sldIdLst>
            <p14:sldId id="343"/>
          </p14:sldIdLst>
        </p14:section>
        <p14:section name="EventHub" id="{1CACBB9A-3FE7-4A98-B983-BE7F98B96796}">
          <p14:sldIdLst>
            <p14:sldId id="367"/>
            <p14:sldId id="366"/>
            <p14:sldId id="368"/>
          </p14:sldIdLst>
        </p14:section>
        <p14:section name="Spark" id="{F7F8CE2C-475B-4387-BF4C-21AE30FF987F}">
          <p14:sldIdLst>
            <p14:sldId id="369"/>
          </p14:sldIdLst>
        </p14:section>
        <p14:section name="ADLA" id="{FF27AB55-B5FD-432B-9460-108C85C90C26}">
          <p14:sldIdLst>
            <p14:sldId id="297"/>
            <p14:sldId id="341"/>
            <p14:sldId id="298"/>
            <p14:sldId id="311"/>
            <p14:sldId id="301"/>
            <p14:sldId id="302"/>
            <p14:sldId id="362"/>
            <p14:sldId id="361"/>
            <p14:sldId id="299"/>
          </p14:sldIdLst>
        </p14:section>
        <p14:section name="ADF" id="{D57D00FE-E5F2-4A42-93FC-01EE51BF52DA}">
          <p14:sldIdLst>
            <p14:sldId id="313"/>
            <p14:sldId id="316"/>
            <p14:sldId id="318"/>
            <p14:sldId id="317"/>
            <p14:sldId id="323"/>
            <p14:sldId id="322"/>
            <p14:sldId id="325"/>
            <p14:sldId id="324"/>
            <p14:sldId id="320"/>
            <p14:sldId id="321"/>
            <p14:sldId id="319"/>
            <p14:sldId id="332"/>
            <p14:sldId id="330"/>
            <p14:sldId id="333"/>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5F00"/>
    <a:srgbClr val="EF942F"/>
    <a:srgbClr val="FFA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08" autoAdjust="0"/>
    <p:restoredTop sz="93151" autoAdjust="0"/>
  </p:normalViewPr>
  <p:slideViewPr>
    <p:cSldViewPr snapToGrid="0">
      <p:cViewPr varScale="1">
        <p:scale>
          <a:sx n="80" d="100"/>
          <a:sy n="80" d="100"/>
        </p:scale>
        <p:origin x="782" y="67"/>
      </p:cViewPr>
      <p:guideLst/>
    </p:cSldViewPr>
  </p:slideViewPr>
  <p:notesTextViewPr>
    <p:cViewPr>
      <p:scale>
        <a:sx n="1" d="1"/>
        <a:sy n="1" d="1"/>
      </p:scale>
      <p:origin x="0" y="0"/>
    </p:cViewPr>
  </p:notesTextViewPr>
  <p:notesViewPr>
    <p:cSldViewPr snapToGrid="0">
      <p:cViewPr varScale="1">
        <p:scale>
          <a:sx n="68" d="100"/>
          <a:sy n="68" d="100"/>
        </p:scale>
        <p:origin x="3288" y="2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slide" Target="slides/slide38.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viewProps" Target="view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handoutMaster" Target="handoutMasters/handout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2.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E050263-9721-43EF-AC38-28F6115BDD45}" type="datetimeFigureOut">
              <a:rPr lang="en-US" smtClean="0"/>
              <a:t>1/22/2019</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FDCC633-313E-4664-B570-E52027BA9E2F}" type="slidenum">
              <a:rPr lang="en-US" smtClean="0"/>
              <a:t>‹#›</a:t>
            </a:fld>
            <a:endParaRPr lang="en-US"/>
          </a:p>
        </p:txBody>
      </p:sp>
    </p:spTree>
    <p:extLst>
      <p:ext uri="{BB962C8B-B14F-4D97-AF65-F5344CB8AC3E}">
        <p14:creationId xmlns:p14="http://schemas.microsoft.com/office/powerpoint/2010/main" val="49499515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2790F4D-45E3-4E16-A568-54C3CC6D5229}" type="datetimeFigureOut">
              <a:rPr lang="en-US" smtClean="0"/>
              <a:t>1/22/2019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5992286-4AA4-4E55-98B6-FFAF34B74A40}" type="slidenum">
              <a:rPr lang="en-US" smtClean="0"/>
              <a:t>‹#›</a:t>
            </a:fld>
            <a:endParaRPr lang="en-US"/>
          </a:p>
        </p:txBody>
      </p:sp>
    </p:spTree>
    <p:extLst>
      <p:ext uri="{BB962C8B-B14F-4D97-AF65-F5344CB8AC3E}">
        <p14:creationId xmlns:p14="http://schemas.microsoft.com/office/powerpoint/2010/main" val="32439223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blog.panoply.io/etl-vs-elt-the-difference-is-in-the-how"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Według</a:t>
            </a:r>
            <a:r>
              <a:rPr lang="en-GB" dirty="0"/>
              <a:t> </a:t>
            </a:r>
            <a:r>
              <a:rPr lang="en-GB" dirty="0" err="1"/>
              <a:t>szacunkow</a:t>
            </a:r>
            <a:r>
              <a:rPr lang="en-GB" dirty="0"/>
              <a:t> </a:t>
            </a:r>
            <a:r>
              <a:rPr lang="en-GB" dirty="0" err="1"/>
              <a:t>wygenrujemy</a:t>
            </a:r>
            <a:r>
              <a:rPr lang="en-GB" dirty="0"/>
              <a:t> 40 zetta</a:t>
            </a:r>
          </a:p>
          <a:p>
            <a:r>
              <a:rPr lang="en-GB" dirty="0" err="1"/>
              <a:t>Czy</a:t>
            </a:r>
            <a:r>
              <a:rPr lang="en-GB" dirty="0"/>
              <a:t> to </a:t>
            </a:r>
            <a:r>
              <a:rPr lang="en-GB" dirty="0" err="1"/>
              <a:t>duzo</a:t>
            </a:r>
            <a:r>
              <a:rPr lang="en-GB" dirty="0"/>
              <a:t> </a:t>
            </a:r>
            <a:r>
              <a:rPr lang="en-GB" dirty="0" err="1"/>
              <a:t>czy</a:t>
            </a:r>
            <a:r>
              <a:rPr lang="en-GB" dirty="0"/>
              <a:t> </a:t>
            </a:r>
            <a:r>
              <a:rPr lang="en-GB" dirty="0" err="1"/>
              <a:t>malo</a:t>
            </a:r>
            <a:r>
              <a:rPr lang="en-GB" dirty="0"/>
              <a:t> –</a:t>
            </a:r>
            <a:r>
              <a:rPr lang="en-GB" dirty="0" err="1"/>
              <a:t>posluzymy</a:t>
            </a:r>
            <a:r>
              <a:rPr lang="en-GB" dirty="0"/>
              <a:t> </a:t>
            </a:r>
            <a:r>
              <a:rPr lang="en-GB" dirty="0" err="1"/>
              <a:t>sie</a:t>
            </a:r>
            <a:r>
              <a:rPr lang="en-GB" dirty="0"/>
              <a:t> </a:t>
            </a:r>
            <a:r>
              <a:rPr lang="en-GB" dirty="0" err="1"/>
              <a:t>porownaniem</a:t>
            </a:r>
            <a:r>
              <a:rPr lang="en-GB" dirty="0"/>
              <a:t> </a:t>
            </a:r>
            <a:r>
              <a:rPr lang="en-GB" dirty="0" err="1"/>
              <a:t>ktore</a:t>
            </a:r>
            <a:r>
              <a:rPr lang="en-GB" dirty="0"/>
              <a:t> </a:t>
            </a:r>
            <a:r>
              <a:rPr lang="en-GB" dirty="0" err="1"/>
              <a:t>przedstawil</a:t>
            </a:r>
            <a:r>
              <a:rPr lang="en-GB" dirty="0"/>
              <a:t> Microsoft </a:t>
            </a:r>
          </a:p>
          <a:p>
            <a:r>
              <a:rPr lang="en-GB" dirty="0"/>
              <a:t>Ale big data to </a:t>
            </a:r>
            <a:r>
              <a:rPr lang="en-GB" dirty="0" err="1"/>
              <a:t>nie</a:t>
            </a:r>
            <a:r>
              <a:rPr lang="en-GB" dirty="0"/>
              <a:t> </a:t>
            </a:r>
            <a:r>
              <a:rPr lang="en-GB" dirty="0" err="1"/>
              <a:t>tylko</a:t>
            </a:r>
            <a:r>
              <a:rPr lang="en-GB" dirty="0"/>
              <a:t> </a:t>
            </a:r>
            <a:r>
              <a:rPr lang="en-GB" dirty="0" err="1"/>
              <a:t>rozmiar</a:t>
            </a:r>
            <a:endParaRPr lang="en-GB" dirty="0"/>
          </a:p>
          <a:p>
            <a:r>
              <a:rPr lang="en-GB" dirty="0" err="1"/>
              <a:t>Podstawowa</a:t>
            </a:r>
            <a:r>
              <a:rPr lang="en-GB" dirty="0"/>
              <a:t> </a:t>
            </a:r>
            <a:r>
              <a:rPr lang="en-GB" dirty="0" err="1"/>
              <a:t>definicja</a:t>
            </a:r>
            <a:r>
              <a:rPr lang="en-GB" dirty="0"/>
              <a:t> Big data to 3V</a:t>
            </a:r>
          </a:p>
          <a:p>
            <a:r>
              <a:rPr lang="en-GB" dirty="0"/>
              <a:t>Data </a:t>
            </a:r>
            <a:r>
              <a:rPr lang="en-GB" dirty="0" err="1"/>
              <a:t>Valume</a:t>
            </a:r>
            <a:r>
              <a:rPr lang="en-GB" dirty="0"/>
              <a:t>, Data Variety –</a:t>
            </a:r>
            <a:r>
              <a:rPr lang="en-GB" dirty="0" err="1"/>
              <a:t>rozne</a:t>
            </a:r>
            <a:r>
              <a:rPr lang="en-GB" dirty="0"/>
              <a:t> format </a:t>
            </a:r>
            <a:r>
              <a:rPr lang="en-GB" dirty="0" err="1"/>
              <a:t>danych</a:t>
            </a:r>
            <a:r>
              <a:rPr lang="en-GB" dirty="0"/>
              <a:t> </a:t>
            </a:r>
          </a:p>
          <a:p>
            <a:r>
              <a:rPr lang="en-GB" dirty="0" err="1"/>
              <a:t>Oraz</a:t>
            </a:r>
            <a:r>
              <a:rPr lang="en-GB" dirty="0"/>
              <a:t> </a:t>
            </a:r>
            <a:r>
              <a:rPr lang="en-GB" dirty="0" err="1"/>
              <a:t>szybkosc</a:t>
            </a:r>
            <a:r>
              <a:rPr lang="en-GB" dirty="0"/>
              <a:t> </a:t>
            </a:r>
            <a:r>
              <a:rPr lang="en-GB" dirty="0" err="1"/>
              <a:t>przyrastanie</a:t>
            </a:r>
            <a:r>
              <a:rPr lang="en-GB" dirty="0"/>
              <a:t> </a:t>
            </a:r>
            <a:r>
              <a:rPr lang="en-GB" dirty="0" err="1"/>
              <a:t>danych</a:t>
            </a:r>
            <a:r>
              <a:rPr lang="en-GB" dirty="0"/>
              <a:t> –</a:t>
            </a:r>
            <a:r>
              <a:rPr lang="en-GB" dirty="0" err="1"/>
              <a:t>ja</a:t>
            </a:r>
            <a:r>
              <a:rPr lang="en-GB" dirty="0"/>
              <a:t> to </a:t>
            </a:r>
            <a:r>
              <a:rPr lang="en-GB" dirty="0" err="1"/>
              <a:t>rowniez</a:t>
            </a:r>
            <a:r>
              <a:rPr lang="en-GB" dirty="0"/>
              <a:t> </a:t>
            </a:r>
            <a:r>
              <a:rPr lang="en-GB" dirty="0" err="1"/>
              <a:t>rozumiem</a:t>
            </a:r>
            <a:r>
              <a:rPr lang="en-GB" dirty="0"/>
              <a:t> </a:t>
            </a:r>
            <a:r>
              <a:rPr lang="en-GB" dirty="0" err="1"/>
              <a:t>jako</a:t>
            </a:r>
            <a:r>
              <a:rPr lang="en-GB" dirty="0"/>
              <a:t> </a:t>
            </a:r>
            <a:r>
              <a:rPr lang="en-GB" dirty="0" err="1"/>
              <a:t>sposob</a:t>
            </a:r>
            <a:r>
              <a:rPr lang="en-GB" dirty="0"/>
              <a:t> </a:t>
            </a:r>
            <a:r>
              <a:rPr lang="en-GB" dirty="0" err="1"/>
              <a:t>przetwarzania</a:t>
            </a:r>
            <a:r>
              <a:rPr lang="en-GB" dirty="0"/>
              <a:t> </a:t>
            </a:r>
          </a:p>
          <a:p>
            <a:r>
              <a:rPr lang="en-GB" dirty="0" err="1"/>
              <a:t>Dzis</a:t>
            </a:r>
            <a:r>
              <a:rPr lang="en-GB" dirty="0"/>
              <a:t> </a:t>
            </a:r>
            <a:r>
              <a:rPr lang="en-GB" dirty="0" err="1"/>
              <a:t>skupimy</a:t>
            </a:r>
            <a:r>
              <a:rPr lang="en-GB" dirty="0"/>
              <a:t> </a:t>
            </a:r>
            <a:r>
              <a:rPr lang="en-GB" dirty="0" err="1"/>
              <a:t>sie</a:t>
            </a:r>
            <a:r>
              <a:rPr lang="en-GB" dirty="0"/>
              <a:t> </a:t>
            </a:r>
            <a:r>
              <a:rPr lang="en-GB" dirty="0" err="1"/>
              <a:t>na</a:t>
            </a:r>
            <a:r>
              <a:rPr lang="en-GB" dirty="0"/>
              <a:t> </a:t>
            </a:r>
            <a:r>
              <a:rPr lang="en-GB" dirty="0" err="1"/>
              <a:t>rozwiazaniu</a:t>
            </a:r>
            <a:r>
              <a:rPr lang="en-GB" dirty="0"/>
              <a:t> </a:t>
            </a:r>
            <a:r>
              <a:rPr lang="en-GB" dirty="0" err="1"/>
              <a:t>ktore</a:t>
            </a:r>
            <a:r>
              <a:rPr lang="en-GB" dirty="0"/>
              <a:t> </a:t>
            </a:r>
            <a:r>
              <a:rPr lang="en-GB" dirty="0" err="1"/>
              <a:t>umozliwia</a:t>
            </a:r>
            <a:r>
              <a:rPr lang="en-GB" dirty="0"/>
              <a:t> </a:t>
            </a:r>
            <a:r>
              <a:rPr lang="en-GB" dirty="0" err="1"/>
              <a:t>przetwarzenie</a:t>
            </a:r>
            <a:r>
              <a:rPr lang="en-GB" dirty="0"/>
              <a:t> </a:t>
            </a:r>
            <a:r>
              <a:rPr lang="en-GB" dirty="0" err="1"/>
              <a:t>danych</a:t>
            </a:r>
            <a:r>
              <a:rPr lang="en-GB" dirty="0"/>
              <a:t> w </a:t>
            </a:r>
            <a:r>
              <a:rPr lang="en-GB" dirty="0" err="1"/>
              <a:t>trybie</a:t>
            </a:r>
            <a:r>
              <a:rPr lang="en-GB" dirty="0"/>
              <a:t> </a:t>
            </a:r>
            <a:r>
              <a:rPr lang="en-GB" dirty="0" err="1"/>
              <a:t>batchowym</a:t>
            </a:r>
            <a:endParaRPr lang="pl-PL" dirty="0"/>
          </a:p>
        </p:txBody>
      </p:sp>
      <p:sp>
        <p:nvSpPr>
          <p:cNvPr id="4" name="Slide Number Placeholder 3"/>
          <p:cNvSpPr>
            <a:spLocks noGrp="1"/>
          </p:cNvSpPr>
          <p:nvPr>
            <p:ph type="sldNum" sz="quarter" idx="5"/>
          </p:nvPr>
        </p:nvSpPr>
        <p:spPr/>
        <p:txBody>
          <a:bodyPr/>
          <a:lstStyle/>
          <a:p>
            <a:fld id="{55992286-4AA4-4E55-98B6-FFAF34B74A40}" type="slidenum">
              <a:rPr lang="en-US" smtClean="0"/>
              <a:t>4</a:t>
            </a:fld>
            <a:endParaRPr lang="en-US"/>
          </a:p>
        </p:txBody>
      </p:sp>
    </p:spTree>
    <p:extLst>
      <p:ext uri="{BB962C8B-B14F-4D97-AF65-F5344CB8AC3E}">
        <p14:creationId xmlns:p14="http://schemas.microsoft.com/office/powerpoint/2010/main" val="395557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Jak</a:t>
            </a:r>
            <a:r>
              <a:rPr lang="en-GB" dirty="0"/>
              <a:t> </a:t>
            </a:r>
            <a:r>
              <a:rPr lang="en-GB" dirty="0" err="1"/>
              <a:t>wyglada</a:t>
            </a:r>
            <a:r>
              <a:rPr lang="en-GB" dirty="0"/>
              <a:t> u-SQL</a:t>
            </a:r>
          </a:p>
          <a:p>
            <a:r>
              <a:rPr lang="en-GB" dirty="0"/>
              <a:t>Problem </a:t>
            </a:r>
          </a:p>
          <a:p>
            <a:r>
              <a:rPr lang="en-GB" dirty="0" err="1"/>
              <a:t>Jeden</a:t>
            </a:r>
            <a:r>
              <a:rPr lang="en-GB" dirty="0"/>
              <a:t> </a:t>
            </a:r>
            <a:r>
              <a:rPr lang="en-GB" dirty="0" err="1"/>
              <a:t>rowset</a:t>
            </a:r>
            <a:r>
              <a:rPr lang="en-GB" dirty="0"/>
              <a:t> </a:t>
            </a:r>
            <a:r>
              <a:rPr lang="en-GB" dirty="0" err="1"/>
              <a:t>mozemy</a:t>
            </a:r>
            <a:r>
              <a:rPr lang="en-GB" dirty="0"/>
              <a:t> </a:t>
            </a:r>
            <a:r>
              <a:rPr lang="en-GB" dirty="0" err="1"/>
              <a:t>byc</a:t>
            </a:r>
            <a:r>
              <a:rPr lang="en-GB" dirty="0"/>
              <a:t> </a:t>
            </a:r>
            <a:r>
              <a:rPr lang="en-GB" dirty="0" err="1"/>
              <a:t>zapisany</a:t>
            </a:r>
            <a:r>
              <a:rPr lang="en-GB" dirty="0"/>
              <a:t> do </a:t>
            </a:r>
            <a:r>
              <a:rPr lang="en-GB" dirty="0" err="1"/>
              <a:t>jednego</a:t>
            </a:r>
            <a:r>
              <a:rPr lang="en-GB" dirty="0"/>
              <a:t> </a:t>
            </a:r>
            <a:r>
              <a:rPr lang="en-GB" dirty="0" err="1"/>
              <a:t>pliku</a:t>
            </a:r>
            <a:endParaRPr lang="pl-PL" dirty="0"/>
          </a:p>
        </p:txBody>
      </p:sp>
      <p:sp>
        <p:nvSpPr>
          <p:cNvPr id="4" name="Slide Number Placeholder 3"/>
          <p:cNvSpPr>
            <a:spLocks noGrp="1"/>
          </p:cNvSpPr>
          <p:nvPr>
            <p:ph type="sldNum" sz="quarter" idx="5"/>
          </p:nvPr>
        </p:nvSpPr>
        <p:spPr/>
        <p:txBody>
          <a:bodyPr/>
          <a:lstStyle/>
          <a:p>
            <a:fld id="{55992286-4AA4-4E55-98B6-FFAF34B74A40}" type="slidenum">
              <a:rPr lang="en-US" smtClean="0"/>
              <a:t>20</a:t>
            </a:fld>
            <a:endParaRPr lang="en-US"/>
          </a:p>
        </p:txBody>
      </p:sp>
    </p:spTree>
    <p:extLst>
      <p:ext uri="{BB962C8B-B14F-4D97-AF65-F5344CB8AC3E}">
        <p14:creationId xmlns:p14="http://schemas.microsoft.com/office/powerpoint/2010/main" val="14441864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Jak</a:t>
            </a:r>
            <a:r>
              <a:rPr lang="en-GB" dirty="0"/>
              <a:t> </a:t>
            </a:r>
            <a:r>
              <a:rPr lang="en-GB" dirty="0" err="1"/>
              <a:t>ktos</a:t>
            </a:r>
            <a:r>
              <a:rPr lang="en-GB" dirty="0"/>
              <a:t> jest </a:t>
            </a:r>
            <a:r>
              <a:rPr lang="en-GB" dirty="0" err="1"/>
              <a:t>programista</a:t>
            </a:r>
            <a:r>
              <a:rPr lang="en-GB" dirty="0"/>
              <a:t> SQL to </a:t>
            </a:r>
            <a:r>
              <a:rPr lang="en-GB" dirty="0" err="1"/>
              <a:t>moze</a:t>
            </a:r>
            <a:r>
              <a:rPr lang="en-GB" dirty="0"/>
              <a:t> go </a:t>
            </a:r>
            <a:r>
              <a:rPr lang="en-GB" dirty="0" err="1"/>
              <a:t>spotkac</a:t>
            </a:r>
            <a:r>
              <a:rPr lang="en-GB" dirty="0"/>
              <a:t> </a:t>
            </a:r>
            <a:r>
              <a:rPr lang="en-GB" dirty="0" err="1"/>
              <a:t>kilka</a:t>
            </a:r>
            <a:r>
              <a:rPr lang="en-GB" dirty="0"/>
              <a:t> </a:t>
            </a:r>
            <a:r>
              <a:rPr lang="en-GB" dirty="0" err="1"/>
              <a:t>niespodzianek</a:t>
            </a:r>
            <a:endParaRPr lang="pl-PL" dirty="0"/>
          </a:p>
        </p:txBody>
      </p:sp>
      <p:sp>
        <p:nvSpPr>
          <p:cNvPr id="4" name="Slide Number Placeholder 3"/>
          <p:cNvSpPr>
            <a:spLocks noGrp="1"/>
          </p:cNvSpPr>
          <p:nvPr>
            <p:ph type="sldNum" sz="quarter" idx="5"/>
          </p:nvPr>
        </p:nvSpPr>
        <p:spPr/>
        <p:txBody>
          <a:bodyPr/>
          <a:lstStyle/>
          <a:p>
            <a:fld id="{55992286-4AA4-4E55-98B6-FFAF34B74A40}" type="slidenum">
              <a:rPr lang="en-US" smtClean="0"/>
              <a:t>21</a:t>
            </a:fld>
            <a:endParaRPr lang="en-US"/>
          </a:p>
        </p:txBody>
      </p:sp>
    </p:spTree>
    <p:extLst>
      <p:ext uri="{BB962C8B-B14F-4D97-AF65-F5344CB8AC3E}">
        <p14:creationId xmlns:p14="http://schemas.microsoft.com/office/powerpoint/2010/main" val="39484924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Jak</a:t>
            </a:r>
            <a:r>
              <a:rPr lang="en-GB" dirty="0"/>
              <a:t> </a:t>
            </a:r>
            <a:r>
              <a:rPr lang="en-GB" dirty="0" err="1"/>
              <a:t>ktos</a:t>
            </a:r>
            <a:r>
              <a:rPr lang="en-GB" dirty="0"/>
              <a:t> jest </a:t>
            </a:r>
            <a:r>
              <a:rPr lang="en-GB" dirty="0" err="1"/>
              <a:t>programista</a:t>
            </a:r>
            <a:r>
              <a:rPr lang="en-GB" dirty="0"/>
              <a:t> SQL to </a:t>
            </a:r>
            <a:r>
              <a:rPr lang="en-GB" dirty="0" err="1"/>
              <a:t>moze</a:t>
            </a:r>
            <a:r>
              <a:rPr lang="en-GB" dirty="0"/>
              <a:t> go </a:t>
            </a:r>
            <a:r>
              <a:rPr lang="en-GB" dirty="0" err="1"/>
              <a:t>spotkac</a:t>
            </a:r>
            <a:r>
              <a:rPr lang="en-GB" dirty="0"/>
              <a:t> </a:t>
            </a:r>
            <a:r>
              <a:rPr lang="en-GB" dirty="0" err="1"/>
              <a:t>kilka</a:t>
            </a:r>
            <a:r>
              <a:rPr lang="en-GB" dirty="0"/>
              <a:t> </a:t>
            </a:r>
            <a:r>
              <a:rPr lang="en-GB" dirty="0" err="1"/>
              <a:t>niespodzianek</a:t>
            </a:r>
            <a:endParaRPr lang="pl-PL" dirty="0"/>
          </a:p>
        </p:txBody>
      </p:sp>
      <p:sp>
        <p:nvSpPr>
          <p:cNvPr id="4" name="Slide Number Placeholder 3"/>
          <p:cNvSpPr>
            <a:spLocks noGrp="1"/>
          </p:cNvSpPr>
          <p:nvPr>
            <p:ph type="sldNum" sz="quarter" idx="5"/>
          </p:nvPr>
        </p:nvSpPr>
        <p:spPr/>
        <p:txBody>
          <a:bodyPr/>
          <a:lstStyle/>
          <a:p>
            <a:fld id="{55992286-4AA4-4E55-98B6-FFAF34B74A40}" type="slidenum">
              <a:rPr lang="en-US" smtClean="0"/>
              <a:t>22</a:t>
            </a:fld>
            <a:endParaRPr lang="en-US"/>
          </a:p>
        </p:txBody>
      </p:sp>
    </p:spTree>
    <p:extLst>
      <p:ext uri="{BB962C8B-B14F-4D97-AF65-F5344CB8AC3E}">
        <p14:creationId xmlns:p14="http://schemas.microsoft.com/office/powerpoint/2010/main" val="33110664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Jak</a:t>
            </a:r>
            <a:r>
              <a:rPr lang="en-GB" dirty="0"/>
              <a:t> </a:t>
            </a:r>
            <a:r>
              <a:rPr lang="en-GB" dirty="0" err="1"/>
              <a:t>ktos</a:t>
            </a:r>
            <a:r>
              <a:rPr lang="en-GB" dirty="0"/>
              <a:t> jest </a:t>
            </a:r>
            <a:r>
              <a:rPr lang="en-GB" dirty="0" err="1"/>
              <a:t>programista</a:t>
            </a:r>
            <a:r>
              <a:rPr lang="en-GB" dirty="0"/>
              <a:t> SQL to </a:t>
            </a:r>
            <a:r>
              <a:rPr lang="en-GB" dirty="0" err="1"/>
              <a:t>moze</a:t>
            </a:r>
            <a:r>
              <a:rPr lang="en-GB" dirty="0"/>
              <a:t> go </a:t>
            </a:r>
            <a:r>
              <a:rPr lang="en-GB" dirty="0" err="1"/>
              <a:t>spotkac</a:t>
            </a:r>
            <a:r>
              <a:rPr lang="en-GB" dirty="0"/>
              <a:t> </a:t>
            </a:r>
            <a:r>
              <a:rPr lang="en-GB" dirty="0" err="1"/>
              <a:t>kilka</a:t>
            </a:r>
            <a:r>
              <a:rPr lang="en-GB" dirty="0"/>
              <a:t> </a:t>
            </a:r>
            <a:r>
              <a:rPr lang="en-GB" dirty="0" err="1"/>
              <a:t>niespodzianek</a:t>
            </a:r>
            <a:endParaRPr lang="pl-PL" dirty="0"/>
          </a:p>
        </p:txBody>
      </p:sp>
      <p:sp>
        <p:nvSpPr>
          <p:cNvPr id="4" name="Slide Number Placeholder 3"/>
          <p:cNvSpPr>
            <a:spLocks noGrp="1"/>
          </p:cNvSpPr>
          <p:nvPr>
            <p:ph type="sldNum" sz="quarter" idx="5"/>
          </p:nvPr>
        </p:nvSpPr>
        <p:spPr/>
        <p:txBody>
          <a:bodyPr/>
          <a:lstStyle/>
          <a:p>
            <a:fld id="{55992286-4AA4-4E55-98B6-FFAF34B74A40}" type="slidenum">
              <a:rPr lang="en-US" smtClean="0"/>
              <a:t>23</a:t>
            </a:fld>
            <a:endParaRPr lang="en-US"/>
          </a:p>
        </p:txBody>
      </p:sp>
    </p:spTree>
    <p:extLst>
      <p:ext uri="{BB962C8B-B14F-4D97-AF65-F5344CB8AC3E}">
        <p14:creationId xmlns:p14="http://schemas.microsoft.com/office/powerpoint/2010/main" val="3819382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5"/>
          </p:nvPr>
        </p:nvSpPr>
        <p:spPr/>
        <p:txBody>
          <a:bodyPr/>
          <a:lstStyle/>
          <a:p>
            <a:fld id="{55992286-4AA4-4E55-98B6-FFAF34B74A40}" type="slidenum">
              <a:rPr lang="en-US" smtClean="0"/>
              <a:t>24</a:t>
            </a:fld>
            <a:endParaRPr lang="en-US"/>
          </a:p>
        </p:txBody>
      </p:sp>
    </p:spTree>
    <p:extLst>
      <p:ext uri="{BB962C8B-B14F-4D97-AF65-F5344CB8AC3E}">
        <p14:creationId xmlns:p14="http://schemas.microsoft.com/office/powerpoint/2010/main" val="41315799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err="1">
                <a:solidFill>
                  <a:schemeClr val="tx1"/>
                </a:solidFill>
                <a:effectLst/>
                <a:latin typeface="+mn-lt"/>
                <a:ea typeface="+mn-ea"/>
                <a:cs typeface="+mn-cs"/>
              </a:rPr>
              <a:t>Jesli</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chcemy</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analizowac</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nasze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dane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musimy</a:t>
            </a:r>
            <a:r>
              <a:rPr lang="en-US" sz="1200" b="0" i="0" kern="1200" dirty="0">
                <a:solidFill>
                  <a:schemeClr val="tx1"/>
                </a:solidFill>
                <a:effectLst/>
                <a:latin typeface="+mn-lt"/>
                <a:ea typeface="+mn-ea"/>
                <a:cs typeface="+mn-cs"/>
              </a:rPr>
              <a:t> je </a:t>
            </a:r>
            <a:r>
              <a:rPr lang="en-US" sz="1200" b="0" i="0" kern="1200" dirty="0" err="1">
                <a:solidFill>
                  <a:schemeClr val="tx1"/>
                </a:solidFill>
                <a:effectLst/>
                <a:latin typeface="+mn-lt"/>
                <a:ea typeface="+mn-ea"/>
                <a:cs typeface="+mn-cs"/>
              </a:rPr>
              <a:t>napierw</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jakos</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pobrac</a:t>
            </a:r>
            <a:r>
              <a:rPr lang="en-US" sz="1200" b="0" i="0" kern="1200" dirty="0">
                <a:solidFill>
                  <a:schemeClr val="tx1"/>
                </a:solidFill>
                <a:effectLst/>
                <a:latin typeface="+mn-lt"/>
                <a:ea typeface="+mn-ea"/>
                <a:cs typeface="+mn-cs"/>
              </a:rPr>
              <a:t> I </a:t>
            </a:r>
            <a:r>
              <a:rPr lang="en-US" sz="1200" b="0" i="0" kern="1200" dirty="0" err="1">
                <a:solidFill>
                  <a:schemeClr val="tx1"/>
                </a:solidFill>
                <a:effectLst/>
                <a:latin typeface="+mn-lt"/>
                <a:ea typeface="+mn-ea"/>
                <a:cs typeface="+mn-cs"/>
              </a:rPr>
              <a:t>zoogranizowac</a:t>
            </a:r>
            <a:r>
              <a:rPr lang="en-US" sz="1200" b="0" i="0" kern="1200" dirty="0">
                <a:solidFill>
                  <a:schemeClr val="tx1"/>
                </a:solidFill>
                <a:effectLst/>
                <a:latin typeface="+mn-lt"/>
                <a:ea typeface="+mn-ea"/>
                <a:cs typeface="+mn-cs"/>
              </a:rPr>
              <a:t> </a:t>
            </a:r>
          </a:p>
          <a:p>
            <a:r>
              <a:rPr lang="en-US" sz="1200" b="0" i="0" kern="1200" dirty="0">
                <a:solidFill>
                  <a:schemeClr val="tx1"/>
                </a:solidFill>
                <a:effectLst/>
                <a:latin typeface="+mn-lt"/>
                <a:ea typeface="+mn-ea"/>
                <a:cs typeface="+mn-cs"/>
              </a:rPr>
              <a:t>For the last couple of decades </a:t>
            </a:r>
            <a:r>
              <a:rPr lang="en-US" sz="1200" b="0" i="0" u="none" strike="noStrike" kern="1200" dirty="0">
                <a:solidFill>
                  <a:schemeClr val="tx1"/>
                </a:solidFill>
                <a:effectLst/>
                <a:latin typeface="+mn-lt"/>
                <a:ea typeface="+mn-ea"/>
                <a:cs typeface="+mn-cs"/>
                <a:hlinkClick r:id="rId3"/>
              </a:rPr>
              <a:t>ETL </a:t>
            </a:r>
            <a:r>
              <a:rPr lang="en-US" sz="1200" b="0" i="0" kern="1200" dirty="0">
                <a:solidFill>
                  <a:schemeClr val="tx1"/>
                </a:solidFill>
                <a:effectLst/>
                <a:latin typeface="+mn-lt"/>
                <a:ea typeface="+mn-ea"/>
                <a:cs typeface="+mn-cs"/>
              </a:rPr>
              <a:t>(extract, transform, load) has been the traditional approach for data warehousing and analytics. The ELT (extract, load, transform) approach changes the old paradigm. But, what’s actually happening when the “T” and “L” are switched?</a:t>
            </a:r>
            <a:endParaRPr lang="pl-PL" dirty="0"/>
          </a:p>
        </p:txBody>
      </p:sp>
      <p:sp>
        <p:nvSpPr>
          <p:cNvPr id="4" name="Slide Number Placeholder 3"/>
          <p:cNvSpPr>
            <a:spLocks noGrp="1"/>
          </p:cNvSpPr>
          <p:nvPr>
            <p:ph type="sldNum" sz="quarter" idx="5"/>
          </p:nvPr>
        </p:nvSpPr>
        <p:spPr/>
        <p:txBody>
          <a:bodyPr/>
          <a:lstStyle/>
          <a:p>
            <a:fld id="{55992286-4AA4-4E55-98B6-FFAF34B74A40}" type="slidenum">
              <a:rPr lang="en-US" smtClean="0"/>
              <a:t>25</a:t>
            </a:fld>
            <a:endParaRPr lang="en-US"/>
          </a:p>
        </p:txBody>
      </p:sp>
    </p:spTree>
    <p:extLst>
      <p:ext uri="{BB962C8B-B14F-4D97-AF65-F5344CB8AC3E}">
        <p14:creationId xmlns:p14="http://schemas.microsoft.com/office/powerpoint/2010/main" val="27673456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Fully managed service to support </a:t>
            </a:r>
            <a:r>
              <a:rPr lang="en-US" b="1" dirty="0">
                <a:solidFill>
                  <a:schemeClr val="accent4">
                    <a:lumMod val="75000"/>
                  </a:schemeClr>
                </a:solidFill>
              </a:rPr>
              <a:t>orchestration of data movement and transformation</a:t>
            </a:r>
          </a:p>
          <a:p>
            <a:r>
              <a:rPr lang="en-US" dirty="0"/>
              <a:t>Connect to </a:t>
            </a:r>
            <a:r>
              <a:rPr lang="en-US" b="1" dirty="0">
                <a:solidFill>
                  <a:schemeClr val="accent4">
                    <a:lumMod val="75000"/>
                  </a:schemeClr>
                </a:solidFill>
              </a:rPr>
              <a:t>relational or non-relational data that is on-premises or in the cloud</a:t>
            </a:r>
          </a:p>
          <a:p>
            <a:r>
              <a:rPr lang="en-US" dirty="0"/>
              <a:t>Allows monitor and manage data processing pipelines</a:t>
            </a:r>
          </a:p>
          <a:p>
            <a:r>
              <a:rPr lang="en-GB" dirty="0"/>
              <a:t>Version 1 and 2 (+SSIS)</a:t>
            </a:r>
            <a:endParaRPr lang="pl-PL" dirty="0"/>
          </a:p>
          <a:p>
            <a:endParaRPr lang="pl-PL" dirty="0"/>
          </a:p>
        </p:txBody>
      </p:sp>
      <p:sp>
        <p:nvSpPr>
          <p:cNvPr id="4" name="Slide Number Placeholder 3"/>
          <p:cNvSpPr>
            <a:spLocks noGrp="1"/>
          </p:cNvSpPr>
          <p:nvPr>
            <p:ph type="sldNum" sz="quarter" idx="5"/>
          </p:nvPr>
        </p:nvSpPr>
        <p:spPr/>
        <p:txBody>
          <a:bodyPr/>
          <a:lstStyle/>
          <a:p>
            <a:fld id="{55992286-4AA4-4E55-98B6-FFAF34B74A40}" type="slidenum">
              <a:rPr lang="en-US" smtClean="0"/>
              <a:t>26</a:t>
            </a:fld>
            <a:endParaRPr lang="en-US"/>
          </a:p>
        </p:txBody>
      </p:sp>
    </p:spTree>
    <p:extLst>
      <p:ext uri="{BB962C8B-B14F-4D97-AF65-F5344CB8AC3E}">
        <p14:creationId xmlns:p14="http://schemas.microsoft.com/office/powerpoint/2010/main" val="27105906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solidFill>
                  <a:schemeClr val="accent4">
                    <a:lumMod val="75000"/>
                  </a:schemeClr>
                </a:solidFill>
              </a:rPr>
              <a:t>Activities</a:t>
            </a:r>
          </a:p>
          <a:p>
            <a:pPr lvl="1"/>
            <a:r>
              <a:rPr lang="en-US" dirty="0"/>
              <a:t>Actions you perform on your data</a:t>
            </a:r>
          </a:p>
          <a:p>
            <a:pPr lvl="1"/>
            <a:r>
              <a:rPr lang="en-US" dirty="0"/>
              <a:t>Inputs turned into outputs</a:t>
            </a:r>
          </a:p>
          <a:p>
            <a:r>
              <a:rPr lang="en-US" b="1" dirty="0">
                <a:solidFill>
                  <a:schemeClr val="accent4">
                    <a:lumMod val="75000"/>
                  </a:schemeClr>
                </a:solidFill>
              </a:rPr>
              <a:t>Pipelines</a:t>
            </a:r>
          </a:p>
          <a:p>
            <a:pPr lvl="1"/>
            <a:r>
              <a:rPr lang="en-US" dirty="0"/>
              <a:t>Logical grouping of activities for group operations</a:t>
            </a:r>
          </a:p>
          <a:p>
            <a:r>
              <a:rPr lang="en-US" b="1" dirty="0">
                <a:solidFill>
                  <a:schemeClr val="accent4">
                    <a:lumMod val="75000"/>
                  </a:schemeClr>
                </a:solidFill>
              </a:rPr>
              <a:t>Data sets</a:t>
            </a:r>
          </a:p>
          <a:p>
            <a:pPr lvl="1"/>
            <a:r>
              <a:rPr lang="en-US" dirty="0"/>
              <a:t>A named reference/pointer to data you want to use as an input or output of an activity</a:t>
            </a:r>
          </a:p>
          <a:p>
            <a:r>
              <a:rPr lang="en-US" b="1" dirty="0">
                <a:solidFill>
                  <a:schemeClr val="accent4">
                    <a:lumMod val="75000"/>
                  </a:schemeClr>
                </a:solidFill>
              </a:rPr>
              <a:t>Linked services</a:t>
            </a:r>
          </a:p>
          <a:p>
            <a:pPr lvl="1"/>
            <a:r>
              <a:rPr lang="en-US" dirty="0"/>
              <a:t>Connection of data factories to the resources and services you want to use</a:t>
            </a:r>
          </a:p>
          <a:p>
            <a:pPr lvl="1"/>
            <a:r>
              <a:rPr lang="en-US" dirty="0"/>
              <a:t>Connection of data stores like Azure storage and</a:t>
            </a:r>
            <a:br>
              <a:rPr lang="en-US" dirty="0"/>
            </a:br>
            <a:r>
              <a:rPr lang="en-US" dirty="0"/>
              <a:t>on-premises SQL Server</a:t>
            </a:r>
          </a:p>
          <a:p>
            <a:pPr lvl="1"/>
            <a:r>
              <a:rPr lang="en-US" dirty="0"/>
              <a:t>Connection of compute services like Azure Machine Learning, Azure HDInsight, and Azure Batch</a:t>
            </a:r>
          </a:p>
          <a:p>
            <a:endParaRPr lang="pl-PL" dirty="0"/>
          </a:p>
        </p:txBody>
      </p:sp>
      <p:sp>
        <p:nvSpPr>
          <p:cNvPr id="4" name="Slide Number Placeholder 3"/>
          <p:cNvSpPr>
            <a:spLocks noGrp="1"/>
          </p:cNvSpPr>
          <p:nvPr>
            <p:ph type="sldNum" sz="quarter" idx="5"/>
          </p:nvPr>
        </p:nvSpPr>
        <p:spPr/>
        <p:txBody>
          <a:bodyPr/>
          <a:lstStyle/>
          <a:p>
            <a:fld id="{55992286-4AA4-4E55-98B6-FFAF34B74A40}" type="slidenum">
              <a:rPr lang="en-US" smtClean="0"/>
              <a:t>28</a:t>
            </a:fld>
            <a:endParaRPr lang="en-US"/>
          </a:p>
        </p:txBody>
      </p:sp>
    </p:spTree>
    <p:extLst>
      <p:ext uri="{BB962C8B-B14F-4D97-AF65-F5344CB8AC3E}">
        <p14:creationId xmlns:p14="http://schemas.microsoft.com/office/powerpoint/2010/main" val="14100655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5"/>
          </p:nvPr>
        </p:nvSpPr>
        <p:spPr/>
        <p:txBody>
          <a:bodyPr/>
          <a:lstStyle/>
          <a:p>
            <a:fld id="{55992286-4AA4-4E55-98B6-FFAF34B74A40}" type="slidenum">
              <a:rPr lang="en-US" smtClean="0"/>
              <a:t>29</a:t>
            </a:fld>
            <a:endParaRPr lang="en-US"/>
          </a:p>
        </p:txBody>
      </p:sp>
    </p:spTree>
    <p:extLst>
      <p:ext uri="{BB962C8B-B14F-4D97-AF65-F5344CB8AC3E}">
        <p14:creationId xmlns:p14="http://schemas.microsoft.com/office/powerpoint/2010/main" val="37206124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5"/>
          </p:nvPr>
        </p:nvSpPr>
        <p:spPr/>
        <p:txBody>
          <a:bodyPr/>
          <a:lstStyle/>
          <a:p>
            <a:fld id="{55992286-4AA4-4E55-98B6-FFAF34B74A40}" type="slidenum">
              <a:rPr lang="en-US" smtClean="0"/>
              <a:t>30</a:t>
            </a:fld>
            <a:endParaRPr lang="en-US"/>
          </a:p>
        </p:txBody>
      </p:sp>
    </p:spTree>
    <p:extLst>
      <p:ext uri="{BB962C8B-B14F-4D97-AF65-F5344CB8AC3E}">
        <p14:creationId xmlns:p14="http://schemas.microsoft.com/office/powerpoint/2010/main" val="41309238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Jedna</a:t>
            </a:r>
            <a:r>
              <a:rPr lang="en-GB" dirty="0"/>
              <a:t> z </a:t>
            </a:r>
            <a:r>
              <a:rPr lang="en-GB" dirty="0" err="1"/>
              <a:t>zasadniczych</a:t>
            </a:r>
            <a:r>
              <a:rPr lang="en-GB" dirty="0"/>
              <a:t> </a:t>
            </a:r>
            <a:r>
              <a:rPr lang="en-GB" dirty="0" err="1"/>
              <a:t>roznic</a:t>
            </a:r>
            <a:r>
              <a:rPr lang="en-GB" dirty="0"/>
              <a:t> </a:t>
            </a:r>
            <a:r>
              <a:rPr lang="en-GB" dirty="0" err="1"/>
              <a:t>jesli</a:t>
            </a:r>
            <a:r>
              <a:rPr lang="en-GB" dirty="0"/>
              <a:t> </a:t>
            </a:r>
            <a:r>
              <a:rPr lang="en-GB" dirty="0" err="1"/>
              <a:t>chodzi</a:t>
            </a:r>
            <a:r>
              <a:rPr lang="en-GB" dirty="0"/>
              <a:t> o </a:t>
            </a:r>
            <a:r>
              <a:rPr lang="en-GB" dirty="0" err="1"/>
              <a:t>przetwarzanie</a:t>
            </a:r>
            <a:r>
              <a:rPr lang="en-GB" dirty="0"/>
              <a:t> Big Data jest to, ze </a:t>
            </a:r>
            <a:r>
              <a:rPr lang="en-GB" dirty="0" err="1"/>
              <a:t>dane</a:t>
            </a:r>
            <a:r>
              <a:rPr lang="en-GB" dirty="0"/>
              <a:t> </a:t>
            </a:r>
            <a:r>
              <a:rPr lang="en-GB" dirty="0" err="1"/>
              <a:t>mamy</a:t>
            </a:r>
            <a:r>
              <a:rPr lang="en-GB" dirty="0"/>
              <a:t> w </a:t>
            </a:r>
            <a:r>
              <a:rPr lang="en-GB" dirty="0" err="1"/>
              <a:t>surowym</a:t>
            </a:r>
            <a:r>
              <a:rPr lang="en-GB" dirty="0"/>
              <a:t> </a:t>
            </a:r>
            <a:r>
              <a:rPr lang="en-GB" dirty="0" err="1"/>
              <a:t>formacie</a:t>
            </a:r>
            <a:r>
              <a:rPr lang="en-GB" dirty="0"/>
              <a:t> a schemata </a:t>
            </a:r>
            <a:r>
              <a:rPr lang="en-GB" dirty="0" err="1"/>
              <a:t>nakladamy</a:t>
            </a:r>
            <a:r>
              <a:rPr lang="en-GB" dirty="0"/>
              <a:t> w </a:t>
            </a:r>
            <a:r>
              <a:rPr lang="en-GB" dirty="0" err="1"/>
              <a:t>momencie</a:t>
            </a:r>
            <a:r>
              <a:rPr lang="en-GB" dirty="0"/>
              <a:t> </a:t>
            </a:r>
            <a:r>
              <a:rPr lang="en-GB" dirty="0" err="1"/>
              <a:t>przetwarzania</a:t>
            </a:r>
            <a:r>
              <a:rPr lang="en-GB" dirty="0"/>
              <a:t> </a:t>
            </a:r>
          </a:p>
          <a:p>
            <a:r>
              <a:rPr lang="en-GB" dirty="0"/>
              <a:t>W RBMS/DW </a:t>
            </a:r>
            <a:r>
              <a:rPr lang="en-GB" dirty="0" err="1"/>
              <a:t>najpierw</a:t>
            </a:r>
            <a:r>
              <a:rPr lang="en-GB" dirty="0"/>
              <a:t> </a:t>
            </a:r>
            <a:r>
              <a:rPr lang="en-GB" dirty="0" err="1"/>
              <a:t>tworzymy</a:t>
            </a:r>
            <a:r>
              <a:rPr lang="en-GB" dirty="0"/>
              <a:t> </a:t>
            </a:r>
            <a:r>
              <a:rPr lang="en-GB" dirty="0" err="1"/>
              <a:t>schematy</a:t>
            </a:r>
            <a:r>
              <a:rPr lang="en-GB" dirty="0"/>
              <a:t> </a:t>
            </a:r>
            <a:r>
              <a:rPr lang="en-GB" dirty="0" err="1"/>
              <a:t>potem</a:t>
            </a:r>
            <a:r>
              <a:rPr lang="en-GB" dirty="0"/>
              <a:t> </a:t>
            </a:r>
            <a:r>
              <a:rPr lang="en-GB" dirty="0" err="1"/>
              <a:t>skomplikowane</a:t>
            </a:r>
            <a:r>
              <a:rPr lang="en-GB" dirty="0"/>
              <a:t> </a:t>
            </a:r>
            <a:r>
              <a:rPr lang="en-GB" dirty="0" err="1"/>
              <a:t>procesy</a:t>
            </a:r>
            <a:r>
              <a:rPr lang="en-GB" dirty="0"/>
              <a:t> ETL w </a:t>
            </a:r>
            <a:r>
              <a:rPr lang="en-GB" dirty="0" err="1"/>
              <a:t>przypadku</a:t>
            </a:r>
            <a:r>
              <a:rPr lang="en-GB" dirty="0"/>
              <a:t> DW </a:t>
            </a:r>
            <a:r>
              <a:rPr lang="en-GB" dirty="0" err="1"/>
              <a:t>tak</a:t>
            </a:r>
            <a:r>
              <a:rPr lang="en-GB" dirty="0"/>
              <a:t> aby </a:t>
            </a:r>
            <a:r>
              <a:rPr lang="en-GB" dirty="0" err="1"/>
              <a:t>dane</a:t>
            </a:r>
            <a:r>
              <a:rPr lang="en-GB" dirty="0"/>
              <a:t> </a:t>
            </a:r>
            <a:r>
              <a:rPr lang="en-GB" dirty="0" err="1"/>
              <a:t>dostosowac</a:t>
            </a:r>
            <a:r>
              <a:rPr lang="en-GB" dirty="0"/>
              <a:t> do </a:t>
            </a:r>
            <a:r>
              <a:rPr lang="en-GB" dirty="0" err="1"/>
              <a:t>celowych</a:t>
            </a:r>
            <a:r>
              <a:rPr lang="en-GB" dirty="0"/>
              <a:t> </a:t>
            </a:r>
            <a:r>
              <a:rPr lang="en-GB" dirty="0" err="1"/>
              <a:t>schematow</a:t>
            </a:r>
            <a:r>
              <a:rPr lang="en-GB" dirty="0"/>
              <a:t> I </a:t>
            </a:r>
            <a:r>
              <a:rPr lang="en-GB" dirty="0" err="1"/>
              <a:t>potem</a:t>
            </a:r>
            <a:r>
              <a:rPr lang="en-GB" dirty="0"/>
              <a:t> za </a:t>
            </a:r>
            <a:r>
              <a:rPr lang="en-GB" dirty="0" err="1"/>
              <a:t>pomoca</a:t>
            </a:r>
            <a:r>
              <a:rPr lang="en-GB" dirty="0"/>
              <a:t> SQL</a:t>
            </a:r>
          </a:p>
          <a:p>
            <a:r>
              <a:rPr lang="en-GB" dirty="0" err="1"/>
              <a:t>Mozemy</a:t>
            </a:r>
            <a:r>
              <a:rPr lang="en-GB" dirty="0"/>
              <a:t> </a:t>
            </a:r>
            <a:r>
              <a:rPr lang="en-GB" dirty="0" err="1"/>
              <a:t>analizowac</a:t>
            </a:r>
            <a:r>
              <a:rPr lang="en-GB" dirty="0"/>
              <a:t> </a:t>
            </a:r>
            <a:r>
              <a:rPr lang="en-GB" dirty="0" err="1"/>
              <a:t>nasze</a:t>
            </a:r>
            <a:r>
              <a:rPr lang="en-GB" dirty="0"/>
              <a:t> </a:t>
            </a:r>
            <a:r>
              <a:rPr lang="en-GB" dirty="0" err="1"/>
              <a:t>dane</a:t>
            </a:r>
            <a:endParaRPr lang="en-GB" dirty="0"/>
          </a:p>
          <a:p>
            <a:endParaRPr lang="pl-PL" dirty="0"/>
          </a:p>
        </p:txBody>
      </p:sp>
      <p:sp>
        <p:nvSpPr>
          <p:cNvPr id="4" name="Slide Number Placeholder 3"/>
          <p:cNvSpPr>
            <a:spLocks noGrp="1"/>
          </p:cNvSpPr>
          <p:nvPr>
            <p:ph type="sldNum" sz="quarter" idx="5"/>
          </p:nvPr>
        </p:nvSpPr>
        <p:spPr/>
        <p:txBody>
          <a:bodyPr/>
          <a:lstStyle/>
          <a:p>
            <a:fld id="{55992286-4AA4-4E55-98B6-FFAF34B74A40}" type="slidenum">
              <a:rPr lang="en-US" smtClean="0"/>
              <a:t>5</a:t>
            </a:fld>
            <a:endParaRPr lang="en-US"/>
          </a:p>
        </p:txBody>
      </p:sp>
    </p:spTree>
    <p:extLst>
      <p:ext uri="{BB962C8B-B14F-4D97-AF65-F5344CB8AC3E}">
        <p14:creationId xmlns:p14="http://schemas.microsoft.com/office/powerpoint/2010/main" val="222895357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5"/>
          </p:nvPr>
        </p:nvSpPr>
        <p:spPr/>
        <p:txBody>
          <a:bodyPr/>
          <a:lstStyle/>
          <a:p>
            <a:fld id="{55992286-4AA4-4E55-98B6-FFAF34B74A40}" type="slidenum">
              <a:rPr lang="en-US" smtClean="0"/>
              <a:t>32</a:t>
            </a:fld>
            <a:endParaRPr lang="en-US"/>
          </a:p>
        </p:txBody>
      </p:sp>
    </p:spTree>
    <p:extLst>
      <p:ext uri="{BB962C8B-B14F-4D97-AF65-F5344CB8AC3E}">
        <p14:creationId xmlns:p14="http://schemas.microsoft.com/office/powerpoint/2010/main" val="16645545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5"/>
          </p:nvPr>
        </p:nvSpPr>
        <p:spPr/>
        <p:txBody>
          <a:bodyPr/>
          <a:lstStyle/>
          <a:p>
            <a:fld id="{55992286-4AA4-4E55-98B6-FFAF34B74A40}" type="slidenum">
              <a:rPr lang="en-US" smtClean="0"/>
              <a:t>36</a:t>
            </a:fld>
            <a:endParaRPr lang="en-US"/>
          </a:p>
        </p:txBody>
      </p:sp>
    </p:spTree>
    <p:extLst>
      <p:ext uri="{BB962C8B-B14F-4D97-AF65-F5344CB8AC3E}">
        <p14:creationId xmlns:p14="http://schemas.microsoft.com/office/powerpoint/2010/main" val="4218869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Jesli</a:t>
            </a:r>
            <a:r>
              <a:rPr lang="en-GB" dirty="0"/>
              <a:t> </a:t>
            </a:r>
            <a:r>
              <a:rPr lang="en-GB" dirty="0" err="1"/>
              <a:t>chodzi</a:t>
            </a:r>
            <a:r>
              <a:rPr lang="en-GB" dirty="0"/>
              <a:t> o </a:t>
            </a:r>
            <a:r>
              <a:rPr lang="en-GB" dirty="0" err="1"/>
              <a:t>torie</a:t>
            </a:r>
            <a:r>
              <a:rPr lang="en-GB" dirty="0"/>
              <a:t> </a:t>
            </a:r>
            <a:r>
              <a:rPr lang="en-GB" dirty="0" err="1"/>
              <a:t>i</a:t>
            </a:r>
            <a:r>
              <a:rPr lang="en-GB" dirty="0"/>
              <a:t> </a:t>
            </a:r>
            <a:r>
              <a:rPr lang="en-GB" dirty="0" err="1"/>
              <a:t>procesowanie</a:t>
            </a:r>
            <a:r>
              <a:rPr lang="en-GB" dirty="0"/>
              <a:t> </a:t>
            </a:r>
            <a:r>
              <a:rPr lang="en-GB" dirty="0" err="1"/>
              <a:t>danych</a:t>
            </a:r>
            <a:r>
              <a:rPr lang="en-GB" dirty="0"/>
              <a:t> to </a:t>
            </a:r>
            <a:r>
              <a:rPr lang="en-GB" dirty="0" err="1"/>
              <a:t>teoria</a:t>
            </a:r>
            <a:r>
              <a:rPr lang="en-GB" dirty="0"/>
              <a:t> </a:t>
            </a:r>
            <a:r>
              <a:rPr lang="en-GB" dirty="0" err="1"/>
              <a:t>mowi</a:t>
            </a:r>
            <a:r>
              <a:rPr lang="en-GB" dirty="0"/>
              <a:t> ze </a:t>
            </a:r>
            <a:r>
              <a:rPr lang="en-GB" dirty="0" err="1"/>
              <a:t>jednna</a:t>
            </a:r>
            <a:r>
              <a:rPr lang="en-GB" dirty="0"/>
              <a:t> z </a:t>
            </a:r>
            <a:r>
              <a:rPr lang="en-GB" dirty="0" err="1"/>
              <a:t>mozliwosci</a:t>
            </a:r>
            <a:r>
              <a:rPr lang="en-GB" dirty="0"/>
              <a:t> jest </a:t>
            </a:r>
            <a:r>
              <a:rPr lang="en-GB" dirty="0" err="1"/>
              <a:t>architektura</a:t>
            </a:r>
            <a:r>
              <a:rPr lang="en-GB" dirty="0"/>
              <a:t> Lambda </a:t>
            </a:r>
          </a:p>
          <a:p>
            <a:r>
              <a:rPr lang="en-GB" dirty="0"/>
              <a:t>Co </a:t>
            </a:r>
            <a:r>
              <a:rPr lang="en-GB" dirty="0" err="1"/>
              <a:t>zatem</a:t>
            </a:r>
            <a:r>
              <a:rPr lang="en-GB" dirty="0"/>
              <a:t> </a:t>
            </a:r>
            <a:r>
              <a:rPr lang="en-GB" dirty="0" err="1"/>
              <a:t>mowi</a:t>
            </a:r>
            <a:r>
              <a:rPr lang="en-GB" dirty="0"/>
              <a:t> </a:t>
            </a:r>
            <a:r>
              <a:rPr lang="en-GB" dirty="0" err="1"/>
              <a:t>architektura</a:t>
            </a:r>
            <a:r>
              <a:rPr lang="en-GB" dirty="0"/>
              <a:t> Lambda o </a:t>
            </a:r>
            <a:r>
              <a:rPr lang="en-GB" dirty="0" err="1"/>
              <a:t>przetwarzaniu</a:t>
            </a:r>
            <a:r>
              <a:rPr lang="en-GB" dirty="0"/>
              <a:t> </a:t>
            </a:r>
            <a:r>
              <a:rPr lang="en-GB" dirty="0" err="1"/>
              <a:t>danych</a:t>
            </a:r>
            <a:endParaRPr lang="en-GB" dirty="0"/>
          </a:p>
          <a:p>
            <a:r>
              <a:rPr lang="en-GB" dirty="0"/>
              <a:t>W </a:t>
            </a:r>
            <a:r>
              <a:rPr lang="en-GB" dirty="0" err="1"/>
              <a:t>architekturze</a:t>
            </a:r>
            <a:r>
              <a:rPr lang="en-GB" dirty="0"/>
              <a:t> Lambda </a:t>
            </a:r>
            <a:r>
              <a:rPr lang="en-GB" dirty="0" err="1"/>
              <a:t>dane</a:t>
            </a:r>
            <a:r>
              <a:rPr lang="en-GB" dirty="0"/>
              <a:t> </a:t>
            </a:r>
            <a:r>
              <a:rPr lang="en-GB" dirty="0" err="1"/>
              <a:t>dzielimy</a:t>
            </a:r>
            <a:r>
              <a:rPr lang="en-GB" dirty="0"/>
              <a:t> </a:t>
            </a:r>
            <a:r>
              <a:rPr lang="en-GB" dirty="0" err="1"/>
              <a:t>na</a:t>
            </a:r>
            <a:r>
              <a:rPr lang="en-GB" dirty="0"/>
              <a:t> </a:t>
            </a:r>
            <a:r>
              <a:rPr lang="en-GB" dirty="0" err="1"/>
              <a:t>tzw</a:t>
            </a:r>
            <a:r>
              <a:rPr lang="en-GB" dirty="0"/>
              <a:t> HOT I COLD data.</a:t>
            </a:r>
          </a:p>
          <a:p>
            <a:r>
              <a:rPr lang="en-GB" dirty="0" err="1"/>
              <a:t>Każde</a:t>
            </a:r>
            <a:r>
              <a:rPr lang="en-GB" dirty="0"/>
              <a:t> z </a:t>
            </a:r>
            <a:r>
              <a:rPr lang="en-GB" dirty="0" err="1"/>
              <a:t>tych</a:t>
            </a:r>
            <a:r>
              <a:rPr lang="en-GB" dirty="0"/>
              <a:t> </a:t>
            </a:r>
            <a:r>
              <a:rPr lang="en-GB" dirty="0" err="1"/>
              <a:t>dwóch</a:t>
            </a:r>
            <a:r>
              <a:rPr lang="en-GB" dirty="0"/>
              <a:t> </a:t>
            </a:r>
            <a:r>
              <a:rPr lang="en-GB" dirty="0" err="1"/>
              <a:t>grup</a:t>
            </a:r>
            <a:r>
              <a:rPr lang="en-GB" dirty="0"/>
              <a:t> </a:t>
            </a:r>
            <a:r>
              <a:rPr lang="en-GB" dirty="0" err="1"/>
              <a:t>danych</a:t>
            </a:r>
            <a:r>
              <a:rPr lang="en-GB" dirty="0"/>
              <a:t> </a:t>
            </a:r>
            <a:r>
              <a:rPr lang="en-GB" dirty="0" err="1"/>
              <a:t>procesowana</a:t>
            </a:r>
            <a:r>
              <a:rPr lang="en-GB" dirty="0"/>
              <a:t> jest </a:t>
            </a:r>
            <a:r>
              <a:rPr lang="en-GB" dirty="0" err="1"/>
              <a:t>osobno</a:t>
            </a:r>
            <a:endParaRPr lang="en-GB" dirty="0"/>
          </a:p>
          <a:p>
            <a:r>
              <a:rPr lang="en-GB" dirty="0"/>
              <a:t>Dane COLD </a:t>
            </a:r>
            <a:r>
              <a:rPr lang="en-GB" dirty="0" err="1"/>
              <a:t>przetwrzane</a:t>
            </a:r>
            <a:r>
              <a:rPr lang="en-GB" dirty="0"/>
              <a:t> </a:t>
            </a:r>
            <a:r>
              <a:rPr lang="en-GB" dirty="0" err="1"/>
              <a:t>sa</a:t>
            </a:r>
            <a:r>
              <a:rPr lang="en-GB" dirty="0"/>
              <a:t> w </a:t>
            </a:r>
            <a:r>
              <a:rPr lang="en-GB" dirty="0" err="1"/>
              <a:t>trybie</a:t>
            </a:r>
            <a:r>
              <a:rPr lang="en-GB" dirty="0"/>
              <a:t> </a:t>
            </a:r>
            <a:r>
              <a:rPr lang="en-GB" dirty="0" err="1"/>
              <a:t>batchowym</a:t>
            </a:r>
            <a:r>
              <a:rPr lang="en-GB" dirty="0"/>
              <a:t> – </a:t>
            </a:r>
            <a:r>
              <a:rPr lang="en-GB" dirty="0" err="1"/>
              <a:t>oznacza</a:t>
            </a:r>
            <a:r>
              <a:rPr lang="en-GB" dirty="0"/>
              <a:t> to ze </a:t>
            </a:r>
            <a:r>
              <a:rPr lang="en-GB" dirty="0" err="1"/>
              <a:t>najpierw</a:t>
            </a:r>
            <a:r>
              <a:rPr lang="en-GB" dirty="0"/>
              <a:t> </a:t>
            </a:r>
            <a:r>
              <a:rPr lang="en-GB" dirty="0" err="1"/>
              <a:t>zbieramy</a:t>
            </a:r>
            <a:r>
              <a:rPr lang="en-GB" dirty="0"/>
              <a:t> </a:t>
            </a:r>
            <a:r>
              <a:rPr lang="en-GB" dirty="0" err="1"/>
              <a:t>jakis</a:t>
            </a:r>
            <a:r>
              <a:rPr lang="en-GB" dirty="0"/>
              <a:t> dataset </a:t>
            </a:r>
            <a:r>
              <a:rPr lang="en-GB" dirty="0" err="1"/>
              <a:t>danych</a:t>
            </a:r>
            <a:r>
              <a:rPr lang="en-GB" dirty="0"/>
              <a:t> np. z </a:t>
            </a:r>
            <a:r>
              <a:rPr lang="en-GB" dirty="0" err="1"/>
              <a:t>jednego</a:t>
            </a:r>
            <a:r>
              <a:rPr lang="en-GB" dirty="0"/>
              <a:t> </a:t>
            </a:r>
            <a:r>
              <a:rPr lang="en-GB" dirty="0" err="1"/>
              <a:t>dnia</a:t>
            </a:r>
            <a:r>
              <a:rPr lang="en-GB" dirty="0"/>
              <a:t> a </a:t>
            </a:r>
            <a:r>
              <a:rPr lang="en-GB" dirty="0" err="1"/>
              <a:t>nastepnie</a:t>
            </a:r>
            <a:r>
              <a:rPr lang="en-GB" dirty="0"/>
              <a:t> </a:t>
            </a:r>
            <a:r>
              <a:rPr lang="en-GB" dirty="0" err="1"/>
              <a:t>uruchamiane</a:t>
            </a:r>
            <a:r>
              <a:rPr lang="en-GB" dirty="0"/>
              <a:t> jest </a:t>
            </a:r>
            <a:r>
              <a:rPr lang="en-GB" dirty="0" err="1"/>
              <a:t>przetwarzeanie</a:t>
            </a:r>
            <a:r>
              <a:rPr lang="en-GB" dirty="0"/>
              <a:t> </a:t>
            </a:r>
            <a:r>
              <a:rPr lang="en-GB" dirty="0" err="1"/>
              <a:t>takiego</a:t>
            </a:r>
            <a:r>
              <a:rPr lang="en-GB" dirty="0"/>
              <a:t> </a:t>
            </a:r>
            <a:r>
              <a:rPr lang="en-GB" dirty="0" err="1"/>
              <a:t>datasetu</a:t>
            </a:r>
            <a:endParaRPr lang="en-GB" dirty="0"/>
          </a:p>
          <a:p>
            <a:r>
              <a:rPr lang="en-GB" dirty="0"/>
              <a:t>Dane HOT </a:t>
            </a:r>
            <a:r>
              <a:rPr lang="en-GB" dirty="0" err="1"/>
              <a:t>przetwarzane</a:t>
            </a:r>
            <a:r>
              <a:rPr lang="en-GB" dirty="0"/>
              <a:t> </a:t>
            </a:r>
            <a:r>
              <a:rPr lang="en-GB" dirty="0" err="1"/>
              <a:t>sa</a:t>
            </a:r>
            <a:r>
              <a:rPr lang="en-GB" dirty="0"/>
              <a:t> w </a:t>
            </a:r>
            <a:r>
              <a:rPr lang="en-GB" dirty="0" err="1"/>
              <a:t>trybie</a:t>
            </a:r>
            <a:r>
              <a:rPr lang="en-GB" dirty="0"/>
              <a:t> Near to real time </a:t>
            </a:r>
            <a:r>
              <a:rPr lang="en-GB" dirty="0" err="1"/>
              <a:t>lub</a:t>
            </a:r>
            <a:r>
              <a:rPr lang="en-GB" dirty="0"/>
              <a:t> </a:t>
            </a:r>
            <a:r>
              <a:rPr lang="en-GB" dirty="0" err="1"/>
              <a:t>trybie</a:t>
            </a:r>
            <a:r>
              <a:rPr lang="en-GB" dirty="0"/>
              <a:t> </a:t>
            </a:r>
            <a:r>
              <a:rPr lang="en-GB" dirty="0" err="1"/>
              <a:t>tzw</a:t>
            </a:r>
            <a:r>
              <a:rPr lang="en-GB" dirty="0"/>
              <a:t> </a:t>
            </a:r>
            <a:r>
              <a:rPr lang="en-GB" dirty="0" err="1"/>
              <a:t>microbatchy</a:t>
            </a:r>
            <a:r>
              <a:rPr lang="en-GB" dirty="0"/>
              <a:t> –</a:t>
            </a:r>
            <a:r>
              <a:rPr lang="en-GB" dirty="0" err="1"/>
              <a:t>takie</a:t>
            </a:r>
            <a:r>
              <a:rPr lang="en-GB" dirty="0"/>
              <a:t> </a:t>
            </a:r>
            <a:r>
              <a:rPr lang="en-GB" dirty="0" err="1"/>
              <a:t>podejście</a:t>
            </a:r>
            <a:r>
              <a:rPr lang="en-GB" dirty="0"/>
              <a:t> </a:t>
            </a:r>
            <a:r>
              <a:rPr lang="en-GB" dirty="0" err="1"/>
              <a:t>używane</a:t>
            </a:r>
            <a:r>
              <a:rPr lang="en-GB" dirty="0"/>
              <a:t> jest w </a:t>
            </a:r>
            <a:r>
              <a:rPr lang="en-GB" dirty="0" err="1"/>
              <a:t>przypadku</a:t>
            </a:r>
            <a:r>
              <a:rPr lang="en-GB" dirty="0"/>
              <a:t> </a:t>
            </a:r>
            <a:r>
              <a:rPr lang="en-GB" dirty="0" err="1"/>
              <a:t>kiedy</a:t>
            </a:r>
            <a:r>
              <a:rPr lang="en-GB" dirty="0"/>
              <a:t> </a:t>
            </a:r>
            <a:r>
              <a:rPr lang="en-GB" dirty="0" err="1"/>
              <a:t>chcemy</a:t>
            </a:r>
            <a:r>
              <a:rPr lang="en-GB" dirty="0"/>
              <a:t> </a:t>
            </a:r>
            <a:r>
              <a:rPr lang="en-GB" dirty="0" err="1"/>
              <a:t>robić</a:t>
            </a:r>
            <a:r>
              <a:rPr lang="en-GB" dirty="0"/>
              <a:t> </a:t>
            </a:r>
            <a:r>
              <a:rPr lang="en-GB" dirty="0" err="1"/>
              <a:t>online’owe</a:t>
            </a:r>
            <a:r>
              <a:rPr lang="en-GB" dirty="0"/>
              <a:t> </a:t>
            </a:r>
            <a:r>
              <a:rPr lang="en-GB" dirty="0" err="1"/>
              <a:t>analizy</a:t>
            </a:r>
            <a:r>
              <a:rPr lang="en-GB" dirty="0"/>
              <a:t> </a:t>
            </a:r>
            <a:r>
              <a:rPr lang="en-GB" dirty="0" err="1"/>
              <a:t>danych</a:t>
            </a:r>
            <a:r>
              <a:rPr lang="en-GB" dirty="0"/>
              <a:t> </a:t>
            </a:r>
          </a:p>
          <a:p>
            <a:r>
              <a:rPr lang="en-GB" dirty="0" err="1"/>
              <a:t>Przeprocesowane</a:t>
            </a:r>
            <a:r>
              <a:rPr lang="en-GB" dirty="0"/>
              <a:t> </a:t>
            </a:r>
            <a:r>
              <a:rPr lang="en-GB" dirty="0" err="1"/>
              <a:t>dane</a:t>
            </a:r>
            <a:r>
              <a:rPr lang="en-GB" dirty="0"/>
              <a:t> </a:t>
            </a:r>
            <a:r>
              <a:rPr lang="en-GB" dirty="0" err="1"/>
              <a:t>udostepiane</a:t>
            </a:r>
            <a:r>
              <a:rPr lang="en-GB" dirty="0"/>
              <a:t> </a:t>
            </a:r>
            <a:r>
              <a:rPr lang="en-GB" dirty="0" err="1"/>
              <a:t>sa</a:t>
            </a:r>
            <a:r>
              <a:rPr lang="en-GB" dirty="0"/>
              <a:t> za </a:t>
            </a:r>
            <a:r>
              <a:rPr lang="en-GB" dirty="0" err="1"/>
              <a:t>posrednictwem</a:t>
            </a:r>
            <a:r>
              <a:rPr lang="en-GB" dirty="0"/>
              <a:t> </a:t>
            </a:r>
            <a:r>
              <a:rPr lang="en-GB" dirty="0" err="1"/>
              <a:t>aplikacji</a:t>
            </a:r>
            <a:r>
              <a:rPr lang="en-GB" dirty="0"/>
              <a:t> </a:t>
            </a:r>
            <a:r>
              <a:rPr lang="en-GB" dirty="0" err="1"/>
              <a:t>uztkownikowi</a:t>
            </a:r>
            <a:endParaRPr lang="pl-PL" dirty="0"/>
          </a:p>
        </p:txBody>
      </p:sp>
      <p:sp>
        <p:nvSpPr>
          <p:cNvPr id="4" name="Slide Number Placeholder 3"/>
          <p:cNvSpPr>
            <a:spLocks noGrp="1"/>
          </p:cNvSpPr>
          <p:nvPr>
            <p:ph type="sldNum" sz="quarter" idx="5"/>
          </p:nvPr>
        </p:nvSpPr>
        <p:spPr/>
        <p:txBody>
          <a:bodyPr/>
          <a:lstStyle/>
          <a:p>
            <a:fld id="{55992286-4AA4-4E55-98B6-FFAF34B74A40}" type="slidenum">
              <a:rPr lang="en-US" smtClean="0"/>
              <a:t>6</a:t>
            </a:fld>
            <a:endParaRPr lang="en-US"/>
          </a:p>
        </p:txBody>
      </p:sp>
    </p:spTree>
    <p:extLst>
      <p:ext uri="{BB962C8B-B14F-4D97-AF65-F5344CB8AC3E}">
        <p14:creationId xmlns:p14="http://schemas.microsoft.com/office/powerpoint/2010/main" val="31262294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en-GB" dirty="0" err="1"/>
              <a:t>Jesli</a:t>
            </a:r>
            <a:r>
              <a:rPr lang="en-GB" dirty="0"/>
              <a:t> </a:t>
            </a:r>
            <a:r>
              <a:rPr lang="en-GB" dirty="0" err="1"/>
              <a:t>chodzi</a:t>
            </a:r>
            <a:r>
              <a:rPr lang="en-GB" dirty="0"/>
              <a:t> o </a:t>
            </a:r>
            <a:r>
              <a:rPr lang="en-GB" dirty="0" err="1"/>
              <a:t>przetwarzanie</a:t>
            </a:r>
            <a:r>
              <a:rPr lang="en-GB" dirty="0"/>
              <a:t> </a:t>
            </a:r>
            <a:r>
              <a:rPr lang="en-GB" dirty="0" err="1"/>
              <a:t>duzych</a:t>
            </a:r>
            <a:r>
              <a:rPr lang="en-GB" dirty="0"/>
              <a:t> </a:t>
            </a:r>
            <a:r>
              <a:rPr lang="en-GB" dirty="0" err="1"/>
              <a:t>zbiorow</a:t>
            </a:r>
            <a:r>
              <a:rPr lang="en-GB" dirty="0"/>
              <a:t> </a:t>
            </a:r>
            <a:r>
              <a:rPr lang="en-GB" dirty="0" err="1"/>
              <a:t>danych</a:t>
            </a:r>
            <a:r>
              <a:rPr lang="en-GB" dirty="0"/>
              <a:t> to </a:t>
            </a:r>
            <a:r>
              <a:rPr lang="en-GB" dirty="0" err="1"/>
              <a:t>ostatnio</a:t>
            </a:r>
            <a:r>
              <a:rPr lang="en-GB" dirty="0"/>
              <a:t> </a:t>
            </a:r>
            <a:r>
              <a:rPr lang="en-GB" dirty="0" err="1"/>
              <a:t>staje</a:t>
            </a:r>
            <a:r>
              <a:rPr lang="en-GB" dirty="0"/>
              <a:t> </a:t>
            </a:r>
            <a:r>
              <a:rPr lang="en-GB" dirty="0" err="1"/>
              <a:t>sie</a:t>
            </a:r>
            <a:r>
              <a:rPr lang="en-GB" dirty="0"/>
              <a:t> </a:t>
            </a:r>
            <a:r>
              <a:rPr lang="en-GB" dirty="0" err="1"/>
              <a:t>popularne</a:t>
            </a:r>
            <a:r>
              <a:rPr lang="en-GB" dirty="0"/>
              <a:t> </a:t>
            </a:r>
            <a:r>
              <a:rPr lang="en-GB" dirty="0" err="1"/>
              <a:t>podejscie</a:t>
            </a:r>
            <a:r>
              <a:rPr lang="en-GB" dirty="0"/>
              <a:t> </a:t>
            </a:r>
            <a:r>
              <a:rPr lang="en-GB" dirty="0" err="1"/>
              <a:t>przewtarzania</a:t>
            </a:r>
            <a:r>
              <a:rPr lang="en-GB" dirty="0"/>
              <a:t> </a:t>
            </a:r>
            <a:r>
              <a:rPr lang="en-GB" dirty="0" err="1"/>
              <a:t>oparte</a:t>
            </a:r>
            <a:r>
              <a:rPr lang="en-GB" dirty="0"/>
              <a:t> o Data Lake.</a:t>
            </a:r>
          </a:p>
          <a:p>
            <a:r>
              <a:rPr lang="en-GB" dirty="0" err="1"/>
              <a:t>Koncepcja</a:t>
            </a:r>
            <a:r>
              <a:rPr lang="en-GB" dirty="0"/>
              <a:t> ta </a:t>
            </a:r>
            <a:r>
              <a:rPr lang="en-GB" dirty="0" err="1"/>
              <a:t>bardzo</a:t>
            </a:r>
            <a:r>
              <a:rPr lang="en-GB" dirty="0"/>
              <a:t> </a:t>
            </a:r>
            <a:r>
              <a:rPr lang="en-GB" dirty="0" err="1"/>
              <a:t>mocno</a:t>
            </a:r>
            <a:r>
              <a:rPr lang="en-GB" dirty="0"/>
              <a:t> </a:t>
            </a:r>
            <a:r>
              <a:rPr lang="en-GB" dirty="0" err="1"/>
              <a:t>wpisuje</a:t>
            </a:r>
            <a:r>
              <a:rPr lang="en-GB" dirty="0"/>
              <a:t> </a:t>
            </a:r>
            <a:r>
              <a:rPr lang="en-GB" dirty="0" err="1"/>
              <a:t>się</a:t>
            </a:r>
            <a:r>
              <a:rPr lang="en-GB" dirty="0"/>
              <a:t> w </a:t>
            </a:r>
            <a:r>
              <a:rPr lang="en-GB" dirty="0" err="1"/>
              <a:t>architektura</a:t>
            </a:r>
            <a:r>
              <a:rPr lang="en-GB" dirty="0"/>
              <a:t> Lambda w process </a:t>
            </a:r>
            <a:r>
              <a:rPr lang="en-GB" dirty="0" err="1"/>
              <a:t>przetwarzania</a:t>
            </a:r>
            <a:r>
              <a:rPr lang="en-GB" dirty="0"/>
              <a:t> COLD Data</a:t>
            </a:r>
          </a:p>
          <a:p>
            <a:r>
              <a:rPr lang="en-GB" dirty="0" err="1"/>
              <a:t>Czym</a:t>
            </a:r>
            <a:r>
              <a:rPr lang="en-GB" dirty="0"/>
              <a:t> jest Data Lake ? CTO Pentaho James Dixon </a:t>
            </a:r>
            <a:r>
              <a:rPr lang="en-GB" dirty="0" err="1"/>
              <a:t>zdefiniowal</a:t>
            </a:r>
            <a:r>
              <a:rPr lang="en-GB" dirty="0"/>
              <a:t> data lake w </a:t>
            </a:r>
            <a:r>
              <a:rPr lang="en-GB" dirty="0" err="1"/>
              <a:t>nastepujacy</a:t>
            </a:r>
            <a:r>
              <a:rPr lang="en-GB" dirty="0"/>
              <a:t> </a:t>
            </a:r>
            <a:r>
              <a:rPr lang="en-GB" dirty="0" err="1"/>
              <a:t>sposob</a:t>
            </a:r>
            <a:r>
              <a:rPr lang="en-GB" dirty="0"/>
              <a:t> : </a:t>
            </a:r>
            <a:r>
              <a:rPr lang="en-GB" dirty="0" err="1"/>
              <a:t>jesli</a:t>
            </a:r>
            <a:r>
              <a:rPr lang="en-GB" dirty="0"/>
              <a:t> DW to </a:t>
            </a:r>
            <a:r>
              <a:rPr lang="en-GB" dirty="0" err="1"/>
              <a:t>magazyn</a:t>
            </a:r>
            <a:r>
              <a:rPr lang="en-GB" dirty="0"/>
              <a:t> z </a:t>
            </a:r>
            <a:r>
              <a:rPr lang="en-GB" dirty="0" err="1"/>
              <a:t>woda</a:t>
            </a:r>
            <a:r>
              <a:rPr lang="en-GB" dirty="0"/>
              <a:t> to DL do </a:t>
            </a:r>
            <a:r>
              <a:rPr lang="en-GB" dirty="0" err="1"/>
              <a:t>woda</a:t>
            </a:r>
            <a:r>
              <a:rPr lang="en-GB" dirty="0"/>
              <a:t> w </a:t>
            </a:r>
            <a:r>
              <a:rPr lang="en-GB" dirty="0" err="1"/>
              <a:t>naturalnej</a:t>
            </a:r>
            <a:r>
              <a:rPr lang="en-GB" dirty="0"/>
              <a:t> </a:t>
            </a:r>
            <a:r>
              <a:rPr lang="en-GB" dirty="0" err="1"/>
              <a:t>postaci</a:t>
            </a:r>
            <a:endParaRPr lang="en-GB" dirty="0"/>
          </a:p>
          <a:p>
            <a:r>
              <a:rPr lang="en-GB" dirty="0"/>
              <a:t>Jest </a:t>
            </a:r>
            <a:r>
              <a:rPr lang="en-GB" dirty="0" err="1"/>
              <a:t>jeszcze</a:t>
            </a:r>
            <a:r>
              <a:rPr lang="en-GB" dirty="0"/>
              <a:t> </a:t>
            </a:r>
            <a:r>
              <a:rPr lang="en-GB" dirty="0" err="1"/>
              <a:t>jedna</a:t>
            </a:r>
            <a:r>
              <a:rPr lang="en-GB" dirty="0"/>
              <a:t> </a:t>
            </a:r>
            <a:r>
              <a:rPr lang="en-GB" dirty="0" err="1"/>
              <a:t>definicja</a:t>
            </a:r>
            <a:r>
              <a:rPr lang="en-GB" dirty="0"/>
              <a:t> DL – to ISASA –</a:t>
            </a:r>
            <a:r>
              <a:rPr lang="en-GB" dirty="0" err="1"/>
              <a:t>czyli</a:t>
            </a:r>
            <a:r>
              <a:rPr lang="en-GB" dirty="0"/>
              <a:t> </a:t>
            </a:r>
            <a:r>
              <a:rPr lang="en-GB" dirty="0" err="1"/>
              <a:t>skrot</a:t>
            </a:r>
            <a:r>
              <a:rPr lang="en-GB" dirty="0"/>
              <a:t> od Ingest Store Analyse Surface Act</a:t>
            </a:r>
          </a:p>
          <a:p>
            <a:r>
              <a:rPr lang="en-GB" dirty="0"/>
              <a:t>Z </a:t>
            </a:r>
            <a:r>
              <a:rPr lang="en-GB" dirty="0" err="1"/>
              <a:t>binesowego</a:t>
            </a:r>
            <a:r>
              <a:rPr lang="en-GB" dirty="0"/>
              <a:t> </a:t>
            </a:r>
            <a:r>
              <a:rPr lang="en-GB" dirty="0" err="1"/>
              <a:t>punktu</a:t>
            </a:r>
            <a:r>
              <a:rPr lang="en-GB" dirty="0"/>
              <a:t> </a:t>
            </a:r>
            <a:r>
              <a:rPr lang="en-GB" dirty="0" err="1"/>
              <a:t>widzenia</a:t>
            </a:r>
            <a:r>
              <a:rPr lang="en-GB" dirty="0"/>
              <a:t> </a:t>
            </a:r>
            <a:r>
              <a:rPr lang="en-GB" dirty="0" err="1"/>
              <a:t>najwazniejszy</a:t>
            </a:r>
            <a:r>
              <a:rPr lang="en-GB" dirty="0"/>
              <a:t> jest ACT –</a:t>
            </a:r>
            <a:r>
              <a:rPr lang="en-GB" dirty="0" err="1"/>
              <a:t>czy</a:t>
            </a:r>
            <a:r>
              <a:rPr lang="en-GB" dirty="0"/>
              <a:t> Make Me More Money</a:t>
            </a:r>
          </a:p>
          <a:p>
            <a:r>
              <a:rPr lang="en-GB" dirty="0" err="1"/>
              <a:t>Najogolniej</a:t>
            </a:r>
            <a:r>
              <a:rPr lang="en-GB" dirty="0"/>
              <a:t> </a:t>
            </a:r>
            <a:r>
              <a:rPr lang="en-GB" dirty="0" err="1"/>
              <a:t>mowiac</a:t>
            </a:r>
            <a:r>
              <a:rPr lang="en-GB" dirty="0"/>
              <a:t> DL to </a:t>
            </a:r>
            <a:r>
              <a:rPr lang="en-GB" dirty="0" err="1"/>
              <a:t>konetener</a:t>
            </a:r>
            <a:r>
              <a:rPr lang="en-GB" dirty="0"/>
              <a:t> </a:t>
            </a:r>
            <a:r>
              <a:rPr lang="en-GB" dirty="0" err="1"/>
              <a:t>na</a:t>
            </a:r>
            <a:r>
              <a:rPr lang="en-GB" dirty="0"/>
              <a:t> </a:t>
            </a:r>
            <a:r>
              <a:rPr lang="en-GB" dirty="0" err="1"/>
              <a:t>roznego</a:t>
            </a:r>
            <a:r>
              <a:rPr lang="en-GB" dirty="0"/>
              <a:t> </a:t>
            </a:r>
            <a:r>
              <a:rPr lang="en-GB" dirty="0" err="1"/>
              <a:t>rodzaju</a:t>
            </a:r>
            <a:r>
              <a:rPr lang="en-GB" dirty="0"/>
              <a:t> </a:t>
            </a:r>
            <a:r>
              <a:rPr lang="en-GB" dirty="0" err="1"/>
              <a:t>dane</a:t>
            </a:r>
            <a:r>
              <a:rPr lang="en-GB" dirty="0"/>
              <a:t> – </a:t>
            </a:r>
            <a:r>
              <a:rPr lang="en-GB" dirty="0" err="1"/>
              <a:t>wrzucamy</a:t>
            </a:r>
            <a:r>
              <a:rPr lang="en-GB" dirty="0"/>
              <a:t> tam </a:t>
            </a:r>
            <a:r>
              <a:rPr lang="en-GB" dirty="0" err="1"/>
              <a:t>dowolne</a:t>
            </a:r>
            <a:r>
              <a:rPr lang="en-GB" dirty="0"/>
              <a:t> </a:t>
            </a:r>
            <a:r>
              <a:rPr lang="en-GB" dirty="0" err="1"/>
              <a:t>dane</a:t>
            </a:r>
            <a:r>
              <a:rPr lang="en-GB" dirty="0"/>
              <a:t> I </a:t>
            </a:r>
            <a:r>
              <a:rPr lang="en-GB" dirty="0" err="1"/>
              <a:t>przetwarzamy</a:t>
            </a:r>
            <a:r>
              <a:rPr lang="en-GB" dirty="0"/>
              <a:t> jest w </a:t>
            </a:r>
            <a:r>
              <a:rPr lang="en-GB" dirty="0" err="1"/>
              <a:t>zaleznosci</a:t>
            </a:r>
            <a:r>
              <a:rPr lang="en-GB" dirty="0"/>
              <a:t> od </a:t>
            </a:r>
            <a:r>
              <a:rPr lang="en-GB" dirty="0" err="1"/>
              <a:t>potrzeb</a:t>
            </a:r>
            <a:endParaRPr lang="en-GB" dirty="0"/>
          </a:p>
        </p:txBody>
      </p:sp>
      <p:sp>
        <p:nvSpPr>
          <p:cNvPr id="4" name="Symbol zastępczy numeru slajdu 3"/>
          <p:cNvSpPr>
            <a:spLocks noGrp="1"/>
          </p:cNvSpPr>
          <p:nvPr>
            <p:ph type="sldNum" sz="quarter" idx="5"/>
          </p:nvPr>
        </p:nvSpPr>
        <p:spPr/>
        <p:txBody>
          <a:bodyPr/>
          <a:lstStyle/>
          <a:p>
            <a:fld id="{55992286-4AA4-4E55-98B6-FFAF34B74A40}" type="slidenum">
              <a:rPr lang="en-US" smtClean="0"/>
              <a:t>7</a:t>
            </a:fld>
            <a:endParaRPr lang="en-US"/>
          </a:p>
        </p:txBody>
      </p:sp>
    </p:spTree>
    <p:extLst>
      <p:ext uri="{BB962C8B-B14F-4D97-AF65-F5344CB8AC3E}">
        <p14:creationId xmlns:p14="http://schemas.microsoft.com/office/powerpoint/2010/main" val="26291949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en-GB" dirty="0" err="1"/>
              <a:t>Moze</a:t>
            </a:r>
            <a:r>
              <a:rPr lang="en-GB" dirty="0"/>
              <a:t> </a:t>
            </a:r>
            <a:r>
              <a:rPr lang="en-GB" dirty="0" err="1"/>
              <a:t>zaczniemy</a:t>
            </a:r>
            <a:r>
              <a:rPr lang="en-GB" dirty="0"/>
              <a:t> od </a:t>
            </a:r>
            <a:r>
              <a:rPr lang="en-GB" dirty="0" err="1"/>
              <a:t>tego</a:t>
            </a:r>
            <a:r>
              <a:rPr lang="en-GB" dirty="0"/>
              <a:t>, aby </a:t>
            </a:r>
            <a:r>
              <a:rPr lang="en-GB" dirty="0" err="1"/>
              <a:t>dopasowac</a:t>
            </a:r>
            <a:r>
              <a:rPr lang="en-GB" dirty="0"/>
              <a:t> –</a:t>
            </a:r>
            <a:r>
              <a:rPr lang="en-GB" dirty="0" err="1"/>
              <a:t>tak</a:t>
            </a:r>
            <a:r>
              <a:rPr lang="en-GB" dirty="0"/>
              <a:t> aby </a:t>
            </a:r>
            <a:r>
              <a:rPr lang="en-GB" dirty="0" err="1"/>
              <a:t>mozna</a:t>
            </a:r>
            <a:r>
              <a:rPr lang="en-GB" dirty="0"/>
              <a:t> </a:t>
            </a:r>
            <a:r>
              <a:rPr lang="en-GB" dirty="0" err="1"/>
              <a:t>bylo</a:t>
            </a:r>
            <a:r>
              <a:rPr lang="en-GB" dirty="0"/>
              <a:t> </a:t>
            </a:r>
            <a:r>
              <a:rPr lang="en-GB" dirty="0" err="1"/>
              <a:t>zbudowac</a:t>
            </a:r>
            <a:r>
              <a:rPr lang="en-GB" dirty="0"/>
              <a:t> </a:t>
            </a:r>
            <a:r>
              <a:rPr lang="en-GB" dirty="0" err="1"/>
              <a:t>rozwiazanie</a:t>
            </a:r>
            <a:r>
              <a:rPr lang="en-GB" dirty="0"/>
              <a:t> w </a:t>
            </a:r>
            <a:r>
              <a:rPr lang="en-GB" dirty="0" err="1"/>
              <a:t>oparciu</a:t>
            </a:r>
            <a:r>
              <a:rPr lang="en-GB" dirty="0"/>
              <a:t> o architecture Azure.</a:t>
            </a:r>
          </a:p>
          <a:p>
            <a:r>
              <a:rPr lang="en-GB" dirty="0" err="1"/>
              <a:t>Nastepnie</a:t>
            </a:r>
            <a:r>
              <a:rPr lang="en-GB" dirty="0"/>
              <a:t> </a:t>
            </a:r>
            <a:r>
              <a:rPr lang="en-GB" dirty="0" err="1"/>
              <a:t>krotko</a:t>
            </a:r>
            <a:r>
              <a:rPr lang="en-GB" dirty="0"/>
              <a:t> </a:t>
            </a:r>
            <a:r>
              <a:rPr lang="en-GB" dirty="0" err="1"/>
              <a:t>przenanalizujmy</a:t>
            </a:r>
            <a:r>
              <a:rPr lang="en-GB" dirty="0"/>
              <a:t> </a:t>
            </a:r>
            <a:r>
              <a:rPr lang="en-GB" dirty="0" err="1"/>
              <a:t>kazda</a:t>
            </a:r>
            <a:r>
              <a:rPr lang="en-GB" dirty="0"/>
              <a:t> z </a:t>
            </a:r>
            <a:r>
              <a:rPr lang="en-GB" dirty="0" err="1"/>
              <a:t>tych</a:t>
            </a:r>
            <a:r>
              <a:rPr lang="en-GB" dirty="0"/>
              <a:t> </a:t>
            </a:r>
            <a:r>
              <a:rPr lang="en-GB" dirty="0" err="1"/>
              <a:t>usug</a:t>
            </a:r>
            <a:endParaRPr lang="en-GB" dirty="0"/>
          </a:p>
        </p:txBody>
      </p:sp>
      <p:sp>
        <p:nvSpPr>
          <p:cNvPr id="4" name="Symbol zastępczy numeru slajdu 3"/>
          <p:cNvSpPr>
            <a:spLocks noGrp="1"/>
          </p:cNvSpPr>
          <p:nvPr>
            <p:ph type="sldNum" sz="quarter" idx="5"/>
          </p:nvPr>
        </p:nvSpPr>
        <p:spPr/>
        <p:txBody>
          <a:bodyPr/>
          <a:lstStyle/>
          <a:p>
            <a:fld id="{55992286-4AA4-4E55-98B6-FFAF34B74A40}" type="slidenum">
              <a:rPr lang="en-US" smtClean="0"/>
              <a:t>10</a:t>
            </a:fld>
            <a:endParaRPr lang="en-US"/>
          </a:p>
        </p:txBody>
      </p:sp>
    </p:spTree>
    <p:extLst>
      <p:ext uri="{BB962C8B-B14F-4D97-AF65-F5344CB8AC3E}">
        <p14:creationId xmlns:p14="http://schemas.microsoft.com/office/powerpoint/2010/main" val="37588508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5"/>
          </p:nvPr>
        </p:nvSpPr>
        <p:spPr/>
        <p:txBody>
          <a:bodyPr/>
          <a:lstStyle/>
          <a:p>
            <a:fld id="{55992286-4AA4-4E55-98B6-FFAF34B74A40}" type="slidenum">
              <a:rPr lang="en-US" smtClean="0"/>
              <a:t>11</a:t>
            </a:fld>
            <a:endParaRPr lang="en-US"/>
          </a:p>
        </p:txBody>
      </p:sp>
    </p:spTree>
    <p:extLst>
      <p:ext uri="{BB962C8B-B14F-4D97-AF65-F5344CB8AC3E}">
        <p14:creationId xmlns:p14="http://schemas.microsoft.com/office/powerpoint/2010/main" val="21856851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Big Data </a:t>
            </a:r>
            <a:r>
              <a:rPr lang="en-GB" dirty="0" err="1"/>
              <a:t>jak</a:t>
            </a:r>
            <a:r>
              <a:rPr lang="en-GB" dirty="0"/>
              <a:t> </a:t>
            </a:r>
            <a:r>
              <a:rPr lang="en-GB" dirty="0" err="1"/>
              <a:t>sama</a:t>
            </a:r>
            <a:r>
              <a:rPr lang="en-GB" dirty="0"/>
              <a:t> </a:t>
            </a:r>
            <a:r>
              <a:rPr lang="en-GB" dirty="0" err="1"/>
              <a:t>nazwa</a:t>
            </a:r>
            <a:r>
              <a:rPr lang="en-GB" dirty="0"/>
              <a:t> </a:t>
            </a:r>
            <a:r>
              <a:rPr lang="en-GB" dirty="0" err="1"/>
              <a:t>wskazuje</a:t>
            </a:r>
            <a:r>
              <a:rPr lang="en-GB" dirty="0"/>
              <a:t> to </a:t>
            </a:r>
            <a:r>
              <a:rPr lang="en-GB" dirty="0" err="1"/>
              <a:t>chyba</a:t>
            </a:r>
            <a:r>
              <a:rPr lang="en-GB" dirty="0"/>
              <a:t> </a:t>
            </a:r>
            <a:r>
              <a:rPr lang="en-GB" dirty="0" err="1"/>
              <a:t>duzo</a:t>
            </a:r>
            <a:r>
              <a:rPr lang="en-GB" dirty="0"/>
              <a:t> </a:t>
            </a:r>
            <a:r>
              <a:rPr lang="en-GB" dirty="0" err="1"/>
              <a:t>danych</a:t>
            </a:r>
            <a:r>
              <a:rPr lang="en-GB" dirty="0"/>
              <a:t> a </a:t>
            </a:r>
            <a:r>
              <a:rPr lang="en-GB" dirty="0" err="1"/>
              <a:t>wiec</a:t>
            </a:r>
            <a:r>
              <a:rPr lang="en-GB" dirty="0"/>
              <a:t> </a:t>
            </a:r>
            <a:r>
              <a:rPr lang="en-GB" dirty="0" err="1"/>
              <a:t>prawdopodobnie</a:t>
            </a:r>
            <a:r>
              <a:rPr lang="en-GB" dirty="0"/>
              <a:t> </a:t>
            </a:r>
            <a:r>
              <a:rPr lang="en-GB" dirty="0" err="1"/>
              <a:t>bedziemy</a:t>
            </a:r>
            <a:r>
              <a:rPr lang="en-GB" dirty="0"/>
              <a:t> </a:t>
            </a:r>
            <a:r>
              <a:rPr lang="en-GB" dirty="0" err="1"/>
              <a:t>potrzebowac</a:t>
            </a:r>
            <a:r>
              <a:rPr lang="en-GB" dirty="0"/>
              <a:t> </a:t>
            </a:r>
            <a:r>
              <a:rPr lang="en-GB" dirty="0" err="1"/>
              <a:t>duzo</a:t>
            </a:r>
            <a:r>
              <a:rPr lang="en-GB" dirty="0"/>
              <a:t> </a:t>
            </a:r>
            <a:r>
              <a:rPr lang="en-GB" dirty="0" err="1"/>
              <a:t>mocy</a:t>
            </a:r>
            <a:r>
              <a:rPr lang="en-GB" dirty="0"/>
              <a:t> </a:t>
            </a:r>
            <a:r>
              <a:rPr lang="en-GB" dirty="0" err="1"/>
              <a:t>obliczeniowej</a:t>
            </a:r>
            <a:r>
              <a:rPr lang="en-GB" dirty="0"/>
              <a:t>, a ta </a:t>
            </a:r>
            <a:r>
              <a:rPr lang="en-GB" dirty="0" err="1"/>
              <a:t>znajdzemy</a:t>
            </a:r>
            <a:r>
              <a:rPr lang="en-GB" dirty="0"/>
              <a:t> w </a:t>
            </a:r>
            <a:r>
              <a:rPr lang="en-GB" dirty="0" err="1"/>
              <a:t>chmurze</a:t>
            </a:r>
            <a:r>
              <a:rPr lang="en-GB" dirty="0"/>
              <a:t>.</a:t>
            </a:r>
          </a:p>
          <a:p>
            <a:r>
              <a:rPr lang="en-GB" dirty="0" err="1"/>
              <a:t>Zobaczymy</a:t>
            </a:r>
            <a:r>
              <a:rPr lang="en-GB" dirty="0"/>
              <a:t> </a:t>
            </a:r>
            <a:r>
              <a:rPr lang="en-GB" dirty="0" err="1"/>
              <a:t>zatem</a:t>
            </a:r>
            <a:r>
              <a:rPr lang="en-GB" dirty="0"/>
              <a:t> co </a:t>
            </a:r>
            <a:r>
              <a:rPr lang="en-GB" dirty="0" err="1"/>
              <a:t>mamy</a:t>
            </a:r>
            <a:r>
              <a:rPr lang="en-GB" dirty="0"/>
              <a:t> w </a:t>
            </a:r>
            <a:r>
              <a:rPr lang="en-GB" dirty="0" err="1"/>
              <a:t>chmurze</a:t>
            </a:r>
            <a:r>
              <a:rPr lang="en-GB" dirty="0"/>
              <a:t> Azure do </a:t>
            </a:r>
            <a:r>
              <a:rPr lang="en-GB" dirty="0" err="1"/>
              <a:t>przetwarzania</a:t>
            </a:r>
            <a:r>
              <a:rPr lang="en-GB" dirty="0"/>
              <a:t> </a:t>
            </a:r>
            <a:r>
              <a:rPr lang="en-GB" dirty="0" err="1"/>
              <a:t>danych</a:t>
            </a:r>
            <a:endParaRPr lang="en-GB" dirty="0"/>
          </a:p>
          <a:p>
            <a:r>
              <a:rPr lang="en-GB" dirty="0" err="1"/>
              <a:t>Jesli</a:t>
            </a:r>
            <a:r>
              <a:rPr lang="en-GB" dirty="0"/>
              <a:t>  </a:t>
            </a:r>
            <a:r>
              <a:rPr lang="en-GB" dirty="0" err="1"/>
              <a:t>mowimy</a:t>
            </a:r>
            <a:r>
              <a:rPr lang="en-GB" dirty="0"/>
              <a:t> o </a:t>
            </a:r>
            <a:r>
              <a:rPr lang="en-GB" dirty="0" err="1"/>
              <a:t>przetarzaniu</a:t>
            </a:r>
            <a:r>
              <a:rPr lang="en-GB" dirty="0"/>
              <a:t> </a:t>
            </a:r>
            <a:r>
              <a:rPr lang="en-GB" dirty="0" err="1"/>
              <a:t>danych</a:t>
            </a:r>
            <a:r>
              <a:rPr lang="en-GB" dirty="0"/>
              <a:t> w </a:t>
            </a:r>
            <a:r>
              <a:rPr lang="en-GB" dirty="0" err="1"/>
              <a:t>chmurze</a:t>
            </a:r>
            <a:r>
              <a:rPr lang="en-GB" dirty="0"/>
              <a:t> Azure to </a:t>
            </a:r>
            <a:r>
              <a:rPr lang="en-GB" dirty="0" err="1"/>
              <a:t>zawsze</a:t>
            </a:r>
            <a:r>
              <a:rPr lang="en-GB" dirty="0"/>
              <a:t> </a:t>
            </a:r>
            <a:r>
              <a:rPr lang="en-GB" dirty="0" err="1"/>
              <a:t>bedziemy</a:t>
            </a:r>
            <a:r>
              <a:rPr lang="en-GB" dirty="0"/>
              <a:t> </a:t>
            </a:r>
            <a:r>
              <a:rPr lang="en-GB" dirty="0" err="1"/>
              <a:t>musieli</a:t>
            </a:r>
            <a:r>
              <a:rPr lang="en-GB" dirty="0"/>
              <a:t> </a:t>
            </a:r>
            <a:r>
              <a:rPr lang="en-GB" dirty="0" err="1"/>
              <a:t>powiedziec</a:t>
            </a:r>
            <a:r>
              <a:rPr lang="en-GB" dirty="0"/>
              <a:t> o Storage </a:t>
            </a:r>
            <a:r>
              <a:rPr lang="en-GB" dirty="0" err="1"/>
              <a:t>oraz</a:t>
            </a:r>
            <a:r>
              <a:rPr lang="en-GB" dirty="0"/>
              <a:t> </a:t>
            </a:r>
            <a:r>
              <a:rPr lang="en-GB" dirty="0" err="1"/>
              <a:t>uslugach</a:t>
            </a:r>
            <a:r>
              <a:rPr lang="en-GB" dirty="0"/>
              <a:t> </a:t>
            </a:r>
            <a:r>
              <a:rPr lang="en-GB" dirty="0" err="1"/>
              <a:t>analycznych</a:t>
            </a:r>
            <a:r>
              <a:rPr lang="en-GB" dirty="0"/>
              <a:t> I </a:t>
            </a:r>
            <a:r>
              <a:rPr lang="en-GB" dirty="0" err="1"/>
              <a:t>zwykle</a:t>
            </a:r>
            <a:r>
              <a:rPr lang="en-GB" dirty="0"/>
              <a:t> </a:t>
            </a:r>
            <a:r>
              <a:rPr lang="en-GB" dirty="0" err="1"/>
              <a:t>te</a:t>
            </a:r>
            <a:r>
              <a:rPr lang="en-GB" dirty="0"/>
              <a:t> </a:t>
            </a:r>
            <a:r>
              <a:rPr lang="en-GB" dirty="0" err="1"/>
              <a:t>dwie</a:t>
            </a:r>
            <a:r>
              <a:rPr lang="en-GB" dirty="0"/>
              <a:t> </a:t>
            </a:r>
            <a:r>
              <a:rPr lang="en-GB" dirty="0" err="1"/>
              <a:t>usulugi</a:t>
            </a:r>
            <a:r>
              <a:rPr lang="en-GB" dirty="0"/>
              <a:t> </a:t>
            </a:r>
            <a:r>
              <a:rPr lang="en-GB" dirty="0" err="1"/>
              <a:t>sa</a:t>
            </a:r>
            <a:r>
              <a:rPr lang="en-GB" dirty="0"/>
              <a:t> ze soba </a:t>
            </a:r>
            <a:r>
              <a:rPr lang="en-GB" dirty="0" err="1"/>
              <a:t>rozdzielone</a:t>
            </a:r>
            <a:endParaRPr lang="en-GB" dirty="0"/>
          </a:p>
          <a:p>
            <a:r>
              <a:rPr lang="en-GB" dirty="0" err="1"/>
              <a:t>Jesli</a:t>
            </a:r>
            <a:r>
              <a:rPr lang="en-GB" dirty="0"/>
              <a:t> </a:t>
            </a:r>
            <a:r>
              <a:rPr lang="en-GB" dirty="0" err="1"/>
              <a:t>chodzi</a:t>
            </a:r>
            <a:r>
              <a:rPr lang="en-GB" dirty="0"/>
              <a:t> o Storage to </a:t>
            </a:r>
            <a:r>
              <a:rPr lang="en-GB" dirty="0" err="1"/>
              <a:t>dla</a:t>
            </a:r>
            <a:r>
              <a:rPr lang="en-GB" dirty="0"/>
              <a:t> Big Data </a:t>
            </a:r>
            <a:r>
              <a:rPr lang="en-GB" dirty="0" err="1"/>
              <a:t>na</a:t>
            </a:r>
            <a:r>
              <a:rPr lang="en-GB" dirty="0"/>
              <a:t> Azure </a:t>
            </a:r>
            <a:r>
              <a:rPr lang="en-GB" dirty="0" err="1"/>
              <a:t>Mamy</a:t>
            </a:r>
            <a:r>
              <a:rPr lang="en-GB" dirty="0"/>
              <a:t> ADLS (Blob) ADLS Gen 2</a:t>
            </a:r>
          </a:p>
          <a:p>
            <a:r>
              <a:rPr lang="en-GB" dirty="0" err="1"/>
              <a:t>Przetwarzanie</a:t>
            </a:r>
            <a:r>
              <a:rPr lang="en-GB" dirty="0"/>
              <a:t> </a:t>
            </a:r>
          </a:p>
          <a:p>
            <a:r>
              <a:rPr lang="en-GB" dirty="0"/>
              <a:t>HDInsight </a:t>
            </a:r>
            <a:r>
              <a:rPr lang="en-GB" dirty="0" err="1"/>
              <a:t>Spark,Hive</a:t>
            </a:r>
            <a:r>
              <a:rPr lang="en-GB" dirty="0"/>
              <a:t> Machine </a:t>
            </a:r>
            <a:r>
              <a:rPr lang="en-GB" dirty="0" err="1"/>
              <a:t>Learing</a:t>
            </a:r>
            <a:r>
              <a:rPr lang="en-GB" dirty="0"/>
              <a:t> </a:t>
            </a:r>
          </a:p>
          <a:p>
            <a:r>
              <a:rPr lang="en-GB" dirty="0"/>
              <a:t>Azure Data Lake Analytics</a:t>
            </a:r>
          </a:p>
          <a:p>
            <a:r>
              <a:rPr lang="en-GB" dirty="0"/>
              <a:t>Azure Databricks –</a:t>
            </a:r>
            <a:r>
              <a:rPr lang="en-GB" dirty="0" err="1"/>
              <a:t>ktore</a:t>
            </a:r>
            <a:r>
              <a:rPr lang="en-GB" dirty="0"/>
              <a:t> </a:t>
            </a:r>
            <a:r>
              <a:rPr lang="en-GB" dirty="0" err="1"/>
              <a:t>weszlo</a:t>
            </a:r>
            <a:r>
              <a:rPr lang="en-GB" dirty="0"/>
              <a:t> </a:t>
            </a:r>
            <a:r>
              <a:rPr lang="en-GB" dirty="0" err="1"/>
              <a:t>na</a:t>
            </a:r>
            <a:r>
              <a:rPr lang="en-GB" dirty="0"/>
              <a:t> </a:t>
            </a:r>
            <a:r>
              <a:rPr lang="en-GB" dirty="0" err="1"/>
              <a:t>poczatku</a:t>
            </a:r>
            <a:r>
              <a:rPr lang="en-GB" dirty="0"/>
              <a:t> 2018 I </a:t>
            </a:r>
            <a:r>
              <a:rPr lang="en-GB" dirty="0" err="1"/>
              <a:t>bardzo</a:t>
            </a:r>
            <a:r>
              <a:rPr lang="en-GB" dirty="0"/>
              <a:t> </a:t>
            </a:r>
            <a:r>
              <a:rPr lang="en-GB" dirty="0" err="1"/>
              <a:t>moca</a:t>
            </a:r>
            <a:r>
              <a:rPr lang="en-GB" dirty="0"/>
              <a:t> </a:t>
            </a:r>
            <a:r>
              <a:rPr lang="en-GB" dirty="0" err="1"/>
              <a:t>sie</a:t>
            </a:r>
            <a:r>
              <a:rPr lang="en-GB" dirty="0"/>
              <a:t> </a:t>
            </a:r>
            <a:r>
              <a:rPr lang="en-GB" dirty="0" err="1"/>
              <a:t>rozpycha</a:t>
            </a:r>
            <a:r>
              <a:rPr lang="en-GB" dirty="0"/>
              <a:t> (jest </a:t>
            </a:r>
            <a:r>
              <a:rPr lang="en-GB" dirty="0" err="1"/>
              <a:t>duzy</a:t>
            </a:r>
            <a:r>
              <a:rPr lang="en-GB" dirty="0"/>
              <a:t> boom </a:t>
            </a:r>
            <a:r>
              <a:rPr lang="en-GB" dirty="0" err="1"/>
              <a:t>na</a:t>
            </a:r>
            <a:r>
              <a:rPr lang="en-GB" dirty="0"/>
              <a:t> ta </a:t>
            </a:r>
            <a:r>
              <a:rPr lang="en-GB" dirty="0" err="1"/>
              <a:t>usluge</a:t>
            </a:r>
            <a:r>
              <a:rPr lang="en-GB" dirty="0"/>
              <a:t> np. ADF Data Flow)</a:t>
            </a:r>
          </a:p>
        </p:txBody>
      </p:sp>
      <p:sp>
        <p:nvSpPr>
          <p:cNvPr id="4" name="Slide Number Placeholder 3"/>
          <p:cNvSpPr>
            <a:spLocks noGrp="1"/>
          </p:cNvSpPr>
          <p:nvPr>
            <p:ph type="sldNum" sz="quarter" idx="5"/>
          </p:nvPr>
        </p:nvSpPr>
        <p:spPr/>
        <p:txBody>
          <a:bodyPr/>
          <a:lstStyle/>
          <a:p>
            <a:fld id="{55992286-4AA4-4E55-98B6-FFAF34B74A40}" type="slidenum">
              <a:rPr lang="en-US" smtClean="0"/>
              <a:t>16</a:t>
            </a:fld>
            <a:endParaRPr lang="en-US"/>
          </a:p>
        </p:txBody>
      </p:sp>
    </p:spTree>
    <p:extLst>
      <p:ext uri="{BB962C8B-B14F-4D97-AF65-F5344CB8AC3E}">
        <p14:creationId xmlns:p14="http://schemas.microsoft.com/office/powerpoint/2010/main" val="2901187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5"/>
          </p:nvPr>
        </p:nvSpPr>
        <p:spPr/>
        <p:txBody>
          <a:bodyPr/>
          <a:lstStyle/>
          <a:p>
            <a:fld id="{55992286-4AA4-4E55-98B6-FFAF34B74A40}" type="slidenum">
              <a:rPr lang="en-US" smtClean="0"/>
              <a:t>18</a:t>
            </a:fld>
            <a:endParaRPr lang="en-US"/>
          </a:p>
        </p:txBody>
      </p:sp>
    </p:spTree>
    <p:extLst>
      <p:ext uri="{BB962C8B-B14F-4D97-AF65-F5344CB8AC3E}">
        <p14:creationId xmlns:p14="http://schemas.microsoft.com/office/powerpoint/2010/main" val="3488254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Typy</a:t>
            </a:r>
            <a:r>
              <a:rPr lang="en-GB" dirty="0"/>
              <a:t> </a:t>
            </a:r>
            <a:r>
              <a:rPr lang="en-GB" dirty="0" err="1"/>
              <a:t>danych</a:t>
            </a:r>
            <a:r>
              <a:rPr lang="en-GB" dirty="0"/>
              <a:t> </a:t>
            </a:r>
            <a:r>
              <a:rPr lang="en-GB" dirty="0" err="1"/>
              <a:t>danych</a:t>
            </a:r>
            <a:r>
              <a:rPr lang="en-GB" dirty="0"/>
              <a:t> – to co </a:t>
            </a:r>
            <a:r>
              <a:rPr lang="en-GB" dirty="0" err="1"/>
              <a:t>znamy</a:t>
            </a:r>
            <a:r>
              <a:rPr lang="en-GB" dirty="0"/>
              <a:t> z C# </a:t>
            </a:r>
          </a:p>
          <a:p>
            <a:r>
              <a:rPr lang="en-GB" dirty="0"/>
              <a:t>+</a:t>
            </a:r>
          </a:p>
          <a:p>
            <a:r>
              <a:rPr lang="en-GB" dirty="0"/>
              <a:t>SQLARRAY I SQLMAP to </a:t>
            </a:r>
            <a:r>
              <a:rPr lang="en-GB" dirty="0" err="1"/>
              <a:t>znamy</a:t>
            </a:r>
            <a:r>
              <a:rPr lang="en-GB" dirty="0"/>
              <a:t> z Hive</a:t>
            </a:r>
          </a:p>
          <a:p>
            <a:r>
              <a:rPr lang="en-GB" dirty="0"/>
              <a:t>Poza </a:t>
            </a:r>
            <a:r>
              <a:rPr lang="en-GB" dirty="0" err="1"/>
              <a:t>tym</a:t>
            </a:r>
            <a:r>
              <a:rPr lang="en-GB" dirty="0"/>
              <a:t> </a:t>
            </a:r>
            <a:r>
              <a:rPr lang="en-GB" dirty="0" err="1"/>
              <a:t>mamy</a:t>
            </a:r>
            <a:r>
              <a:rPr lang="en-GB" dirty="0"/>
              <a:t> </a:t>
            </a:r>
            <a:r>
              <a:rPr lang="en-GB" dirty="0" err="1"/>
              <a:t>RowSets</a:t>
            </a:r>
            <a:r>
              <a:rPr lang="en-GB" dirty="0"/>
              <a:t> – </a:t>
            </a:r>
            <a:r>
              <a:rPr lang="en-GB" dirty="0" err="1"/>
              <a:t>odpowiednik</a:t>
            </a:r>
            <a:r>
              <a:rPr lang="en-GB" dirty="0"/>
              <a:t> </a:t>
            </a:r>
            <a:r>
              <a:rPr lang="en-GB" dirty="0" err="1"/>
              <a:t>tabeli</a:t>
            </a:r>
            <a:r>
              <a:rPr lang="en-GB" dirty="0"/>
              <a:t> w SQL (</a:t>
            </a:r>
            <a:r>
              <a:rPr lang="en-GB" dirty="0" err="1"/>
              <a:t>lub</a:t>
            </a:r>
            <a:r>
              <a:rPr lang="en-GB" dirty="0"/>
              <a:t> </a:t>
            </a:r>
            <a:r>
              <a:rPr lang="en-GB" dirty="0" err="1"/>
              <a:t>dataframe</a:t>
            </a:r>
            <a:r>
              <a:rPr lang="en-GB" dirty="0"/>
              <a:t> w </a:t>
            </a:r>
            <a:r>
              <a:rPr lang="en-GB" dirty="0" err="1"/>
              <a:t>pyton</a:t>
            </a:r>
            <a:r>
              <a:rPr lang="en-GB" dirty="0"/>
              <a:t> </a:t>
            </a:r>
            <a:r>
              <a:rPr lang="en-GB" dirty="0" err="1"/>
              <a:t>lub</a:t>
            </a:r>
            <a:r>
              <a:rPr lang="en-GB" dirty="0"/>
              <a:t> R)</a:t>
            </a:r>
            <a:endParaRPr lang="pl-PL" dirty="0"/>
          </a:p>
        </p:txBody>
      </p:sp>
      <p:sp>
        <p:nvSpPr>
          <p:cNvPr id="4" name="Slide Number Placeholder 3"/>
          <p:cNvSpPr>
            <a:spLocks noGrp="1"/>
          </p:cNvSpPr>
          <p:nvPr>
            <p:ph type="sldNum" sz="quarter" idx="5"/>
          </p:nvPr>
        </p:nvSpPr>
        <p:spPr/>
        <p:txBody>
          <a:bodyPr/>
          <a:lstStyle/>
          <a:p>
            <a:fld id="{55992286-4AA4-4E55-98B6-FFAF34B74A40}" type="slidenum">
              <a:rPr lang="en-US" smtClean="0"/>
              <a:t>19</a:t>
            </a:fld>
            <a:endParaRPr lang="en-US"/>
          </a:p>
        </p:txBody>
      </p:sp>
    </p:spTree>
    <p:extLst>
      <p:ext uri="{BB962C8B-B14F-4D97-AF65-F5344CB8AC3E}">
        <p14:creationId xmlns:p14="http://schemas.microsoft.com/office/powerpoint/2010/main" val="33899550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_FP">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4A9C663B-D5C9-40A9-AFE1-CEBCAD93A6D6}"/>
              </a:ext>
            </a:extLst>
          </p:cNvPr>
          <p:cNvSpPr>
            <a:spLocks noGrp="1"/>
          </p:cNvSpPr>
          <p:nvPr>
            <p:ph type="body" sz="quarter" idx="13" hasCustomPrompt="1"/>
          </p:nvPr>
        </p:nvSpPr>
        <p:spPr>
          <a:xfrm>
            <a:off x="1062292" y="1699129"/>
            <a:ext cx="6564635" cy="1729872"/>
          </a:xfrm>
          <a:prstGeom prst="rect">
            <a:avLst/>
          </a:prstGeom>
        </p:spPr>
        <p:txBody>
          <a:bodyPr/>
          <a:lstStyle>
            <a:lvl1pPr marL="0" indent="0">
              <a:buNone/>
              <a:defRPr sz="4400" spc="300">
                <a:latin typeface="Bahnschrift SemiBold" panose="020B0502040204020203" pitchFamily="34" charset="0"/>
              </a:defRPr>
            </a:lvl1pPr>
          </a:lstStyle>
          <a:p>
            <a:pPr lvl="0"/>
            <a:r>
              <a:rPr lang="pl-PL" dirty="0"/>
              <a:t>PRESENTATION TITLE</a:t>
            </a:r>
            <a:endParaRPr lang="en-US" dirty="0"/>
          </a:p>
        </p:txBody>
      </p:sp>
      <p:sp>
        <p:nvSpPr>
          <p:cNvPr id="9" name="Text Placeholder 7">
            <a:extLst>
              <a:ext uri="{FF2B5EF4-FFF2-40B4-BE49-F238E27FC236}">
                <a16:creationId xmlns:a16="http://schemas.microsoft.com/office/drawing/2014/main" id="{009FD033-0A64-42AE-A49D-D8C613FD25F1}"/>
              </a:ext>
            </a:extLst>
          </p:cNvPr>
          <p:cNvSpPr>
            <a:spLocks noGrp="1"/>
          </p:cNvSpPr>
          <p:nvPr>
            <p:ph type="body" sz="quarter" idx="14" hasCustomPrompt="1"/>
          </p:nvPr>
        </p:nvSpPr>
        <p:spPr>
          <a:xfrm>
            <a:off x="1062292" y="3638765"/>
            <a:ext cx="6564635" cy="1047535"/>
          </a:xfrm>
          <a:prstGeom prst="rect">
            <a:avLst/>
          </a:prstGeom>
        </p:spPr>
        <p:txBody>
          <a:bodyPr/>
          <a:lstStyle>
            <a:lvl1pPr marL="0" indent="0">
              <a:buNone/>
              <a:defRPr sz="2800" spc="300">
                <a:latin typeface="Bahnschrift SemiBold" panose="020B0502040204020203" pitchFamily="34" charset="0"/>
              </a:defRPr>
            </a:lvl1pPr>
          </a:lstStyle>
          <a:p>
            <a:pPr lvl="0"/>
            <a:r>
              <a:rPr lang="pl-PL" dirty="0"/>
              <a:t>AUTHOR</a:t>
            </a:r>
            <a:endParaRPr lang="en-US" dirty="0"/>
          </a:p>
        </p:txBody>
      </p:sp>
    </p:spTree>
    <p:extLst>
      <p:ext uri="{BB962C8B-B14F-4D97-AF65-F5344CB8AC3E}">
        <p14:creationId xmlns:p14="http://schemas.microsoft.com/office/powerpoint/2010/main" val="1529189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_NORMAL">
    <p:bg>
      <p:bgPr>
        <a:solidFill>
          <a:schemeClr val="bg1"/>
        </a:solidFill>
        <a:effectLst/>
      </p:bgPr>
    </p:bg>
    <p:spTree>
      <p:nvGrpSpPr>
        <p:cNvPr id="1" name=""/>
        <p:cNvGrpSpPr/>
        <p:nvPr/>
      </p:nvGrpSpPr>
      <p:grpSpPr>
        <a:xfrm>
          <a:off x="0" y="0"/>
          <a:ext cx="0" cy="0"/>
          <a:chOff x="0" y="0"/>
          <a:chExt cx="0" cy="0"/>
        </a:xfrm>
      </p:grpSpPr>
      <p:sp>
        <p:nvSpPr>
          <p:cNvPr id="8" name="Text Placeholder 7"/>
          <p:cNvSpPr>
            <a:spLocks noGrp="1"/>
          </p:cNvSpPr>
          <p:nvPr>
            <p:ph type="body" sz="quarter" idx="13" hasCustomPrompt="1"/>
          </p:nvPr>
        </p:nvSpPr>
        <p:spPr>
          <a:xfrm>
            <a:off x="792127" y="857465"/>
            <a:ext cx="4657761" cy="957299"/>
          </a:xfrm>
          <a:prstGeom prst="rect">
            <a:avLst/>
          </a:prstGeom>
        </p:spPr>
        <p:txBody>
          <a:bodyPr/>
          <a:lstStyle>
            <a:lvl1pPr marL="0" indent="0">
              <a:buNone/>
              <a:defRPr sz="3600" spc="300">
                <a:latin typeface="Malleable-FP" panose="00000500000000000000" pitchFamily="50" charset="0"/>
              </a:defRPr>
            </a:lvl1pPr>
          </a:lstStyle>
          <a:p>
            <a:pPr lvl="0"/>
            <a:r>
              <a:rPr lang="pl-PL" dirty="0" err="1"/>
              <a:t>Text</a:t>
            </a:r>
            <a:endParaRPr lang="en-US" dirty="0"/>
          </a:p>
        </p:txBody>
      </p:sp>
    </p:spTree>
    <p:extLst>
      <p:ext uri="{BB962C8B-B14F-4D97-AF65-F5344CB8AC3E}">
        <p14:creationId xmlns:p14="http://schemas.microsoft.com/office/powerpoint/2010/main" val="17540273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EE24B-F92D-460A-B1CB-768D464D0C0F}"/>
              </a:ext>
            </a:extLst>
          </p:cNvPr>
          <p:cNvSpPr>
            <a:spLocks noGrp="1"/>
          </p:cNvSpPr>
          <p:nvPr>
            <p:ph type="title"/>
          </p:nvPr>
        </p:nvSpPr>
        <p:spPr>
          <a:xfrm>
            <a:off x="838200" y="365125"/>
            <a:ext cx="10515600" cy="1325563"/>
          </a:xfrm>
          <a:prstGeom prst="rect">
            <a:avLst/>
          </a:prstGeom>
        </p:spPr>
        <p:txBody>
          <a:bodyPr/>
          <a:lstStyle/>
          <a:p>
            <a:endParaRPr lang="pl-PL" dirty="0"/>
          </a:p>
        </p:txBody>
      </p:sp>
    </p:spTree>
    <p:extLst>
      <p:ext uri="{BB962C8B-B14F-4D97-AF65-F5344CB8AC3E}">
        <p14:creationId xmlns:p14="http://schemas.microsoft.com/office/powerpoint/2010/main" val="33767340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VER_FP">
    <p:spTree>
      <p:nvGrpSpPr>
        <p:cNvPr id="1" name=""/>
        <p:cNvGrpSpPr/>
        <p:nvPr/>
      </p:nvGrpSpPr>
      <p:grpSpPr>
        <a:xfrm>
          <a:off x="0" y="0"/>
          <a:ext cx="0" cy="0"/>
          <a:chOff x="0" y="0"/>
          <a:chExt cx="0" cy="0"/>
        </a:xfrm>
      </p:grpSpPr>
      <p:sp>
        <p:nvSpPr>
          <p:cNvPr id="2" name="Prostokąt 1">
            <a:extLst>
              <a:ext uri="{FF2B5EF4-FFF2-40B4-BE49-F238E27FC236}">
                <a16:creationId xmlns:a16="http://schemas.microsoft.com/office/drawing/2014/main" id="{337612B7-1133-46F3-9EAD-6B8853334AE5}"/>
              </a:ext>
            </a:extLst>
          </p:cNvPr>
          <p:cNvSpPr/>
          <p:nvPr userDrawn="1"/>
        </p:nvSpPr>
        <p:spPr>
          <a:xfrm>
            <a:off x="1169039" y="2028042"/>
            <a:ext cx="6096000" cy="2585323"/>
          </a:xfrm>
          <a:prstGeom prst="rect">
            <a:avLst/>
          </a:prstGeom>
        </p:spPr>
        <p:txBody>
          <a:bodyPr>
            <a:spAutoFit/>
          </a:bodyPr>
          <a:lstStyle/>
          <a:p>
            <a:pPr lvl="0" algn="ctr"/>
            <a:r>
              <a:rPr lang="pl-PL" sz="5400" b="1" dirty="0">
                <a:solidFill>
                  <a:schemeClr val="accent2">
                    <a:lumMod val="75000"/>
                  </a:schemeClr>
                </a:solidFill>
              </a:rPr>
              <a:t>QUESTIONS </a:t>
            </a:r>
          </a:p>
          <a:p>
            <a:pPr lvl="0" algn="ctr"/>
            <a:r>
              <a:rPr lang="pl-PL" sz="5400" b="1" dirty="0">
                <a:solidFill>
                  <a:schemeClr val="accent2">
                    <a:lumMod val="75000"/>
                  </a:schemeClr>
                </a:solidFill>
                <a:latin typeface="Malleable-FP Thin" panose="00000500000000000000"/>
              </a:rPr>
              <a:t>&amp;</a:t>
            </a:r>
          </a:p>
          <a:p>
            <a:pPr lvl="0" algn="ctr"/>
            <a:r>
              <a:rPr lang="pl-PL" sz="5400" b="1" dirty="0">
                <a:solidFill>
                  <a:schemeClr val="accent2">
                    <a:lumMod val="75000"/>
                  </a:schemeClr>
                </a:solidFill>
                <a:latin typeface="Malleable-FP Thin" panose="00000500000000000000"/>
              </a:rPr>
              <a:t>ANSWERS</a:t>
            </a:r>
            <a:endParaRPr lang="en-US" sz="5400" b="1" dirty="0">
              <a:solidFill>
                <a:schemeClr val="accent2">
                  <a:lumMod val="75000"/>
                </a:schemeClr>
              </a:solidFill>
              <a:latin typeface="Malleable-FP Thin" panose="00000500000000000000"/>
            </a:endParaRPr>
          </a:p>
        </p:txBody>
      </p:sp>
    </p:spTree>
    <p:extLst>
      <p:ext uri="{BB962C8B-B14F-4D97-AF65-F5344CB8AC3E}">
        <p14:creationId xmlns:p14="http://schemas.microsoft.com/office/powerpoint/2010/main" val="19391298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COVER_FP">
    <p:spTree>
      <p:nvGrpSpPr>
        <p:cNvPr id="1" name=""/>
        <p:cNvGrpSpPr/>
        <p:nvPr/>
      </p:nvGrpSpPr>
      <p:grpSpPr>
        <a:xfrm>
          <a:off x="0" y="0"/>
          <a:ext cx="0" cy="0"/>
          <a:chOff x="0" y="0"/>
          <a:chExt cx="0" cy="0"/>
        </a:xfrm>
      </p:grpSpPr>
      <p:sp>
        <p:nvSpPr>
          <p:cNvPr id="2" name="Prostokąt 1">
            <a:extLst>
              <a:ext uri="{FF2B5EF4-FFF2-40B4-BE49-F238E27FC236}">
                <a16:creationId xmlns:a16="http://schemas.microsoft.com/office/drawing/2014/main" id="{337612B7-1133-46F3-9EAD-6B8853334AE5}"/>
              </a:ext>
            </a:extLst>
          </p:cNvPr>
          <p:cNvSpPr/>
          <p:nvPr userDrawn="1"/>
        </p:nvSpPr>
        <p:spPr>
          <a:xfrm>
            <a:off x="990600" y="2707838"/>
            <a:ext cx="6096000" cy="923330"/>
          </a:xfrm>
          <a:prstGeom prst="rect">
            <a:avLst/>
          </a:prstGeom>
        </p:spPr>
        <p:txBody>
          <a:bodyPr>
            <a:spAutoFit/>
          </a:bodyPr>
          <a:lstStyle/>
          <a:p>
            <a:pPr lvl="0" algn="ctr"/>
            <a:r>
              <a:rPr lang="pl-PL" sz="5400" b="1" dirty="0">
                <a:solidFill>
                  <a:schemeClr val="accent2">
                    <a:lumMod val="75000"/>
                  </a:schemeClr>
                </a:solidFill>
              </a:rPr>
              <a:t>THANK YOU!</a:t>
            </a:r>
            <a:endParaRPr lang="en-US" sz="5400" b="1" dirty="0">
              <a:solidFill>
                <a:schemeClr val="accent2">
                  <a:lumMod val="75000"/>
                </a:schemeClr>
              </a:solidFill>
              <a:latin typeface="Malleable-FP Thin" panose="00000500000000000000"/>
            </a:endParaRPr>
          </a:p>
        </p:txBody>
      </p:sp>
    </p:spTree>
    <p:extLst>
      <p:ext uri="{BB962C8B-B14F-4D97-AF65-F5344CB8AC3E}">
        <p14:creationId xmlns:p14="http://schemas.microsoft.com/office/powerpoint/2010/main" val="9701698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EE24B-F92D-460A-B1CB-768D464D0C0F}"/>
              </a:ext>
            </a:extLst>
          </p:cNvPr>
          <p:cNvSpPr>
            <a:spLocks noGrp="1"/>
          </p:cNvSpPr>
          <p:nvPr>
            <p:ph type="title"/>
          </p:nvPr>
        </p:nvSpPr>
        <p:spPr>
          <a:xfrm>
            <a:off x="838200" y="365125"/>
            <a:ext cx="10515600" cy="1325563"/>
          </a:xfrm>
          <a:prstGeom prst="rect">
            <a:avLst/>
          </a:prstGeom>
        </p:spPr>
        <p:txBody>
          <a:bodyPr/>
          <a:lstStyle/>
          <a:p>
            <a:endParaRPr lang="pl-PL" dirty="0"/>
          </a:p>
        </p:txBody>
      </p:sp>
    </p:spTree>
    <p:extLst>
      <p:ext uri="{BB962C8B-B14F-4D97-AF65-F5344CB8AC3E}">
        <p14:creationId xmlns:p14="http://schemas.microsoft.com/office/powerpoint/2010/main" val="368810285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3.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4.png"/><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image" Target="../media/image3.png"/><Relationship Id="rId5" Type="http://schemas.openxmlformats.org/officeDocument/2006/relationships/image" Target="../media/image1.png"/><Relationship Id="rId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TextBox 2">
            <a:extLst>
              <a:ext uri="{FF2B5EF4-FFF2-40B4-BE49-F238E27FC236}">
                <a16:creationId xmlns:a16="http://schemas.microsoft.com/office/drawing/2014/main" id="{017BC9C4-993B-446E-9C75-59A985BD9500}"/>
              </a:ext>
            </a:extLst>
          </p:cNvPr>
          <p:cNvSpPr txBox="1"/>
          <p:nvPr userDrawn="1"/>
        </p:nvSpPr>
        <p:spPr>
          <a:xfrm>
            <a:off x="9202732" y="6289201"/>
            <a:ext cx="5396643" cy="369332"/>
          </a:xfrm>
          <a:prstGeom prst="rect">
            <a:avLst/>
          </a:prstGeom>
          <a:noFill/>
        </p:spPr>
        <p:txBody>
          <a:bodyPr wrap="square" rtlCol="0">
            <a:spAutoFit/>
          </a:bodyPr>
          <a:lstStyle/>
          <a:p>
            <a:r>
              <a:rPr lang="en-US" dirty="0">
                <a:latin typeface="Malleable-FP Thin" panose="00000500000000000000" pitchFamily="50" charset="0"/>
              </a:rPr>
              <a:t>www.future-processing.com</a:t>
            </a:r>
          </a:p>
        </p:txBody>
      </p:sp>
      <p:pic>
        <p:nvPicPr>
          <p:cNvPr id="11" name="Obraz 10">
            <a:extLst>
              <a:ext uri="{FF2B5EF4-FFF2-40B4-BE49-F238E27FC236}">
                <a16:creationId xmlns:a16="http://schemas.microsoft.com/office/drawing/2014/main" id="{B453993C-1DBA-4DA2-9573-45A4DB872E21}"/>
              </a:ext>
            </a:extLst>
          </p:cNvPr>
          <p:cNvPicPr>
            <a:picLocks noChangeAspect="1"/>
          </p:cNvPicPr>
          <p:nvPr userDrawn="1"/>
        </p:nvPicPr>
        <p:blipFill>
          <a:blip r:embed="rId3"/>
          <a:stretch>
            <a:fillRect/>
          </a:stretch>
        </p:blipFill>
        <p:spPr>
          <a:xfrm>
            <a:off x="7668491" y="394075"/>
            <a:ext cx="3900053" cy="413433"/>
          </a:xfrm>
          <a:prstGeom prst="rect">
            <a:avLst/>
          </a:prstGeom>
        </p:spPr>
      </p:pic>
      <p:pic>
        <p:nvPicPr>
          <p:cNvPr id="4" name="Obraz 3">
            <a:extLst>
              <a:ext uri="{FF2B5EF4-FFF2-40B4-BE49-F238E27FC236}">
                <a16:creationId xmlns:a16="http://schemas.microsoft.com/office/drawing/2014/main" id="{B3F30181-981F-4986-878F-0793602CDC5C}"/>
              </a:ext>
            </a:extLst>
          </p:cNvPr>
          <p:cNvPicPr>
            <a:picLocks noChangeAspect="1"/>
          </p:cNvPicPr>
          <p:nvPr userDrawn="1"/>
        </p:nvPicPr>
        <p:blipFill>
          <a:blip r:embed="rId4"/>
          <a:stretch>
            <a:fillRect/>
          </a:stretch>
        </p:blipFill>
        <p:spPr>
          <a:xfrm>
            <a:off x="5885920" y="898136"/>
            <a:ext cx="6038473" cy="5391065"/>
          </a:xfrm>
          <a:prstGeom prst="rect">
            <a:avLst/>
          </a:prstGeom>
        </p:spPr>
      </p:pic>
      <p:pic>
        <p:nvPicPr>
          <p:cNvPr id="5" name="Obraz 4">
            <a:extLst>
              <a:ext uri="{FF2B5EF4-FFF2-40B4-BE49-F238E27FC236}">
                <a16:creationId xmlns:a16="http://schemas.microsoft.com/office/drawing/2014/main" id="{AA2E8E05-9D4E-472B-BFAB-D6E0718F74D3}"/>
              </a:ext>
            </a:extLst>
          </p:cNvPr>
          <p:cNvPicPr>
            <a:picLocks noChangeAspect="1"/>
          </p:cNvPicPr>
          <p:nvPr userDrawn="1"/>
        </p:nvPicPr>
        <p:blipFill>
          <a:blip r:embed="rId5"/>
          <a:stretch>
            <a:fillRect/>
          </a:stretch>
        </p:blipFill>
        <p:spPr>
          <a:xfrm>
            <a:off x="1" y="2429435"/>
            <a:ext cx="1246094" cy="4229098"/>
          </a:xfrm>
          <a:prstGeom prst="rect">
            <a:avLst/>
          </a:prstGeom>
        </p:spPr>
      </p:pic>
    </p:spTree>
    <p:extLst>
      <p:ext uri="{BB962C8B-B14F-4D97-AF65-F5344CB8AC3E}">
        <p14:creationId xmlns:p14="http://schemas.microsoft.com/office/powerpoint/2010/main" val="3360000135"/>
      </p:ext>
    </p:extLst>
  </p:cSld>
  <p:clrMap bg1="lt1" tx1="dk1" bg2="lt2" tx2="dk2" accent1="accent1" accent2="accent2" accent3="accent3" accent4="accent4" accent5="accent5" accent6="accent6" hlink="hlink" folHlink="folHlink"/>
  <p:sldLayoutIdLst>
    <p:sldLayoutId id="2147483649" r:id="rId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TextBox 7"/>
          <p:cNvSpPr txBox="1"/>
          <p:nvPr userDrawn="1"/>
        </p:nvSpPr>
        <p:spPr>
          <a:xfrm>
            <a:off x="808074" y="499731"/>
            <a:ext cx="7347098" cy="307777"/>
          </a:xfrm>
          <a:prstGeom prst="rect">
            <a:avLst/>
          </a:prstGeom>
          <a:noFill/>
        </p:spPr>
        <p:txBody>
          <a:bodyPr wrap="square" rtlCol="0">
            <a:spAutoFit/>
          </a:bodyPr>
          <a:lstStyle/>
          <a:p>
            <a:r>
              <a:rPr lang="en-US" sz="1400" b="0" i="0" u="none" strike="noStrike" kern="1200" spc="300" baseline="0" dirty="0">
                <a:solidFill>
                  <a:schemeClr val="tx1"/>
                </a:solidFill>
                <a:latin typeface="Malleable-FP" panose="00000500000000000000" pitchFamily="50" charset="0"/>
                <a:ea typeface="+mn-ea"/>
                <a:cs typeface="+mn-cs"/>
              </a:rPr>
              <a:t>Azure Big </a:t>
            </a:r>
            <a:r>
              <a:rPr lang="en-US" sz="1400" b="0" i="0" u="none" strike="noStrike" kern="1200" spc="300" baseline="0" dirty="0" err="1">
                <a:solidFill>
                  <a:schemeClr val="tx1"/>
                </a:solidFill>
                <a:latin typeface="Malleable-FP" panose="00000500000000000000" pitchFamily="50" charset="0"/>
                <a:ea typeface="+mn-ea"/>
                <a:cs typeface="+mn-cs"/>
              </a:rPr>
              <a:t>DataWorkshop</a:t>
            </a:r>
            <a:endParaRPr lang="en-US" sz="1400" spc="0" dirty="0">
              <a:latin typeface="Malleable-FP Thin" panose="00000500000000000000" pitchFamily="50" charset="0"/>
            </a:endParaRPr>
          </a:p>
        </p:txBody>
      </p:sp>
      <p:pic>
        <p:nvPicPr>
          <p:cNvPr id="11" name="Obraz 10">
            <a:extLst>
              <a:ext uri="{FF2B5EF4-FFF2-40B4-BE49-F238E27FC236}">
                <a16:creationId xmlns:a16="http://schemas.microsoft.com/office/drawing/2014/main" id="{C4DAD766-6EF3-44ED-873B-049203AF4B1F}"/>
              </a:ext>
            </a:extLst>
          </p:cNvPr>
          <p:cNvPicPr>
            <a:picLocks noChangeAspect="1"/>
          </p:cNvPicPr>
          <p:nvPr userDrawn="1"/>
        </p:nvPicPr>
        <p:blipFill>
          <a:blip r:embed="rId4"/>
          <a:stretch>
            <a:fillRect/>
          </a:stretch>
        </p:blipFill>
        <p:spPr>
          <a:xfrm>
            <a:off x="7668491" y="394075"/>
            <a:ext cx="3900053" cy="413433"/>
          </a:xfrm>
          <a:prstGeom prst="rect">
            <a:avLst/>
          </a:prstGeom>
        </p:spPr>
      </p:pic>
      <p:pic>
        <p:nvPicPr>
          <p:cNvPr id="5" name="Obraz 4">
            <a:extLst>
              <a:ext uri="{FF2B5EF4-FFF2-40B4-BE49-F238E27FC236}">
                <a16:creationId xmlns:a16="http://schemas.microsoft.com/office/drawing/2014/main" id="{594F8B33-1181-4A59-AFB7-C9CE85C267E0}"/>
              </a:ext>
            </a:extLst>
          </p:cNvPr>
          <p:cNvPicPr>
            <a:picLocks noChangeAspect="1"/>
          </p:cNvPicPr>
          <p:nvPr userDrawn="1"/>
        </p:nvPicPr>
        <p:blipFill>
          <a:blip r:embed="rId5"/>
          <a:stretch>
            <a:fillRect/>
          </a:stretch>
        </p:blipFill>
        <p:spPr>
          <a:xfrm>
            <a:off x="1" y="2429435"/>
            <a:ext cx="1246094" cy="4229098"/>
          </a:xfrm>
          <a:prstGeom prst="rect">
            <a:avLst/>
          </a:prstGeom>
        </p:spPr>
      </p:pic>
    </p:spTree>
    <p:extLst>
      <p:ext uri="{BB962C8B-B14F-4D97-AF65-F5344CB8AC3E}">
        <p14:creationId xmlns:p14="http://schemas.microsoft.com/office/powerpoint/2010/main" val="4269961115"/>
      </p:ext>
    </p:extLst>
  </p:cSld>
  <p:clrMap bg1="lt1" tx1="dk1" bg2="lt2" tx2="dk2" accent1="accent1" accent2="accent2" accent3="accent3" accent4="accent4" accent5="accent5" accent6="accent6" hlink="hlink" folHlink="folHlink"/>
  <p:sldLayoutIdLst>
    <p:sldLayoutId id="2147483651" r:id="rId1"/>
    <p:sldLayoutId id="2147483668" r:id="rId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TextBox 2">
            <a:extLst>
              <a:ext uri="{FF2B5EF4-FFF2-40B4-BE49-F238E27FC236}">
                <a16:creationId xmlns:a16="http://schemas.microsoft.com/office/drawing/2014/main" id="{E808BD24-D1B1-496A-9332-64E0ACE41BD9}"/>
              </a:ext>
            </a:extLst>
          </p:cNvPr>
          <p:cNvSpPr txBox="1"/>
          <p:nvPr userDrawn="1"/>
        </p:nvSpPr>
        <p:spPr>
          <a:xfrm>
            <a:off x="9202732" y="6289201"/>
            <a:ext cx="5396643" cy="369332"/>
          </a:xfrm>
          <a:prstGeom prst="rect">
            <a:avLst/>
          </a:prstGeom>
          <a:noFill/>
        </p:spPr>
        <p:txBody>
          <a:bodyPr wrap="square" rtlCol="0">
            <a:spAutoFit/>
          </a:bodyPr>
          <a:lstStyle/>
          <a:p>
            <a:r>
              <a:rPr lang="en-US" dirty="0">
                <a:latin typeface="Malleable-FP Thin" panose="00000500000000000000" pitchFamily="50" charset="0"/>
              </a:rPr>
              <a:t>www.future-processing.com</a:t>
            </a:r>
          </a:p>
        </p:txBody>
      </p:sp>
      <p:pic>
        <p:nvPicPr>
          <p:cNvPr id="7" name="Obraz 6">
            <a:extLst>
              <a:ext uri="{FF2B5EF4-FFF2-40B4-BE49-F238E27FC236}">
                <a16:creationId xmlns:a16="http://schemas.microsoft.com/office/drawing/2014/main" id="{26412458-DE38-4AA7-8B61-782768E41574}"/>
              </a:ext>
            </a:extLst>
          </p:cNvPr>
          <p:cNvPicPr>
            <a:picLocks noChangeAspect="1"/>
          </p:cNvPicPr>
          <p:nvPr userDrawn="1"/>
        </p:nvPicPr>
        <p:blipFill>
          <a:blip r:embed="rId5"/>
          <a:stretch>
            <a:fillRect/>
          </a:stretch>
        </p:blipFill>
        <p:spPr>
          <a:xfrm>
            <a:off x="7668491" y="394075"/>
            <a:ext cx="3900053" cy="413433"/>
          </a:xfrm>
          <a:prstGeom prst="rect">
            <a:avLst/>
          </a:prstGeom>
        </p:spPr>
      </p:pic>
      <p:pic>
        <p:nvPicPr>
          <p:cNvPr id="8" name="Obraz 7">
            <a:extLst>
              <a:ext uri="{FF2B5EF4-FFF2-40B4-BE49-F238E27FC236}">
                <a16:creationId xmlns:a16="http://schemas.microsoft.com/office/drawing/2014/main" id="{F72883AA-99FA-47D9-866C-AE2E3F2E22B1}"/>
              </a:ext>
            </a:extLst>
          </p:cNvPr>
          <p:cNvPicPr>
            <a:picLocks noChangeAspect="1"/>
          </p:cNvPicPr>
          <p:nvPr userDrawn="1"/>
        </p:nvPicPr>
        <p:blipFill>
          <a:blip r:embed="rId6"/>
          <a:stretch>
            <a:fillRect/>
          </a:stretch>
        </p:blipFill>
        <p:spPr>
          <a:xfrm>
            <a:off x="1" y="2429435"/>
            <a:ext cx="1246094" cy="4229098"/>
          </a:xfrm>
          <a:prstGeom prst="rect">
            <a:avLst/>
          </a:prstGeom>
        </p:spPr>
      </p:pic>
      <p:pic>
        <p:nvPicPr>
          <p:cNvPr id="3" name="Obraz 2">
            <a:extLst>
              <a:ext uri="{FF2B5EF4-FFF2-40B4-BE49-F238E27FC236}">
                <a16:creationId xmlns:a16="http://schemas.microsoft.com/office/drawing/2014/main" id="{2B93437F-B4B0-4902-9A87-8E5F539D43CB}"/>
              </a:ext>
            </a:extLst>
          </p:cNvPr>
          <p:cNvPicPr>
            <a:picLocks noChangeAspect="1"/>
          </p:cNvPicPr>
          <p:nvPr userDrawn="1"/>
        </p:nvPicPr>
        <p:blipFill>
          <a:blip r:embed="rId7"/>
          <a:stretch>
            <a:fillRect/>
          </a:stretch>
        </p:blipFill>
        <p:spPr>
          <a:xfrm>
            <a:off x="5345238" y="1646782"/>
            <a:ext cx="6635276" cy="4494041"/>
          </a:xfrm>
          <a:prstGeom prst="rect">
            <a:avLst/>
          </a:prstGeom>
        </p:spPr>
      </p:pic>
    </p:spTree>
    <p:extLst>
      <p:ext uri="{BB962C8B-B14F-4D97-AF65-F5344CB8AC3E}">
        <p14:creationId xmlns:p14="http://schemas.microsoft.com/office/powerpoint/2010/main" val="2974512724"/>
      </p:ext>
    </p:extLst>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24.png"/><Relationship Id="rId3" Type="http://schemas.openxmlformats.org/officeDocument/2006/relationships/image" Target="../media/image17.png"/><Relationship Id="rId7" Type="http://schemas.openxmlformats.org/officeDocument/2006/relationships/image" Target="../media/image12.png"/><Relationship Id="rId12"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0.png"/><Relationship Id="rId11" Type="http://schemas.openxmlformats.org/officeDocument/2006/relationships/image" Target="../media/image16.png"/><Relationship Id="rId5" Type="http://schemas.openxmlformats.org/officeDocument/2006/relationships/image" Target="../media/image19.png"/><Relationship Id="rId10" Type="http://schemas.openxmlformats.org/officeDocument/2006/relationships/image" Target="../media/image22.png"/><Relationship Id="rId4" Type="http://schemas.openxmlformats.org/officeDocument/2006/relationships/image" Target="../media/image18.png"/><Relationship Id="rId9" Type="http://schemas.openxmlformats.org/officeDocument/2006/relationships/image" Target="../media/image21.png"/><Relationship Id="rId14" Type="http://schemas.openxmlformats.org/officeDocument/2006/relationships/image" Target="../media/image25.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3.xml"/><Relationship Id="rId5" Type="http://schemas.openxmlformats.org/officeDocument/2006/relationships/image" Target="../media/image21.png"/><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1.png"/><Relationship Id="rId1" Type="http://schemas.openxmlformats.org/officeDocument/2006/relationships/slideLayout" Target="../slideLayouts/slideLayout3.xml"/><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31.png"/><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hyperlink" Target="https://azure.microsoft.com/en-us/services/data-factory/" TargetMode="External"/></Relationships>
</file>

<file path=ppt/slides/_rels/slide2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5.emf"/><Relationship Id="rId7" Type="http://schemas.microsoft.com/office/2007/relationships/hdphoto" Target="../media/hdphoto1.wdp"/><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emf"/><Relationship Id="rId4" Type="http://schemas.openxmlformats.org/officeDocument/2006/relationships/image" Target="../media/image36.emf"/></Relationships>
</file>

<file path=ppt/slides/_rels/slide2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42.wmf"/><Relationship Id="rId3" Type="http://schemas.openxmlformats.org/officeDocument/2006/relationships/notesSlide" Target="../notesSlides/notesSlide19.xml"/><Relationship Id="rId7"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3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44.png"/><Relationship Id="rId4" Type="http://schemas.openxmlformats.org/officeDocument/2006/relationships/image" Target="../media/image17.png"/></Relationships>
</file>

<file path=ppt/slides/_rels/slide3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3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58.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3.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86096" y="2229365"/>
            <a:ext cx="7414954" cy="1754326"/>
          </a:xfrm>
          <a:prstGeom prst="rect">
            <a:avLst/>
          </a:prstGeom>
          <a:noFill/>
        </p:spPr>
        <p:txBody>
          <a:bodyPr wrap="square" rtlCol="0">
            <a:spAutoFit/>
          </a:bodyPr>
          <a:lstStyle/>
          <a:p>
            <a:r>
              <a:rPr lang="en-GB" sz="5400" b="1" spc="300" dirty="0">
                <a:solidFill>
                  <a:srgbClr val="FF5F00"/>
                </a:solidFill>
                <a:latin typeface="Malleable-FP" panose="00000500000000000000" pitchFamily="50" charset="0"/>
              </a:rPr>
              <a:t>Azure Big Data</a:t>
            </a:r>
          </a:p>
          <a:p>
            <a:r>
              <a:rPr lang="en-GB" sz="5400" b="1" spc="300" dirty="0">
                <a:solidFill>
                  <a:schemeClr val="tx1">
                    <a:lumMod val="65000"/>
                    <a:lumOff val="35000"/>
                  </a:schemeClr>
                </a:solidFill>
                <a:latin typeface="Malleable-FP" panose="00000500000000000000" pitchFamily="50" charset="0"/>
              </a:rPr>
              <a:t>	Workshops</a:t>
            </a:r>
            <a:endParaRPr lang="en-GB" sz="5400" b="1" spc="300" dirty="0">
              <a:solidFill>
                <a:srgbClr val="EF942F"/>
              </a:solidFill>
              <a:latin typeface="Malleable-FP" panose="00000500000000000000" pitchFamily="50" charset="0"/>
            </a:endParaRPr>
          </a:p>
        </p:txBody>
      </p:sp>
      <p:sp>
        <p:nvSpPr>
          <p:cNvPr id="6" name="TextBox 5"/>
          <p:cNvSpPr txBox="1"/>
          <p:nvPr/>
        </p:nvSpPr>
        <p:spPr>
          <a:xfrm>
            <a:off x="1071821" y="3983691"/>
            <a:ext cx="5396643" cy="523220"/>
          </a:xfrm>
          <a:prstGeom prst="rect">
            <a:avLst/>
          </a:prstGeom>
          <a:noFill/>
        </p:spPr>
        <p:txBody>
          <a:bodyPr wrap="square" rtlCol="0">
            <a:spAutoFit/>
          </a:bodyPr>
          <a:lstStyle/>
          <a:p>
            <a:r>
              <a:rPr lang="en-US" sz="2800" b="1" dirty="0">
                <a:solidFill>
                  <a:srgbClr val="FF5F00"/>
                </a:solidFill>
              </a:rPr>
              <a:t>Future Processing 2019.01.26  </a:t>
            </a:r>
          </a:p>
        </p:txBody>
      </p:sp>
      <p:pic>
        <p:nvPicPr>
          <p:cNvPr id="1026" name="Picture 2" descr="Znalezione obrazy dla zapytania azure big data logo">
            <a:extLst>
              <a:ext uri="{FF2B5EF4-FFF2-40B4-BE49-F238E27FC236}">
                <a16:creationId xmlns:a16="http://schemas.microsoft.com/office/drawing/2014/main" id="{3C934E76-C0F0-4D60-85DA-457C72DBAA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1536" y="119063"/>
            <a:ext cx="4029075" cy="113347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Znalezione obrazy dla zapytania big data">
            <a:extLst>
              <a:ext uri="{FF2B5EF4-FFF2-40B4-BE49-F238E27FC236}">
                <a16:creationId xmlns:a16="http://schemas.microsoft.com/office/drawing/2014/main" id="{360D03E8-9C2A-4C2B-A0B6-FBDD82BC8B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24363" y="157595"/>
            <a:ext cx="2581275" cy="177165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163CEF57-57F7-49CA-B829-FCFEC4739AB5}"/>
              </a:ext>
            </a:extLst>
          </p:cNvPr>
          <p:cNvSpPr txBox="1"/>
          <p:nvPr/>
        </p:nvSpPr>
        <p:spPr>
          <a:xfrm>
            <a:off x="1252796" y="4801978"/>
            <a:ext cx="3633529" cy="1323439"/>
          </a:xfrm>
          <a:prstGeom prst="rect">
            <a:avLst/>
          </a:prstGeom>
          <a:noFill/>
        </p:spPr>
        <p:txBody>
          <a:bodyPr wrap="square" rtlCol="0">
            <a:spAutoFit/>
          </a:bodyPr>
          <a:lstStyle/>
          <a:p>
            <a:r>
              <a:rPr lang="en-US" sz="2000" b="1" dirty="0" err="1">
                <a:solidFill>
                  <a:schemeClr val="tx1">
                    <a:lumMod val="65000"/>
                    <a:lumOff val="35000"/>
                  </a:schemeClr>
                </a:solidFill>
                <a:latin typeface="Malleable-FP" panose="00000500000000000000" pitchFamily="50" charset="0"/>
              </a:rPr>
              <a:t>Bartłomiej</a:t>
            </a:r>
            <a:r>
              <a:rPr lang="en-US" sz="2000" b="1" dirty="0">
                <a:solidFill>
                  <a:schemeClr val="tx1">
                    <a:lumMod val="65000"/>
                    <a:lumOff val="35000"/>
                  </a:schemeClr>
                </a:solidFill>
                <a:latin typeface="Malleable-FP" panose="00000500000000000000" pitchFamily="50" charset="0"/>
              </a:rPr>
              <a:t> Michalski</a:t>
            </a:r>
            <a:r>
              <a:rPr lang="en-US" sz="2000" dirty="0">
                <a:latin typeface="Malleable-FP" panose="00000500000000000000" pitchFamily="50" charset="0"/>
              </a:rPr>
              <a:t> </a:t>
            </a:r>
          </a:p>
          <a:p>
            <a:r>
              <a:rPr lang="en-US" sz="2000" b="1" dirty="0">
                <a:solidFill>
                  <a:schemeClr val="tx1">
                    <a:lumMod val="65000"/>
                    <a:lumOff val="35000"/>
                  </a:schemeClr>
                </a:solidFill>
                <a:latin typeface="Malleable-FP" panose="00000500000000000000" pitchFamily="50" charset="0"/>
              </a:rPr>
              <a:t>Kamil </a:t>
            </a:r>
            <a:r>
              <a:rPr lang="en-US" sz="2000" b="1" dirty="0" err="1">
                <a:solidFill>
                  <a:schemeClr val="tx1">
                    <a:lumMod val="65000"/>
                    <a:lumOff val="35000"/>
                  </a:schemeClr>
                </a:solidFill>
                <a:latin typeface="Malleable-FP" panose="00000500000000000000" pitchFamily="50" charset="0"/>
              </a:rPr>
              <a:t>Dworak</a:t>
            </a:r>
            <a:endParaRPr lang="en-US" sz="2000" b="1" dirty="0">
              <a:solidFill>
                <a:schemeClr val="tx1">
                  <a:lumMod val="65000"/>
                  <a:lumOff val="35000"/>
                </a:schemeClr>
              </a:solidFill>
              <a:latin typeface="Malleable-FP" panose="00000500000000000000" pitchFamily="50" charset="0"/>
            </a:endParaRPr>
          </a:p>
          <a:p>
            <a:r>
              <a:rPr lang="en-US" sz="2000" b="1" dirty="0">
                <a:solidFill>
                  <a:schemeClr val="tx1">
                    <a:lumMod val="65000"/>
                    <a:lumOff val="35000"/>
                  </a:schemeClr>
                </a:solidFill>
                <a:latin typeface="Malleable-FP" panose="00000500000000000000" pitchFamily="50" charset="0"/>
              </a:rPr>
              <a:t>Tomasz Krawczyk</a:t>
            </a:r>
            <a:br>
              <a:rPr lang="en-US" sz="2000" dirty="0">
                <a:latin typeface="Malleable-FP Thin" panose="00000500000000000000" pitchFamily="50" charset="0"/>
              </a:rPr>
            </a:br>
            <a:r>
              <a:rPr lang="en-US" sz="2000" b="1" dirty="0">
                <a:solidFill>
                  <a:schemeClr val="tx1">
                    <a:lumMod val="65000"/>
                    <a:lumOff val="35000"/>
                  </a:schemeClr>
                </a:solidFill>
                <a:latin typeface="Malleable-FP" panose="00000500000000000000" pitchFamily="50" charset="0"/>
              </a:rPr>
              <a:t>Sebastian </a:t>
            </a:r>
            <a:r>
              <a:rPr lang="en-US" sz="2000" b="1" dirty="0" err="1">
                <a:solidFill>
                  <a:schemeClr val="tx1">
                    <a:lumMod val="65000"/>
                    <a:lumOff val="35000"/>
                  </a:schemeClr>
                </a:solidFill>
                <a:latin typeface="Malleable-FP" panose="00000500000000000000" pitchFamily="50" charset="0"/>
              </a:rPr>
              <a:t>Zęderowski</a:t>
            </a:r>
            <a:endParaRPr lang="en-US" sz="2000" dirty="0">
              <a:latin typeface="Malleable-FP Thin" panose="00000500000000000000" pitchFamily="50" charset="0"/>
            </a:endParaRPr>
          </a:p>
        </p:txBody>
      </p:sp>
    </p:spTree>
    <p:extLst>
      <p:ext uri="{BB962C8B-B14F-4D97-AF65-F5344CB8AC3E}">
        <p14:creationId xmlns:p14="http://schemas.microsoft.com/office/powerpoint/2010/main" val="38686161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43FFB81-0DCC-4A79-AB46-F08D2A513177}"/>
              </a:ext>
            </a:extLst>
          </p:cNvPr>
          <p:cNvSpPr>
            <a:spLocks noGrp="1"/>
          </p:cNvSpPr>
          <p:nvPr>
            <p:ph type="body" sz="quarter" idx="13"/>
          </p:nvPr>
        </p:nvSpPr>
        <p:spPr>
          <a:xfrm>
            <a:off x="1933132" y="1002474"/>
            <a:ext cx="8549903" cy="717974"/>
          </a:xfrm>
        </p:spPr>
        <p:txBody>
          <a:bodyPr>
            <a:normAutofit fontScale="92500"/>
          </a:bodyPr>
          <a:lstStyle/>
          <a:p>
            <a:r>
              <a:rPr lang="en-US" sz="3400" b="1" dirty="0">
                <a:solidFill>
                  <a:srgbClr val="FF7100"/>
                </a:solidFill>
                <a:latin typeface="+mn-lt"/>
              </a:rPr>
              <a:t>Azure – Lambda architecture (Cold Path)</a:t>
            </a:r>
            <a:endParaRPr lang="pl-PL" sz="3400" b="1" dirty="0">
              <a:solidFill>
                <a:srgbClr val="FF7100"/>
              </a:solidFill>
              <a:latin typeface="+mn-lt"/>
            </a:endParaRPr>
          </a:p>
        </p:txBody>
      </p:sp>
      <p:grpSp>
        <p:nvGrpSpPr>
          <p:cNvPr id="169" name="Group 168">
            <a:extLst>
              <a:ext uri="{FF2B5EF4-FFF2-40B4-BE49-F238E27FC236}">
                <a16:creationId xmlns:a16="http://schemas.microsoft.com/office/drawing/2014/main" id="{85D9F385-1877-4B58-A1C5-DE0A13278F33}"/>
              </a:ext>
            </a:extLst>
          </p:cNvPr>
          <p:cNvGrpSpPr/>
          <p:nvPr/>
        </p:nvGrpSpPr>
        <p:grpSpPr>
          <a:xfrm>
            <a:off x="2777168" y="2976134"/>
            <a:ext cx="1034527" cy="1826788"/>
            <a:chOff x="2505841" y="3187073"/>
            <a:chExt cx="1869687" cy="2739833"/>
          </a:xfrm>
        </p:grpSpPr>
        <p:grpSp>
          <p:nvGrpSpPr>
            <p:cNvPr id="170" name="Group 169">
              <a:extLst>
                <a:ext uri="{FF2B5EF4-FFF2-40B4-BE49-F238E27FC236}">
                  <a16:creationId xmlns:a16="http://schemas.microsoft.com/office/drawing/2014/main" id="{D2BB6FF0-031F-4D33-B36E-DFAE3A402EB1}"/>
                </a:ext>
              </a:extLst>
            </p:cNvPr>
            <p:cNvGrpSpPr/>
            <p:nvPr/>
          </p:nvGrpSpPr>
          <p:grpSpPr>
            <a:xfrm>
              <a:off x="2505841" y="3187073"/>
              <a:ext cx="1847325" cy="2091638"/>
              <a:chOff x="2505841" y="3187073"/>
              <a:chExt cx="1847325" cy="2091638"/>
            </a:xfrm>
          </p:grpSpPr>
          <p:grpSp>
            <p:nvGrpSpPr>
              <p:cNvPr id="172" name="Group 171">
                <a:extLst>
                  <a:ext uri="{FF2B5EF4-FFF2-40B4-BE49-F238E27FC236}">
                    <a16:creationId xmlns:a16="http://schemas.microsoft.com/office/drawing/2014/main" id="{0B9E7221-4DF7-40E5-8E6F-6993F284BE22}"/>
                  </a:ext>
                </a:extLst>
              </p:cNvPr>
              <p:cNvGrpSpPr/>
              <p:nvPr/>
            </p:nvGrpSpPr>
            <p:grpSpPr>
              <a:xfrm>
                <a:off x="2505841" y="3187073"/>
                <a:ext cx="1847325" cy="2028691"/>
                <a:chOff x="2505841" y="3187073"/>
                <a:chExt cx="1847325" cy="2028691"/>
              </a:xfrm>
            </p:grpSpPr>
            <p:sp>
              <p:nvSpPr>
                <p:cNvPr id="174" name="Rectangle 173">
                  <a:extLst>
                    <a:ext uri="{FF2B5EF4-FFF2-40B4-BE49-F238E27FC236}">
                      <a16:creationId xmlns:a16="http://schemas.microsoft.com/office/drawing/2014/main" id="{D8840CDB-8128-42BB-8BD4-C3A2010F9DDD}"/>
                    </a:ext>
                  </a:extLst>
                </p:cNvPr>
                <p:cNvSpPr/>
                <p:nvPr/>
              </p:nvSpPr>
              <p:spPr>
                <a:xfrm>
                  <a:off x="3028893" y="3742914"/>
                  <a:ext cx="1324273" cy="1472850"/>
                </a:xfrm>
                <a:prstGeom prst="rect">
                  <a:avLst/>
                </a:prstGeom>
                <a:solidFill>
                  <a:sysClr val="window" lastClr="FFFFFF"/>
                </a:solidFill>
                <a:ln w="12700" cap="flat" cmpd="sng" algn="ctr">
                  <a:solidFill>
                    <a:srgbClr val="5B9BD5"/>
                  </a:solidFill>
                  <a:prstDash val="solid"/>
                  <a:miter lim="800000"/>
                  <a:headEnd type="none" w="med" len="med"/>
                  <a:tailEnd type="none" w="med" len="med"/>
                </a:ln>
                <a:effectLst/>
              </p:spPr>
              <p:txBody>
                <a:bodyPr rtlCol="0" anchor="ctr"/>
                <a:lstStyle/>
                <a:p>
                  <a:pPr algn="ctr" defTabSz="514350">
                    <a:defRPr/>
                  </a:pPr>
                  <a:endParaRPr lang="pl-PL" sz="1013" kern="0">
                    <a:solidFill>
                      <a:prstClr val="black"/>
                    </a:solidFill>
                    <a:latin typeface="Calibri" panose="020F0502020204030204"/>
                  </a:endParaRPr>
                </a:p>
              </p:txBody>
            </p:sp>
            <p:pic>
              <p:nvPicPr>
                <p:cNvPr id="175" name="Picture 174">
                  <a:extLst>
                    <a:ext uri="{FF2B5EF4-FFF2-40B4-BE49-F238E27FC236}">
                      <a16:creationId xmlns:a16="http://schemas.microsoft.com/office/drawing/2014/main" id="{8E86C10C-7080-40D4-BA21-6F737BB457F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31450" y="3877293"/>
                  <a:ext cx="513579" cy="513578"/>
                </a:xfrm>
                <a:prstGeom prst="rect">
                  <a:avLst/>
                </a:prstGeom>
              </p:spPr>
            </p:pic>
            <p:cxnSp>
              <p:nvCxnSpPr>
                <p:cNvPr id="176" name="Straight Arrow Connector 175">
                  <a:extLst>
                    <a:ext uri="{FF2B5EF4-FFF2-40B4-BE49-F238E27FC236}">
                      <a16:creationId xmlns:a16="http://schemas.microsoft.com/office/drawing/2014/main" id="{D76F99A0-EC74-48CC-AAB6-4466BD6BC9EA}"/>
                    </a:ext>
                  </a:extLst>
                </p:cNvPr>
                <p:cNvCxnSpPr>
                  <a:cxnSpLocks/>
                </p:cNvCxnSpPr>
                <p:nvPr/>
              </p:nvCxnSpPr>
              <p:spPr>
                <a:xfrm flipV="1">
                  <a:off x="2505841" y="4577420"/>
                  <a:ext cx="483626" cy="6248"/>
                </a:xfrm>
                <a:prstGeom prst="straightConnector1">
                  <a:avLst/>
                </a:prstGeom>
                <a:noFill/>
                <a:ln w="12700" cap="flat" cmpd="sng" algn="ctr">
                  <a:solidFill>
                    <a:srgbClr val="4472C4"/>
                  </a:solidFill>
                  <a:prstDash val="solid"/>
                  <a:miter lim="800000"/>
                  <a:headEnd type="triangle"/>
                  <a:tailEnd type="triangle"/>
                </a:ln>
                <a:effectLst/>
              </p:spPr>
            </p:cxnSp>
            <p:sp>
              <p:nvSpPr>
                <p:cNvPr id="177" name="TextBox 176">
                  <a:extLst>
                    <a:ext uri="{FF2B5EF4-FFF2-40B4-BE49-F238E27FC236}">
                      <a16:creationId xmlns:a16="http://schemas.microsoft.com/office/drawing/2014/main" id="{72F4F61B-8C9D-4406-9B20-01E7422FED35}"/>
                    </a:ext>
                  </a:extLst>
                </p:cNvPr>
                <p:cNvSpPr txBox="1"/>
                <p:nvPr/>
              </p:nvSpPr>
              <p:spPr>
                <a:xfrm>
                  <a:off x="3183696" y="3187073"/>
                  <a:ext cx="1037737" cy="387749"/>
                </a:xfrm>
                <a:prstGeom prst="rect">
                  <a:avLst/>
                </a:prstGeom>
                <a:noFill/>
              </p:spPr>
              <p:txBody>
                <a:bodyPr wrap="none" rtlCol="0">
                  <a:spAutoFit/>
                </a:bodyPr>
                <a:lstStyle/>
                <a:p>
                  <a:pPr defTabSz="514350">
                    <a:lnSpc>
                      <a:spcPct val="90000"/>
                    </a:lnSpc>
                    <a:defRPr/>
                  </a:pPr>
                  <a:r>
                    <a:rPr lang="pl-PL" sz="1200" b="1" kern="0" dirty="0">
                      <a:solidFill>
                        <a:prstClr val="black">
                          <a:lumMod val="65000"/>
                          <a:lumOff val="35000"/>
                        </a:prstClr>
                      </a:solidFill>
                    </a:rPr>
                    <a:t>Ingest</a:t>
                  </a:r>
                </a:p>
              </p:txBody>
            </p:sp>
          </p:grpSp>
          <p:sp>
            <p:nvSpPr>
              <p:cNvPr id="173" name="TextBox 172">
                <a:extLst>
                  <a:ext uri="{FF2B5EF4-FFF2-40B4-BE49-F238E27FC236}">
                    <a16:creationId xmlns:a16="http://schemas.microsoft.com/office/drawing/2014/main" id="{05CEF827-AA90-48D2-9CCC-180F78B809B2}"/>
                  </a:ext>
                </a:extLst>
              </p:cNvPr>
              <p:cNvSpPr txBox="1"/>
              <p:nvPr/>
            </p:nvSpPr>
            <p:spPr>
              <a:xfrm>
                <a:off x="3146399" y="4517062"/>
                <a:ext cx="1113276" cy="761649"/>
              </a:xfrm>
              <a:prstGeom prst="rect">
                <a:avLst/>
              </a:prstGeom>
              <a:noFill/>
            </p:spPr>
            <p:txBody>
              <a:bodyPr wrap="square" rtlCol="0">
                <a:spAutoFit/>
              </a:bodyPr>
              <a:lstStyle/>
              <a:p>
                <a:pPr algn="ctr" defTabSz="514350">
                  <a:lnSpc>
                    <a:spcPct val="90000"/>
                  </a:lnSpc>
                  <a:defRPr/>
                </a:pPr>
                <a:r>
                  <a:rPr lang="pl-PL" sz="1000" b="1" kern="0" dirty="0">
                    <a:solidFill>
                      <a:prstClr val="black">
                        <a:lumMod val="65000"/>
                        <a:lumOff val="35000"/>
                      </a:prstClr>
                    </a:solidFill>
                  </a:rPr>
                  <a:t>Azure Data Factory</a:t>
                </a:r>
              </a:p>
            </p:txBody>
          </p:sp>
        </p:grpSp>
        <p:sp>
          <p:nvSpPr>
            <p:cNvPr id="171" name="TextBox 170">
              <a:extLst>
                <a:ext uri="{FF2B5EF4-FFF2-40B4-BE49-F238E27FC236}">
                  <a16:creationId xmlns:a16="http://schemas.microsoft.com/office/drawing/2014/main" id="{BA7A49AA-3CD5-4915-B745-FA0E28555148}"/>
                </a:ext>
              </a:extLst>
            </p:cNvPr>
            <p:cNvSpPr txBox="1"/>
            <p:nvPr/>
          </p:nvSpPr>
          <p:spPr>
            <a:xfrm>
              <a:off x="3053877" y="5352206"/>
              <a:ext cx="1321651" cy="574700"/>
            </a:xfrm>
            <a:prstGeom prst="rect">
              <a:avLst/>
            </a:prstGeom>
            <a:noFill/>
          </p:spPr>
          <p:txBody>
            <a:bodyPr wrap="none" rtlCol="0">
              <a:spAutoFit/>
            </a:bodyPr>
            <a:lstStyle/>
            <a:p>
              <a:pPr defTabSz="514350">
                <a:lnSpc>
                  <a:spcPct val="90000"/>
                </a:lnSpc>
                <a:defRPr/>
              </a:pPr>
              <a:r>
                <a:rPr lang="en-GB" sz="2100" b="1" kern="0" dirty="0">
                  <a:solidFill>
                    <a:srgbClr val="FF7100"/>
                  </a:solidFill>
                </a:rPr>
                <a:t>PULL</a:t>
              </a:r>
              <a:endParaRPr lang="pl-PL" sz="2100" b="1" kern="0" dirty="0">
                <a:solidFill>
                  <a:srgbClr val="FF7100"/>
                </a:solidFill>
              </a:endParaRPr>
            </a:p>
          </p:txBody>
        </p:sp>
      </p:grpSp>
      <p:grpSp>
        <p:nvGrpSpPr>
          <p:cNvPr id="4" name="Grupa 3">
            <a:extLst>
              <a:ext uri="{FF2B5EF4-FFF2-40B4-BE49-F238E27FC236}">
                <a16:creationId xmlns:a16="http://schemas.microsoft.com/office/drawing/2014/main" id="{AD34F8CD-47BC-4C62-8E29-8706C29E1C84}"/>
              </a:ext>
            </a:extLst>
          </p:cNvPr>
          <p:cNvGrpSpPr/>
          <p:nvPr/>
        </p:nvGrpSpPr>
        <p:grpSpPr>
          <a:xfrm>
            <a:off x="2156682" y="2597637"/>
            <a:ext cx="612965" cy="2096115"/>
            <a:chOff x="678070" y="3306024"/>
            <a:chExt cx="612965" cy="2096115"/>
          </a:xfrm>
        </p:grpSpPr>
        <p:grpSp>
          <p:nvGrpSpPr>
            <p:cNvPr id="179" name="Group 178">
              <a:extLst>
                <a:ext uri="{FF2B5EF4-FFF2-40B4-BE49-F238E27FC236}">
                  <a16:creationId xmlns:a16="http://schemas.microsoft.com/office/drawing/2014/main" id="{C5658FF2-9115-44D4-8D9E-B80FE9AAC780}"/>
                </a:ext>
              </a:extLst>
            </p:cNvPr>
            <p:cNvGrpSpPr/>
            <p:nvPr/>
          </p:nvGrpSpPr>
          <p:grpSpPr>
            <a:xfrm>
              <a:off x="678070" y="3830036"/>
              <a:ext cx="612965" cy="757833"/>
              <a:chOff x="2494012" y="2348880"/>
              <a:chExt cx="1012806" cy="967169"/>
            </a:xfrm>
          </p:grpSpPr>
          <p:grpSp>
            <p:nvGrpSpPr>
              <p:cNvPr id="200" name="Group 199">
                <a:extLst>
                  <a:ext uri="{FF2B5EF4-FFF2-40B4-BE49-F238E27FC236}">
                    <a16:creationId xmlns:a16="http://schemas.microsoft.com/office/drawing/2014/main" id="{D534AF18-9062-4FD2-86C6-0C04A84E5D34}"/>
                  </a:ext>
                </a:extLst>
              </p:cNvPr>
              <p:cNvGrpSpPr/>
              <p:nvPr/>
            </p:nvGrpSpPr>
            <p:grpSpPr>
              <a:xfrm>
                <a:off x="2494012" y="2348880"/>
                <a:ext cx="1012806" cy="288032"/>
                <a:chOff x="2494012" y="2348880"/>
                <a:chExt cx="1012806" cy="288032"/>
              </a:xfrm>
            </p:grpSpPr>
            <p:sp>
              <p:nvSpPr>
                <p:cNvPr id="213" name="Rectangle 212">
                  <a:extLst>
                    <a:ext uri="{FF2B5EF4-FFF2-40B4-BE49-F238E27FC236}">
                      <a16:creationId xmlns:a16="http://schemas.microsoft.com/office/drawing/2014/main" id="{3ADADF4E-5456-44A1-84E0-F1181082999B}"/>
                    </a:ext>
                  </a:extLst>
                </p:cNvPr>
                <p:cNvSpPr/>
                <p:nvPr/>
              </p:nvSpPr>
              <p:spPr>
                <a:xfrm>
                  <a:off x="2494012" y="2348880"/>
                  <a:ext cx="144016" cy="288032"/>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endParaRPr lang="pl-PL" sz="1013" kern="0">
                    <a:solidFill>
                      <a:prstClr val="white"/>
                    </a:solidFill>
                    <a:latin typeface="Calibri" panose="020F0502020204030204"/>
                  </a:endParaRPr>
                </a:p>
              </p:txBody>
            </p:sp>
            <p:sp>
              <p:nvSpPr>
                <p:cNvPr id="214" name="Rectangle 213">
                  <a:extLst>
                    <a:ext uri="{FF2B5EF4-FFF2-40B4-BE49-F238E27FC236}">
                      <a16:creationId xmlns:a16="http://schemas.microsoft.com/office/drawing/2014/main" id="{16AED78F-30CE-463A-BF3D-7B758D487C72}"/>
                    </a:ext>
                  </a:extLst>
                </p:cNvPr>
                <p:cNvSpPr/>
                <p:nvPr/>
              </p:nvSpPr>
              <p:spPr>
                <a:xfrm>
                  <a:off x="2710036" y="2348880"/>
                  <a:ext cx="144016" cy="288032"/>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endParaRPr lang="pl-PL" sz="1013" kern="0">
                    <a:solidFill>
                      <a:prstClr val="white"/>
                    </a:solidFill>
                    <a:latin typeface="Calibri" panose="020F0502020204030204"/>
                  </a:endParaRPr>
                </a:p>
              </p:txBody>
            </p:sp>
            <p:sp>
              <p:nvSpPr>
                <p:cNvPr id="215" name="Rectangle 214">
                  <a:extLst>
                    <a:ext uri="{FF2B5EF4-FFF2-40B4-BE49-F238E27FC236}">
                      <a16:creationId xmlns:a16="http://schemas.microsoft.com/office/drawing/2014/main" id="{AD860884-1CDD-4D7E-9BA9-0E9F1D18DAF6}"/>
                    </a:ext>
                  </a:extLst>
                </p:cNvPr>
                <p:cNvSpPr/>
                <p:nvPr/>
              </p:nvSpPr>
              <p:spPr>
                <a:xfrm>
                  <a:off x="2926060" y="2348880"/>
                  <a:ext cx="144016" cy="288032"/>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endParaRPr lang="pl-PL" sz="1013" kern="0">
                    <a:solidFill>
                      <a:prstClr val="white"/>
                    </a:solidFill>
                    <a:latin typeface="Calibri" panose="020F0502020204030204"/>
                  </a:endParaRPr>
                </a:p>
              </p:txBody>
            </p:sp>
            <p:sp>
              <p:nvSpPr>
                <p:cNvPr id="216" name="Rectangle 215">
                  <a:extLst>
                    <a:ext uri="{FF2B5EF4-FFF2-40B4-BE49-F238E27FC236}">
                      <a16:creationId xmlns:a16="http://schemas.microsoft.com/office/drawing/2014/main" id="{73CDC98B-84DC-4C50-AC26-651650D438AE}"/>
                    </a:ext>
                  </a:extLst>
                </p:cNvPr>
                <p:cNvSpPr/>
                <p:nvPr/>
              </p:nvSpPr>
              <p:spPr>
                <a:xfrm>
                  <a:off x="3144431" y="2348880"/>
                  <a:ext cx="144016" cy="288032"/>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endParaRPr lang="pl-PL" sz="1013" kern="0">
                    <a:solidFill>
                      <a:prstClr val="white"/>
                    </a:solidFill>
                    <a:latin typeface="Calibri" panose="020F0502020204030204"/>
                  </a:endParaRPr>
                </a:p>
              </p:txBody>
            </p:sp>
            <p:sp>
              <p:nvSpPr>
                <p:cNvPr id="217" name="Rectangle 216">
                  <a:extLst>
                    <a:ext uri="{FF2B5EF4-FFF2-40B4-BE49-F238E27FC236}">
                      <a16:creationId xmlns:a16="http://schemas.microsoft.com/office/drawing/2014/main" id="{54D8835D-91D7-4DAC-A9F0-E2762679A412}"/>
                    </a:ext>
                  </a:extLst>
                </p:cNvPr>
                <p:cNvSpPr/>
                <p:nvPr/>
              </p:nvSpPr>
              <p:spPr>
                <a:xfrm>
                  <a:off x="3362802" y="2348880"/>
                  <a:ext cx="144016" cy="288032"/>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endParaRPr lang="pl-PL" sz="1013" kern="0">
                    <a:solidFill>
                      <a:prstClr val="white"/>
                    </a:solidFill>
                    <a:latin typeface="Calibri" panose="020F0502020204030204"/>
                  </a:endParaRPr>
                </a:p>
              </p:txBody>
            </p:sp>
          </p:grpSp>
          <p:grpSp>
            <p:nvGrpSpPr>
              <p:cNvPr id="201" name="Group 200">
                <a:extLst>
                  <a:ext uri="{FF2B5EF4-FFF2-40B4-BE49-F238E27FC236}">
                    <a16:creationId xmlns:a16="http://schemas.microsoft.com/office/drawing/2014/main" id="{43312B8A-4261-4941-BD82-690DAEA49FDE}"/>
                  </a:ext>
                </a:extLst>
              </p:cNvPr>
              <p:cNvGrpSpPr/>
              <p:nvPr/>
            </p:nvGrpSpPr>
            <p:grpSpPr>
              <a:xfrm>
                <a:off x="2494012" y="2679571"/>
                <a:ext cx="1012806" cy="288032"/>
                <a:chOff x="2494012" y="2348880"/>
                <a:chExt cx="1012806" cy="288032"/>
              </a:xfrm>
            </p:grpSpPr>
            <p:sp>
              <p:nvSpPr>
                <p:cNvPr id="208" name="Rectangle 207">
                  <a:extLst>
                    <a:ext uri="{FF2B5EF4-FFF2-40B4-BE49-F238E27FC236}">
                      <a16:creationId xmlns:a16="http://schemas.microsoft.com/office/drawing/2014/main" id="{F1EFE525-BA0B-4D5D-BC97-505580982B01}"/>
                    </a:ext>
                  </a:extLst>
                </p:cNvPr>
                <p:cNvSpPr/>
                <p:nvPr/>
              </p:nvSpPr>
              <p:spPr>
                <a:xfrm>
                  <a:off x="2494012" y="2348880"/>
                  <a:ext cx="144016" cy="288032"/>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endParaRPr lang="pl-PL" sz="1013" kern="0">
                    <a:solidFill>
                      <a:prstClr val="white"/>
                    </a:solidFill>
                    <a:latin typeface="Calibri" panose="020F0502020204030204"/>
                  </a:endParaRPr>
                </a:p>
              </p:txBody>
            </p:sp>
            <p:sp>
              <p:nvSpPr>
                <p:cNvPr id="209" name="Rectangle 208">
                  <a:extLst>
                    <a:ext uri="{FF2B5EF4-FFF2-40B4-BE49-F238E27FC236}">
                      <a16:creationId xmlns:a16="http://schemas.microsoft.com/office/drawing/2014/main" id="{39482EE5-D71E-4DB3-965E-00B2DAC5916D}"/>
                    </a:ext>
                  </a:extLst>
                </p:cNvPr>
                <p:cNvSpPr/>
                <p:nvPr/>
              </p:nvSpPr>
              <p:spPr>
                <a:xfrm>
                  <a:off x="2710036" y="2348880"/>
                  <a:ext cx="144016" cy="288032"/>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endParaRPr lang="pl-PL" sz="1013" kern="0">
                    <a:solidFill>
                      <a:prstClr val="white"/>
                    </a:solidFill>
                    <a:latin typeface="Calibri" panose="020F0502020204030204"/>
                  </a:endParaRPr>
                </a:p>
              </p:txBody>
            </p:sp>
            <p:sp>
              <p:nvSpPr>
                <p:cNvPr id="210" name="Rectangle 209">
                  <a:extLst>
                    <a:ext uri="{FF2B5EF4-FFF2-40B4-BE49-F238E27FC236}">
                      <a16:creationId xmlns:a16="http://schemas.microsoft.com/office/drawing/2014/main" id="{0C9C016D-F543-478A-97D3-B7552576B907}"/>
                    </a:ext>
                  </a:extLst>
                </p:cNvPr>
                <p:cNvSpPr/>
                <p:nvPr/>
              </p:nvSpPr>
              <p:spPr>
                <a:xfrm>
                  <a:off x="2926060" y="2348880"/>
                  <a:ext cx="144016" cy="288032"/>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endParaRPr lang="pl-PL" sz="1013" kern="0">
                    <a:solidFill>
                      <a:prstClr val="white"/>
                    </a:solidFill>
                    <a:latin typeface="Calibri" panose="020F0502020204030204"/>
                  </a:endParaRPr>
                </a:p>
              </p:txBody>
            </p:sp>
            <p:sp>
              <p:nvSpPr>
                <p:cNvPr id="211" name="Rectangle 210">
                  <a:extLst>
                    <a:ext uri="{FF2B5EF4-FFF2-40B4-BE49-F238E27FC236}">
                      <a16:creationId xmlns:a16="http://schemas.microsoft.com/office/drawing/2014/main" id="{31CDD5C2-1D00-4A48-B568-B9C3A7D24A85}"/>
                    </a:ext>
                  </a:extLst>
                </p:cNvPr>
                <p:cNvSpPr/>
                <p:nvPr/>
              </p:nvSpPr>
              <p:spPr>
                <a:xfrm>
                  <a:off x="3144431" y="2348880"/>
                  <a:ext cx="144016" cy="288032"/>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endParaRPr lang="pl-PL" sz="1013" kern="0">
                    <a:solidFill>
                      <a:prstClr val="white"/>
                    </a:solidFill>
                    <a:latin typeface="Calibri" panose="020F0502020204030204"/>
                  </a:endParaRPr>
                </a:p>
              </p:txBody>
            </p:sp>
            <p:sp>
              <p:nvSpPr>
                <p:cNvPr id="212" name="Rectangle 211">
                  <a:extLst>
                    <a:ext uri="{FF2B5EF4-FFF2-40B4-BE49-F238E27FC236}">
                      <a16:creationId xmlns:a16="http://schemas.microsoft.com/office/drawing/2014/main" id="{F2076542-76EF-45C0-838A-67E95B7857D0}"/>
                    </a:ext>
                  </a:extLst>
                </p:cNvPr>
                <p:cNvSpPr/>
                <p:nvPr/>
              </p:nvSpPr>
              <p:spPr>
                <a:xfrm>
                  <a:off x="3362802" y="2348880"/>
                  <a:ext cx="144016" cy="288032"/>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endParaRPr lang="pl-PL" sz="1013" kern="0">
                    <a:solidFill>
                      <a:prstClr val="white"/>
                    </a:solidFill>
                    <a:latin typeface="Calibri" panose="020F0502020204030204"/>
                  </a:endParaRPr>
                </a:p>
              </p:txBody>
            </p:sp>
          </p:grpSp>
          <p:grpSp>
            <p:nvGrpSpPr>
              <p:cNvPr id="202" name="Group 201">
                <a:extLst>
                  <a:ext uri="{FF2B5EF4-FFF2-40B4-BE49-F238E27FC236}">
                    <a16:creationId xmlns:a16="http://schemas.microsoft.com/office/drawing/2014/main" id="{89367041-CFD8-4A38-A95A-62ADDD261749}"/>
                  </a:ext>
                </a:extLst>
              </p:cNvPr>
              <p:cNvGrpSpPr/>
              <p:nvPr/>
            </p:nvGrpSpPr>
            <p:grpSpPr>
              <a:xfrm>
                <a:off x="2494012" y="3028017"/>
                <a:ext cx="1012806" cy="288032"/>
                <a:chOff x="2494012" y="2348880"/>
                <a:chExt cx="1012806" cy="288032"/>
              </a:xfrm>
            </p:grpSpPr>
            <p:sp>
              <p:nvSpPr>
                <p:cNvPr id="203" name="Rectangle 202">
                  <a:extLst>
                    <a:ext uri="{FF2B5EF4-FFF2-40B4-BE49-F238E27FC236}">
                      <a16:creationId xmlns:a16="http://schemas.microsoft.com/office/drawing/2014/main" id="{E0170A51-6557-4566-9F64-E34D315C9678}"/>
                    </a:ext>
                  </a:extLst>
                </p:cNvPr>
                <p:cNvSpPr/>
                <p:nvPr/>
              </p:nvSpPr>
              <p:spPr>
                <a:xfrm>
                  <a:off x="2494012" y="2348880"/>
                  <a:ext cx="144016" cy="288032"/>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endParaRPr lang="pl-PL" sz="1013" kern="0">
                    <a:solidFill>
                      <a:prstClr val="white"/>
                    </a:solidFill>
                    <a:latin typeface="Calibri" panose="020F0502020204030204"/>
                  </a:endParaRPr>
                </a:p>
              </p:txBody>
            </p:sp>
            <p:sp>
              <p:nvSpPr>
                <p:cNvPr id="204" name="Rectangle 203">
                  <a:extLst>
                    <a:ext uri="{FF2B5EF4-FFF2-40B4-BE49-F238E27FC236}">
                      <a16:creationId xmlns:a16="http://schemas.microsoft.com/office/drawing/2014/main" id="{77735056-D411-4C65-972E-2797798F400E}"/>
                    </a:ext>
                  </a:extLst>
                </p:cNvPr>
                <p:cNvSpPr/>
                <p:nvPr/>
              </p:nvSpPr>
              <p:spPr>
                <a:xfrm>
                  <a:off x="2710036" y="2348880"/>
                  <a:ext cx="144016" cy="288032"/>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endParaRPr lang="pl-PL" sz="1013" kern="0">
                    <a:solidFill>
                      <a:prstClr val="white"/>
                    </a:solidFill>
                    <a:latin typeface="Calibri" panose="020F0502020204030204"/>
                  </a:endParaRPr>
                </a:p>
              </p:txBody>
            </p:sp>
            <p:sp>
              <p:nvSpPr>
                <p:cNvPr id="205" name="Rectangle 204">
                  <a:extLst>
                    <a:ext uri="{FF2B5EF4-FFF2-40B4-BE49-F238E27FC236}">
                      <a16:creationId xmlns:a16="http://schemas.microsoft.com/office/drawing/2014/main" id="{D271CF49-972D-4949-8D3B-FB8D8F4095B9}"/>
                    </a:ext>
                  </a:extLst>
                </p:cNvPr>
                <p:cNvSpPr/>
                <p:nvPr/>
              </p:nvSpPr>
              <p:spPr>
                <a:xfrm>
                  <a:off x="2926060" y="2348880"/>
                  <a:ext cx="144016" cy="288032"/>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endParaRPr lang="pl-PL" sz="1013" kern="0">
                    <a:solidFill>
                      <a:prstClr val="white"/>
                    </a:solidFill>
                    <a:latin typeface="Calibri" panose="020F0502020204030204"/>
                  </a:endParaRPr>
                </a:p>
              </p:txBody>
            </p:sp>
            <p:sp>
              <p:nvSpPr>
                <p:cNvPr id="206" name="Rectangle 205">
                  <a:extLst>
                    <a:ext uri="{FF2B5EF4-FFF2-40B4-BE49-F238E27FC236}">
                      <a16:creationId xmlns:a16="http://schemas.microsoft.com/office/drawing/2014/main" id="{8B927815-3FB0-4BEE-BBF9-00DA37CBBB0D}"/>
                    </a:ext>
                  </a:extLst>
                </p:cNvPr>
                <p:cNvSpPr/>
                <p:nvPr/>
              </p:nvSpPr>
              <p:spPr>
                <a:xfrm>
                  <a:off x="3144431" y="2348880"/>
                  <a:ext cx="144016" cy="288032"/>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endParaRPr lang="pl-PL" sz="1013" kern="0">
                    <a:solidFill>
                      <a:prstClr val="white"/>
                    </a:solidFill>
                    <a:latin typeface="Calibri" panose="020F0502020204030204"/>
                  </a:endParaRPr>
                </a:p>
              </p:txBody>
            </p:sp>
            <p:sp>
              <p:nvSpPr>
                <p:cNvPr id="207" name="Rectangle 206">
                  <a:extLst>
                    <a:ext uri="{FF2B5EF4-FFF2-40B4-BE49-F238E27FC236}">
                      <a16:creationId xmlns:a16="http://schemas.microsoft.com/office/drawing/2014/main" id="{6D3C054B-38CF-4276-8E20-8BC7BEF9A6C0}"/>
                    </a:ext>
                  </a:extLst>
                </p:cNvPr>
                <p:cNvSpPr/>
                <p:nvPr/>
              </p:nvSpPr>
              <p:spPr>
                <a:xfrm>
                  <a:off x="3362802" y="2348880"/>
                  <a:ext cx="144016" cy="288032"/>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endParaRPr lang="pl-PL" sz="1013" kern="0">
                    <a:solidFill>
                      <a:prstClr val="white"/>
                    </a:solidFill>
                    <a:latin typeface="Calibri" panose="020F0502020204030204"/>
                  </a:endParaRPr>
                </a:p>
              </p:txBody>
            </p:sp>
          </p:grpSp>
        </p:grpSp>
        <p:grpSp>
          <p:nvGrpSpPr>
            <p:cNvPr id="180" name="Group 179">
              <a:extLst>
                <a:ext uri="{FF2B5EF4-FFF2-40B4-BE49-F238E27FC236}">
                  <a16:creationId xmlns:a16="http://schemas.microsoft.com/office/drawing/2014/main" id="{93311BE9-3E9D-41BB-A918-CAA562A6AAC5}"/>
                </a:ext>
              </a:extLst>
            </p:cNvPr>
            <p:cNvGrpSpPr/>
            <p:nvPr/>
          </p:nvGrpSpPr>
          <p:grpSpPr>
            <a:xfrm>
              <a:off x="678070" y="4644306"/>
              <a:ext cx="612965" cy="757833"/>
              <a:chOff x="1553214" y="4363827"/>
              <a:chExt cx="1012806" cy="967169"/>
            </a:xfrm>
          </p:grpSpPr>
          <p:grpSp>
            <p:nvGrpSpPr>
              <p:cNvPr id="182" name="Group 181">
                <a:extLst>
                  <a:ext uri="{FF2B5EF4-FFF2-40B4-BE49-F238E27FC236}">
                    <a16:creationId xmlns:a16="http://schemas.microsoft.com/office/drawing/2014/main" id="{615FC9BB-20E1-406F-95E2-02FCD6B57A60}"/>
                  </a:ext>
                </a:extLst>
              </p:cNvPr>
              <p:cNvGrpSpPr/>
              <p:nvPr/>
            </p:nvGrpSpPr>
            <p:grpSpPr>
              <a:xfrm>
                <a:off x="1553214" y="4363827"/>
                <a:ext cx="1012806" cy="288032"/>
                <a:chOff x="2494012" y="2348880"/>
                <a:chExt cx="1012806" cy="288032"/>
              </a:xfrm>
            </p:grpSpPr>
            <p:sp>
              <p:nvSpPr>
                <p:cNvPr id="195" name="Rectangle 194">
                  <a:extLst>
                    <a:ext uri="{FF2B5EF4-FFF2-40B4-BE49-F238E27FC236}">
                      <a16:creationId xmlns:a16="http://schemas.microsoft.com/office/drawing/2014/main" id="{50CFD1D3-0C3D-4768-B0A0-08680C718333}"/>
                    </a:ext>
                  </a:extLst>
                </p:cNvPr>
                <p:cNvSpPr/>
                <p:nvPr/>
              </p:nvSpPr>
              <p:spPr>
                <a:xfrm>
                  <a:off x="2494012" y="2348880"/>
                  <a:ext cx="144016" cy="288032"/>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endParaRPr lang="pl-PL" sz="1013" kern="0">
                    <a:solidFill>
                      <a:prstClr val="white"/>
                    </a:solidFill>
                    <a:latin typeface="Calibri" panose="020F0502020204030204"/>
                  </a:endParaRPr>
                </a:p>
              </p:txBody>
            </p:sp>
            <p:sp>
              <p:nvSpPr>
                <p:cNvPr id="196" name="Rectangle 195">
                  <a:extLst>
                    <a:ext uri="{FF2B5EF4-FFF2-40B4-BE49-F238E27FC236}">
                      <a16:creationId xmlns:a16="http://schemas.microsoft.com/office/drawing/2014/main" id="{F8994E15-B8AC-41D6-8631-C7BF3D7AF8DB}"/>
                    </a:ext>
                  </a:extLst>
                </p:cNvPr>
                <p:cNvSpPr/>
                <p:nvPr/>
              </p:nvSpPr>
              <p:spPr>
                <a:xfrm>
                  <a:off x="2710036" y="2348880"/>
                  <a:ext cx="144016" cy="288032"/>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endParaRPr lang="pl-PL" sz="1013" kern="0">
                    <a:solidFill>
                      <a:prstClr val="white"/>
                    </a:solidFill>
                    <a:latin typeface="Calibri" panose="020F0502020204030204"/>
                  </a:endParaRPr>
                </a:p>
              </p:txBody>
            </p:sp>
            <p:sp>
              <p:nvSpPr>
                <p:cNvPr id="197" name="Rectangle 196">
                  <a:extLst>
                    <a:ext uri="{FF2B5EF4-FFF2-40B4-BE49-F238E27FC236}">
                      <a16:creationId xmlns:a16="http://schemas.microsoft.com/office/drawing/2014/main" id="{856DAE7E-CDA3-4C4B-997C-970F88C2878E}"/>
                    </a:ext>
                  </a:extLst>
                </p:cNvPr>
                <p:cNvSpPr/>
                <p:nvPr/>
              </p:nvSpPr>
              <p:spPr>
                <a:xfrm>
                  <a:off x="2926060" y="2348880"/>
                  <a:ext cx="144016" cy="288032"/>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endParaRPr lang="pl-PL" sz="1013" kern="0">
                    <a:solidFill>
                      <a:prstClr val="white"/>
                    </a:solidFill>
                    <a:latin typeface="Calibri" panose="020F0502020204030204"/>
                  </a:endParaRPr>
                </a:p>
              </p:txBody>
            </p:sp>
            <p:sp>
              <p:nvSpPr>
                <p:cNvPr id="198" name="Rectangle 197">
                  <a:extLst>
                    <a:ext uri="{FF2B5EF4-FFF2-40B4-BE49-F238E27FC236}">
                      <a16:creationId xmlns:a16="http://schemas.microsoft.com/office/drawing/2014/main" id="{ACFC4A5E-E355-48DE-8B65-3EC69538A8F7}"/>
                    </a:ext>
                  </a:extLst>
                </p:cNvPr>
                <p:cNvSpPr/>
                <p:nvPr/>
              </p:nvSpPr>
              <p:spPr>
                <a:xfrm>
                  <a:off x="3144431" y="2348880"/>
                  <a:ext cx="144016" cy="288032"/>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endParaRPr lang="pl-PL" sz="1013" kern="0">
                    <a:solidFill>
                      <a:prstClr val="white"/>
                    </a:solidFill>
                    <a:latin typeface="Calibri" panose="020F0502020204030204"/>
                  </a:endParaRPr>
                </a:p>
              </p:txBody>
            </p:sp>
            <p:sp>
              <p:nvSpPr>
                <p:cNvPr id="199" name="Rectangle 198">
                  <a:extLst>
                    <a:ext uri="{FF2B5EF4-FFF2-40B4-BE49-F238E27FC236}">
                      <a16:creationId xmlns:a16="http://schemas.microsoft.com/office/drawing/2014/main" id="{B73F8941-31CE-4482-A2CA-283BE0F8E44E}"/>
                    </a:ext>
                  </a:extLst>
                </p:cNvPr>
                <p:cNvSpPr/>
                <p:nvPr/>
              </p:nvSpPr>
              <p:spPr>
                <a:xfrm>
                  <a:off x="3362802" y="2348880"/>
                  <a:ext cx="144016" cy="288032"/>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endParaRPr lang="pl-PL" sz="1013" kern="0">
                    <a:solidFill>
                      <a:prstClr val="white"/>
                    </a:solidFill>
                    <a:latin typeface="Calibri" panose="020F0502020204030204"/>
                  </a:endParaRPr>
                </a:p>
              </p:txBody>
            </p:sp>
          </p:grpSp>
          <p:grpSp>
            <p:nvGrpSpPr>
              <p:cNvPr id="183" name="Group 182">
                <a:extLst>
                  <a:ext uri="{FF2B5EF4-FFF2-40B4-BE49-F238E27FC236}">
                    <a16:creationId xmlns:a16="http://schemas.microsoft.com/office/drawing/2014/main" id="{C72BC774-3F4F-4B1D-929A-4AA778E1F8BF}"/>
                  </a:ext>
                </a:extLst>
              </p:cNvPr>
              <p:cNvGrpSpPr/>
              <p:nvPr/>
            </p:nvGrpSpPr>
            <p:grpSpPr>
              <a:xfrm>
                <a:off x="1553214" y="4694518"/>
                <a:ext cx="1012806" cy="288032"/>
                <a:chOff x="2494012" y="2348880"/>
                <a:chExt cx="1012806" cy="288032"/>
              </a:xfrm>
            </p:grpSpPr>
            <p:sp>
              <p:nvSpPr>
                <p:cNvPr id="190" name="Rectangle 189">
                  <a:extLst>
                    <a:ext uri="{FF2B5EF4-FFF2-40B4-BE49-F238E27FC236}">
                      <a16:creationId xmlns:a16="http://schemas.microsoft.com/office/drawing/2014/main" id="{FFE94036-DDFA-4F64-BD7C-E5ACD51B7741}"/>
                    </a:ext>
                  </a:extLst>
                </p:cNvPr>
                <p:cNvSpPr/>
                <p:nvPr/>
              </p:nvSpPr>
              <p:spPr>
                <a:xfrm>
                  <a:off x="2494012" y="2348880"/>
                  <a:ext cx="144016" cy="288032"/>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endParaRPr lang="pl-PL" sz="1013" kern="0">
                    <a:solidFill>
                      <a:prstClr val="white"/>
                    </a:solidFill>
                    <a:latin typeface="Calibri" panose="020F0502020204030204"/>
                  </a:endParaRPr>
                </a:p>
              </p:txBody>
            </p:sp>
            <p:sp>
              <p:nvSpPr>
                <p:cNvPr id="191" name="Rectangle 190">
                  <a:extLst>
                    <a:ext uri="{FF2B5EF4-FFF2-40B4-BE49-F238E27FC236}">
                      <a16:creationId xmlns:a16="http://schemas.microsoft.com/office/drawing/2014/main" id="{0344C5D1-854B-44AC-8600-5371AA84A0DB}"/>
                    </a:ext>
                  </a:extLst>
                </p:cNvPr>
                <p:cNvSpPr/>
                <p:nvPr/>
              </p:nvSpPr>
              <p:spPr>
                <a:xfrm>
                  <a:off x="2710036" y="2348880"/>
                  <a:ext cx="144016" cy="288032"/>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endParaRPr lang="pl-PL" sz="1013" kern="0">
                    <a:solidFill>
                      <a:prstClr val="white"/>
                    </a:solidFill>
                    <a:latin typeface="Calibri" panose="020F0502020204030204"/>
                  </a:endParaRPr>
                </a:p>
              </p:txBody>
            </p:sp>
            <p:sp>
              <p:nvSpPr>
                <p:cNvPr id="192" name="Rectangle 191">
                  <a:extLst>
                    <a:ext uri="{FF2B5EF4-FFF2-40B4-BE49-F238E27FC236}">
                      <a16:creationId xmlns:a16="http://schemas.microsoft.com/office/drawing/2014/main" id="{69CD0EEB-3055-4E0D-BEDB-B022183DFCAF}"/>
                    </a:ext>
                  </a:extLst>
                </p:cNvPr>
                <p:cNvSpPr/>
                <p:nvPr/>
              </p:nvSpPr>
              <p:spPr>
                <a:xfrm>
                  <a:off x="2926060" y="2348880"/>
                  <a:ext cx="144016" cy="288032"/>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endParaRPr lang="pl-PL" sz="1013" kern="0">
                    <a:solidFill>
                      <a:prstClr val="white"/>
                    </a:solidFill>
                    <a:latin typeface="Calibri" panose="020F0502020204030204"/>
                  </a:endParaRPr>
                </a:p>
              </p:txBody>
            </p:sp>
            <p:sp>
              <p:nvSpPr>
                <p:cNvPr id="193" name="Rectangle 192">
                  <a:extLst>
                    <a:ext uri="{FF2B5EF4-FFF2-40B4-BE49-F238E27FC236}">
                      <a16:creationId xmlns:a16="http://schemas.microsoft.com/office/drawing/2014/main" id="{91128AE0-7D41-4467-AB7D-32BB99060729}"/>
                    </a:ext>
                  </a:extLst>
                </p:cNvPr>
                <p:cNvSpPr/>
                <p:nvPr/>
              </p:nvSpPr>
              <p:spPr>
                <a:xfrm>
                  <a:off x="3144431" y="2348880"/>
                  <a:ext cx="144016" cy="288032"/>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endParaRPr lang="pl-PL" sz="1013" kern="0">
                    <a:solidFill>
                      <a:prstClr val="white"/>
                    </a:solidFill>
                    <a:latin typeface="Calibri" panose="020F0502020204030204"/>
                  </a:endParaRPr>
                </a:p>
              </p:txBody>
            </p:sp>
            <p:sp>
              <p:nvSpPr>
                <p:cNvPr id="194" name="Rectangle 193">
                  <a:extLst>
                    <a:ext uri="{FF2B5EF4-FFF2-40B4-BE49-F238E27FC236}">
                      <a16:creationId xmlns:a16="http://schemas.microsoft.com/office/drawing/2014/main" id="{48A8F0A0-6E1C-4D7B-8D51-7EFE6E7359C4}"/>
                    </a:ext>
                  </a:extLst>
                </p:cNvPr>
                <p:cNvSpPr/>
                <p:nvPr/>
              </p:nvSpPr>
              <p:spPr>
                <a:xfrm>
                  <a:off x="3362802" y="2348880"/>
                  <a:ext cx="144016" cy="288032"/>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endParaRPr lang="pl-PL" sz="1013" kern="0">
                    <a:solidFill>
                      <a:prstClr val="white"/>
                    </a:solidFill>
                    <a:latin typeface="Calibri" panose="020F0502020204030204"/>
                  </a:endParaRPr>
                </a:p>
              </p:txBody>
            </p:sp>
          </p:grpSp>
          <p:grpSp>
            <p:nvGrpSpPr>
              <p:cNvPr id="184" name="Group 183">
                <a:extLst>
                  <a:ext uri="{FF2B5EF4-FFF2-40B4-BE49-F238E27FC236}">
                    <a16:creationId xmlns:a16="http://schemas.microsoft.com/office/drawing/2014/main" id="{51817DE5-805F-4EC2-BE1D-407C16A156C2}"/>
                  </a:ext>
                </a:extLst>
              </p:cNvPr>
              <p:cNvGrpSpPr/>
              <p:nvPr/>
            </p:nvGrpSpPr>
            <p:grpSpPr>
              <a:xfrm>
                <a:off x="1553214" y="5042964"/>
                <a:ext cx="1012805" cy="288032"/>
                <a:chOff x="2494012" y="2348880"/>
                <a:chExt cx="1012805" cy="288032"/>
              </a:xfrm>
            </p:grpSpPr>
            <p:sp>
              <p:nvSpPr>
                <p:cNvPr id="185" name="Rectangle 184">
                  <a:extLst>
                    <a:ext uri="{FF2B5EF4-FFF2-40B4-BE49-F238E27FC236}">
                      <a16:creationId xmlns:a16="http://schemas.microsoft.com/office/drawing/2014/main" id="{41029416-B07E-410F-B7C1-064A97015D6E}"/>
                    </a:ext>
                  </a:extLst>
                </p:cNvPr>
                <p:cNvSpPr/>
                <p:nvPr/>
              </p:nvSpPr>
              <p:spPr>
                <a:xfrm>
                  <a:off x="2494012" y="2348880"/>
                  <a:ext cx="144016" cy="288032"/>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endParaRPr lang="pl-PL" sz="1013" kern="0">
                    <a:solidFill>
                      <a:prstClr val="white"/>
                    </a:solidFill>
                    <a:latin typeface="Calibri" panose="020F0502020204030204"/>
                  </a:endParaRPr>
                </a:p>
              </p:txBody>
            </p:sp>
            <p:sp>
              <p:nvSpPr>
                <p:cNvPr id="186" name="Rectangle 185">
                  <a:extLst>
                    <a:ext uri="{FF2B5EF4-FFF2-40B4-BE49-F238E27FC236}">
                      <a16:creationId xmlns:a16="http://schemas.microsoft.com/office/drawing/2014/main" id="{89AF7BF4-9263-4085-860C-29CCFB0D54DE}"/>
                    </a:ext>
                  </a:extLst>
                </p:cNvPr>
                <p:cNvSpPr/>
                <p:nvPr/>
              </p:nvSpPr>
              <p:spPr>
                <a:xfrm>
                  <a:off x="2710036" y="2348880"/>
                  <a:ext cx="144016" cy="288032"/>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endParaRPr lang="pl-PL" sz="1013" kern="0">
                    <a:solidFill>
                      <a:prstClr val="white"/>
                    </a:solidFill>
                    <a:latin typeface="Calibri" panose="020F0502020204030204"/>
                  </a:endParaRPr>
                </a:p>
              </p:txBody>
            </p:sp>
            <p:sp>
              <p:nvSpPr>
                <p:cNvPr id="187" name="Rectangle 186">
                  <a:extLst>
                    <a:ext uri="{FF2B5EF4-FFF2-40B4-BE49-F238E27FC236}">
                      <a16:creationId xmlns:a16="http://schemas.microsoft.com/office/drawing/2014/main" id="{77313899-5E48-4980-8E52-593499A59AA7}"/>
                    </a:ext>
                  </a:extLst>
                </p:cNvPr>
                <p:cNvSpPr/>
                <p:nvPr/>
              </p:nvSpPr>
              <p:spPr>
                <a:xfrm>
                  <a:off x="2926060" y="2348880"/>
                  <a:ext cx="144016" cy="288032"/>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endParaRPr lang="pl-PL" sz="1013" kern="0">
                    <a:solidFill>
                      <a:prstClr val="white"/>
                    </a:solidFill>
                    <a:latin typeface="Calibri" panose="020F0502020204030204"/>
                  </a:endParaRPr>
                </a:p>
              </p:txBody>
            </p:sp>
            <p:sp>
              <p:nvSpPr>
                <p:cNvPr id="188" name="Rectangle 187">
                  <a:extLst>
                    <a:ext uri="{FF2B5EF4-FFF2-40B4-BE49-F238E27FC236}">
                      <a16:creationId xmlns:a16="http://schemas.microsoft.com/office/drawing/2014/main" id="{242E788D-EEA0-42D6-85AF-182F0ADB0889}"/>
                    </a:ext>
                  </a:extLst>
                </p:cNvPr>
                <p:cNvSpPr/>
                <p:nvPr/>
              </p:nvSpPr>
              <p:spPr>
                <a:xfrm>
                  <a:off x="3144431" y="2348880"/>
                  <a:ext cx="144016" cy="288032"/>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endParaRPr lang="pl-PL" sz="1013" kern="0">
                    <a:solidFill>
                      <a:prstClr val="white"/>
                    </a:solidFill>
                    <a:latin typeface="Calibri" panose="020F0502020204030204"/>
                  </a:endParaRPr>
                </a:p>
              </p:txBody>
            </p:sp>
            <p:sp>
              <p:nvSpPr>
                <p:cNvPr id="189" name="Rectangle 188">
                  <a:extLst>
                    <a:ext uri="{FF2B5EF4-FFF2-40B4-BE49-F238E27FC236}">
                      <a16:creationId xmlns:a16="http://schemas.microsoft.com/office/drawing/2014/main" id="{5F10CD7C-18FA-4D9C-B94B-C86881E0A20D}"/>
                    </a:ext>
                  </a:extLst>
                </p:cNvPr>
                <p:cNvSpPr/>
                <p:nvPr/>
              </p:nvSpPr>
              <p:spPr>
                <a:xfrm>
                  <a:off x="3362802" y="2348880"/>
                  <a:ext cx="144015" cy="288032"/>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endParaRPr lang="pl-PL" sz="1013" kern="0">
                    <a:solidFill>
                      <a:prstClr val="white"/>
                    </a:solidFill>
                    <a:latin typeface="Calibri" panose="020F0502020204030204"/>
                  </a:endParaRPr>
                </a:p>
              </p:txBody>
            </p:sp>
          </p:grpSp>
        </p:grpSp>
        <p:sp>
          <p:nvSpPr>
            <p:cNvPr id="181" name="TextBox 180">
              <a:extLst>
                <a:ext uri="{FF2B5EF4-FFF2-40B4-BE49-F238E27FC236}">
                  <a16:creationId xmlns:a16="http://schemas.microsoft.com/office/drawing/2014/main" id="{65B914AC-16EE-4F38-A607-471C0680509A}"/>
                </a:ext>
              </a:extLst>
            </p:cNvPr>
            <p:cNvSpPr txBox="1"/>
            <p:nvPr/>
          </p:nvSpPr>
          <p:spPr>
            <a:xfrm>
              <a:off x="694087" y="3306024"/>
              <a:ext cx="551973" cy="424732"/>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pPr algn="ctr" defTabSz="514350">
                <a:lnSpc>
                  <a:spcPct val="90000"/>
                </a:lnSpc>
                <a:defRPr/>
              </a:pPr>
              <a:r>
                <a:rPr lang="pl-PL" sz="1200" b="1" kern="0" dirty="0">
                  <a:solidFill>
                    <a:prstClr val="black">
                      <a:lumMod val="65000"/>
                      <a:lumOff val="35000"/>
                    </a:prstClr>
                  </a:solidFill>
                </a:rPr>
                <a:t>Input </a:t>
              </a:r>
            </a:p>
            <a:p>
              <a:pPr algn="ctr" defTabSz="514350">
                <a:lnSpc>
                  <a:spcPct val="90000"/>
                </a:lnSpc>
                <a:defRPr/>
              </a:pPr>
              <a:r>
                <a:rPr lang="pl-PL" sz="1200" b="1" kern="0" dirty="0">
                  <a:solidFill>
                    <a:prstClr val="black">
                      <a:lumMod val="65000"/>
                      <a:lumOff val="35000"/>
                    </a:prstClr>
                  </a:solidFill>
                </a:rPr>
                <a:t>Data</a:t>
              </a:r>
            </a:p>
          </p:txBody>
        </p:sp>
      </p:grpSp>
      <p:grpSp>
        <p:nvGrpSpPr>
          <p:cNvPr id="12" name="Group 11">
            <a:extLst>
              <a:ext uri="{FF2B5EF4-FFF2-40B4-BE49-F238E27FC236}">
                <a16:creationId xmlns:a16="http://schemas.microsoft.com/office/drawing/2014/main" id="{D68B80AA-F216-4AC2-8A79-4F4E17CA39A2}"/>
              </a:ext>
            </a:extLst>
          </p:cNvPr>
          <p:cNvGrpSpPr/>
          <p:nvPr/>
        </p:nvGrpSpPr>
        <p:grpSpPr>
          <a:xfrm>
            <a:off x="9438323" y="2167899"/>
            <a:ext cx="1023836" cy="3593390"/>
            <a:chOff x="10848900" y="2098166"/>
            <a:chExt cx="1115032" cy="3857254"/>
          </a:xfrm>
        </p:grpSpPr>
        <p:sp>
          <p:nvSpPr>
            <p:cNvPr id="90" name="Rectangle 89">
              <a:extLst>
                <a:ext uri="{FF2B5EF4-FFF2-40B4-BE49-F238E27FC236}">
                  <a16:creationId xmlns:a16="http://schemas.microsoft.com/office/drawing/2014/main" id="{5125521A-F3FA-45FF-9D27-BE6AA8FEE58A}"/>
                </a:ext>
              </a:extLst>
            </p:cNvPr>
            <p:cNvSpPr/>
            <p:nvPr/>
          </p:nvSpPr>
          <p:spPr>
            <a:xfrm>
              <a:off x="10848900" y="2098166"/>
              <a:ext cx="1115032" cy="3857254"/>
            </a:xfrm>
            <a:prstGeom prst="rect">
              <a:avLst/>
            </a:prstGeom>
            <a:ln w="19050">
              <a:headEnd type="none" w="med" len="med"/>
              <a:tailEnd type="none" w="med" len="med"/>
            </a:ln>
          </p:spPr>
          <p:style>
            <a:lnRef idx="2">
              <a:schemeClr val="accent4"/>
            </a:lnRef>
            <a:fillRef idx="1">
              <a:schemeClr val="lt1"/>
            </a:fillRef>
            <a:effectRef idx="0">
              <a:schemeClr val="accent4"/>
            </a:effectRef>
            <a:fontRef idx="minor">
              <a:schemeClr val="dk1"/>
            </a:fontRef>
          </p:style>
          <p:txBody>
            <a:bodyPr rtlCol="0" anchor="ctr"/>
            <a:lstStyle/>
            <a:p>
              <a:pPr algn="ctr" defTabSz="514350">
                <a:defRPr/>
              </a:pPr>
              <a:endParaRPr lang="pl-PL" sz="1013" kern="0">
                <a:solidFill>
                  <a:prstClr val="black"/>
                </a:solidFill>
                <a:latin typeface="Calibri" panose="020F0502020204030204"/>
              </a:endParaRPr>
            </a:p>
          </p:txBody>
        </p:sp>
        <p:pic>
          <p:nvPicPr>
            <p:cNvPr id="10" name="Picture 9">
              <a:extLst>
                <a:ext uri="{FF2B5EF4-FFF2-40B4-BE49-F238E27FC236}">
                  <a16:creationId xmlns:a16="http://schemas.microsoft.com/office/drawing/2014/main" id="{7C2D2A54-1BE8-4355-8985-5CA977D4BFC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50088" y="2470279"/>
              <a:ext cx="578029" cy="578029"/>
            </a:xfrm>
            <a:prstGeom prst="rect">
              <a:avLst/>
            </a:prstGeom>
          </p:spPr>
        </p:pic>
        <p:pic>
          <p:nvPicPr>
            <p:cNvPr id="93" name="Picture 92">
              <a:extLst>
                <a:ext uri="{FF2B5EF4-FFF2-40B4-BE49-F238E27FC236}">
                  <a16:creationId xmlns:a16="http://schemas.microsoft.com/office/drawing/2014/main" id="{F8F93808-FB5E-45D6-ABF7-3E3A374BF97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105102" y="3632177"/>
              <a:ext cx="623016" cy="519850"/>
            </a:xfrm>
            <a:prstGeom prst="rect">
              <a:avLst/>
            </a:prstGeom>
          </p:spPr>
        </p:pic>
        <p:pic>
          <p:nvPicPr>
            <p:cNvPr id="4098" name="Picture 2" descr="Image result for excel logo">
              <a:extLst>
                <a:ext uri="{FF2B5EF4-FFF2-40B4-BE49-F238E27FC236}">
                  <a16:creationId xmlns:a16="http://schemas.microsoft.com/office/drawing/2014/main" id="{71A72B2B-3EFC-455A-85B4-93DA151EA82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105024" y="4793732"/>
              <a:ext cx="594733" cy="585218"/>
            </a:xfrm>
            <a:prstGeom prst="rect">
              <a:avLst/>
            </a:prstGeom>
            <a:noFill/>
            <a:extLst>
              <a:ext uri="{909E8E84-426E-40DD-AFC4-6F175D3DCCD1}">
                <a14:hiddenFill xmlns:a14="http://schemas.microsoft.com/office/drawing/2010/main">
                  <a:solidFill>
                    <a:srgbClr val="FFFFFF"/>
                  </a:solidFill>
                </a14:hiddenFill>
              </a:ext>
            </a:extLst>
          </p:spPr>
        </p:pic>
        <p:sp>
          <p:nvSpPr>
            <p:cNvPr id="95" name="TextBox 94">
              <a:extLst>
                <a:ext uri="{FF2B5EF4-FFF2-40B4-BE49-F238E27FC236}">
                  <a16:creationId xmlns:a16="http://schemas.microsoft.com/office/drawing/2014/main" id="{44205EFA-8DD1-4F5A-8277-D939EE2065B0}"/>
                </a:ext>
              </a:extLst>
            </p:cNvPr>
            <p:cNvSpPr txBox="1"/>
            <p:nvPr/>
          </p:nvSpPr>
          <p:spPr>
            <a:xfrm>
              <a:off x="10862267" y="5397682"/>
              <a:ext cx="1027989" cy="277516"/>
            </a:xfrm>
            <a:prstGeom prst="rect">
              <a:avLst/>
            </a:prstGeom>
            <a:noFill/>
          </p:spPr>
          <p:txBody>
            <a:bodyPr wrap="square" rtlCol="0">
              <a:spAutoFit/>
            </a:bodyPr>
            <a:lstStyle/>
            <a:p>
              <a:pPr algn="ctr" defTabSz="514350">
                <a:lnSpc>
                  <a:spcPct val="90000"/>
                </a:lnSpc>
                <a:defRPr/>
              </a:pPr>
              <a:r>
                <a:rPr lang="en-GB" sz="1200" b="1" kern="0" dirty="0">
                  <a:solidFill>
                    <a:prstClr val="black">
                      <a:lumMod val="65000"/>
                      <a:lumOff val="35000"/>
                    </a:prstClr>
                  </a:solidFill>
                </a:rPr>
                <a:t>Excel</a:t>
              </a:r>
            </a:p>
          </p:txBody>
        </p:sp>
        <p:sp>
          <p:nvSpPr>
            <p:cNvPr id="96" name="TextBox 95">
              <a:extLst>
                <a:ext uri="{FF2B5EF4-FFF2-40B4-BE49-F238E27FC236}">
                  <a16:creationId xmlns:a16="http://schemas.microsoft.com/office/drawing/2014/main" id="{5DB86A9F-21A0-4B5C-8A71-44625F17D2B2}"/>
                </a:ext>
              </a:extLst>
            </p:cNvPr>
            <p:cNvSpPr txBox="1"/>
            <p:nvPr/>
          </p:nvSpPr>
          <p:spPr>
            <a:xfrm>
              <a:off x="10848900" y="4219902"/>
              <a:ext cx="1027989" cy="277516"/>
            </a:xfrm>
            <a:prstGeom prst="rect">
              <a:avLst/>
            </a:prstGeom>
            <a:noFill/>
          </p:spPr>
          <p:txBody>
            <a:bodyPr wrap="square" rtlCol="0">
              <a:spAutoFit/>
            </a:bodyPr>
            <a:lstStyle/>
            <a:p>
              <a:pPr algn="ctr" defTabSz="514350">
                <a:lnSpc>
                  <a:spcPct val="90000"/>
                </a:lnSpc>
                <a:defRPr/>
              </a:pPr>
              <a:r>
                <a:rPr lang="en-GB" sz="1200" b="1" kern="0" dirty="0">
                  <a:solidFill>
                    <a:prstClr val="black">
                      <a:lumMod val="65000"/>
                      <a:lumOff val="35000"/>
                    </a:prstClr>
                  </a:solidFill>
                </a:rPr>
                <a:t>Power BI</a:t>
              </a:r>
            </a:p>
          </p:txBody>
        </p:sp>
        <p:sp>
          <p:nvSpPr>
            <p:cNvPr id="97" name="TextBox 96">
              <a:extLst>
                <a:ext uri="{FF2B5EF4-FFF2-40B4-BE49-F238E27FC236}">
                  <a16:creationId xmlns:a16="http://schemas.microsoft.com/office/drawing/2014/main" id="{FA128024-B5A1-46C4-A26D-39138885A0D4}"/>
                </a:ext>
              </a:extLst>
            </p:cNvPr>
            <p:cNvSpPr txBox="1"/>
            <p:nvPr/>
          </p:nvSpPr>
          <p:spPr>
            <a:xfrm>
              <a:off x="10902615" y="3108291"/>
              <a:ext cx="1027989" cy="455920"/>
            </a:xfrm>
            <a:prstGeom prst="rect">
              <a:avLst/>
            </a:prstGeom>
            <a:noFill/>
          </p:spPr>
          <p:txBody>
            <a:bodyPr wrap="square" rtlCol="0">
              <a:spAutoFit/>
            </a:bodyPr>
            <a:lstStyle/>
            <a:p>
              <a:pPr algn="ctr" defTabSz="514350">
                <a:lnSpc>
                  <a:spcPct val="90000"/>
                </a:lnSpc>
                <a:defRPr/>
              </a:pPr>
              <a:r>
                <a:rPr lang="en-GB" sz="1200" b="1" kern="0" dirty="0">
                  <a:solidFill>
                    <a:prstClr val="black">
                      <a:lumMod val="65000"/>
                      <a:lumOff val="35000"/>
                    </a:prstClr>
                  </a:solidFill>
                </a:rPr>
                <a:t>Web Application</a:t>
              </a:r>
            </a:p>
          </p:txBody>
        </p:sp>
      </p:grpSp>
      <p:grpSp>
        <p:nvGrpSpPr>
          <p:cNvPr id="26" name="Grupa 25">
            <a:extLst>
              <a:ext uri="{FF2B5EF4-FFF2-40B4-BE49-F238E27FC236}">
                <a16:creationId xmlns:a16="http://schemas.microsoft.com/office/drawing/2014/main" id="{52B41EBC-B82B-4806-92EE-35215C9B21EB}"/>
              </a:ext>
            </a:extLst>
          </p:cNvPr>
          <p:cNvGrpSpPr/>
          <p:nvPr/>
        </p:nvGrpSpPr>
        <p:grpSpPr>
          <a:xfrm>
            <a:off x="3799321" y="2171998"/>
            <a:ext cx="4271468" cy="1665758"/>
            <a:chOff x="2275321" y="2171998"/>
            <a:chExt cx="4271468" cy="1665758"/>
          </a:xfrm>
        </p:grpSpPr>
        <p:grpSp>
          <p:nvGrpSpPr>
            <p:cNvPr id="159" name="Group 158">
              <a:extLst>
                <a:ext uri="{FF2B5EF4-FFF2-40B4-BE49-F238E27FC236}">
                  <a16:creationId xmlns:a16="http://schemas.microsoft.com/office/drawing/2014/main" id="{C39A6940-24FA-4C46-A269-6712F8FA4A6E}"/>
                </a:ext>
              </a:extLst>
            </p:cNvPr>
            <p:cNvGrpSpPr/>
            <p:nvPr/>
          </p:nvGrpSpPr>
          <p:grpSpPr>
            <a:xfrm>
              <a:off x="2886871" y="2171998"/>
              <a:ext cx="3659918" cy="1249343"/>
              <a:chOff x="5356259" y="2715084"/>
              <a:chExt cx="4765334" cy="1341083"/>
            </a:xfrm>
          </p:grpSpPr>
          <p:grpSp>
            <p:nvGrpSpPr>
              <p:cNvPr id="160" name="Group 159">
                <a:extLst>
                  <a:ext uri="{FF2B5EF4-FFF2-40B4-BE49-F238E27FC236}">
                    <a16:creationId xmlns:a16="http://schemas.microsoft.com/office/drawing/2014/main" id="{E26A4606-46E3-4409-ADD3-AF29A685A6A9}"/>
                  </a:ext>
                </a:extLst>
              </p:cNvPr>
              <p:cNvGrpSpPr/>
              <p:nvPr/>
            </p:nvGrpSpPr>
            <p:grpSpPr>
              <a:xfrm>
                <a:off x="5356259" y="2715084"/>
                <a:ext cx="4765334" cy="1341083"/>
                <a:chOff x="5356259" y="2715084"/>
                <a:chExt cx="4765334" cy="1341083"/>
              </a:xfrm>
            </p:grpSpPr>
            <p:grpSp>
              <p:nvGrpSpPr>
                <p:cNvPr id="162" name="Group 161">
                  <a:extLst>
                    <a:ext uri="{FF2B5EF4-FFF2-40B4-BE49-F238E27FC236}">
                      <a16:creationId xmlns:a16="http://schemas.microsoft.com/office/drawing/2014/main" id="{B16B28A3-8CFC-4659-A303-551379150CA3}"/>
                    </a:ext>
                  </a:extLst>
                </p:cNvPr>
                <p:cNvGrpSpPr/>
                <p:nvPr/>
              </p:nvGrpSpPr>
              <p:grpSpPr>
                <a:xfrm>
                  <a:off x="5356259" y="2715084"/>
                  <a:ext cx="4647954" cy="1341083"/>
                  <a:chOff x="5356259" y="2715084"/>
                  <a:chExt cx="4647954" cy="1341083"/>
                </a:xfrm>
              </p:grpSpPr>
              <p:sp>
                <p:nvSpPr>
                  <p:cNvPr id="164" name="Rectangle 163">
                    <a:extLst>
                      <a:ext uri="{FF2B5EF4-FFF2-40B4-BE49-F238E27FC236}">
                        <a16:creationId xmlns:a16="http://schemas.microsoft.com/office/drawing/2014/main" id="{CCF09398-3C88-4DD9-8807-DABDDF62731C}"/>
                      </a:ext>
                    </a:extLst>
                  </p:cNvPr>
                  <p:cNvSpPr/>
                  <p:nvPr/>
                </p:nvSpPr>
                <p:spPr>
                  <a:xfrm>
                    <a:off x="5356259" y="2715084"/>
                    <a:ext cx="4647954" cy="1341083"/>
                  </a:xfrm>
                  <a:prstGeom prst="rect">
                    <a:avLst/>
                  </a:prstGeom>
                  <a:solidFill>
                    <a:sysClr val="window" lastClr="FFFFFF"/>
                  </a:solidFill>
                  <a:ln w="19050" cap="flat" cmpd="sng" algn="ctr">
                    <a:solidFill>
                      <a:srgbClr val="A5A5A5"/>
                    </a:solidFill>
                    <a:prstDash val="solid"/>
                    <a:miter lim="800000"/>
                    <a:headEnd type="none" w="med" len="med"/>
                    <a:tailEnd type="none" w="med" len="med"/>
                  </a:ln>
                  <a:effectLst/>
                </p:spPr>
                <p:txBody>
                  <a:bodyPr rtlCol="0" anchor="ctr"/>
                  <a:lstStyle/>
                  <a:p>
                    <a:pPr algn="ctr" defTabSz="514350">
                      <a:defRPr/>
                    </a:pPr>
                    <a:endParaRPr lang="pl-PL" sz="1013" kern="0">
                      <a:solidFill>
                        <a:prstClr val="black"/>
                      </a:solidFill>
                      <a:latin typeface="Calibri" panose="020F0502020204030204"/>
                    </a:endParaRPr>
                  </a:p>
                </p:txBody>
              </p:sp>
              <p:pic>
                <p:nvPicPr>
                  <p:cNvPr id="165" name="Picture 164">
                    <a:extLst>
                      <a:ext uri="{FF2B5EF4-FFF2-40B4-BE49-F238E27FC236}">
                        <a16:creationId xmlns:a16="http://schemas.microsoft.com/office/drawing/2014/main" id="{E5537B04-B771-4968-8BB9-D516D4F2D45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853402" y="3042962"/>
                    <a:ext cx="635930" cy="586369"/>
                  </a:xfrm>
                  <a:prstGeom prst="rect">
                    <a:avLst/>
                  </a:prstGeom>
                </p:spPr>
              </p:pic>
              <p:pic>
                <p:nvPicPr>
                  <p:cNvPr id="166" name="Picture 165">
                    <a:extLst>
                      <a:ext uri="{FF2B5EF4-FFF2-40B4-BE49-F238E27FC236}">
                        <a16:creationId xmlns:a16="http://schemas.microsoft.com/office/drawing/2014/main" id="{D3C3E4F0-7960-4AF4-85A5-7B7DF42FA331}"/>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666128" y="3031683"/>
                    <a:ext cx="635930" cy="635930"/>
                  </a:xfrm>
                  <a:prstGeom prst="rect">
                    <a:avLst/>
                  </a:prstGeom>
                </p:spPr>
              </p:pic>
              <p:sp>
                <p:nvSpPr>
                  <p:cNvPr id="168" name="TextBox 167">
                    <a:extLst>
                      <a:ext uri="{FF2B5EF4-FFF2-40B4-BE49-F238E27FC236}">
                        <a16:creationId xmlns:a16="http://schemas.microsoft.com/office/drawing/2014/main" id="{FD056B20-198F-4F22-A2F2-6A0A81E6A3A5}"/>
                      </a:ext>
                    </a:extLst>
                  </p:cNvPr>
                  <p:cNvSpPr txBox="1"/>
                  <p:nvPr/>
                </p:nvSpPr>
                <p:spPr>
                  <a:xfrm>
                    <a:off x="7066943" y="2722399"/>
                    <a:ext cx="1092003" cy="336984"/>
                  </a:xfrm>
                  <a:prstGeom prst="rect">
                    <a:avLst/>
                  </a:prstGeom>
                  <a:noFill/>
                </p:spPr>
                <p:txBody>
                  <a:bodyPr wrap="none" rtlCol="0">
                    <a:spAutoFit/>
                  </a:bodyPr>
                  <a:lstStyle/>
                  <a:p>
                    <a:pPr defTabSz="514350">
                      <a:lnSpc>
                        <a:spcPct val="90000"/>
                      </a:lnSpc>
                      <a:defRPr/>
                    </a:pPr>
                    <a:r>
                      <a:rPr lang="pl-PL" sz="1600" b="1" kern="0" dirty="0">
                        <a:solidFill>
                          <a:srgbClr val="FF7100"/>
                        </a:solidFill>
                      </a:rPr>
                      <a:t>Stor</a:t>
                    </a:r>
                    <a:r>
                      <a:rPr lang="en-GB" sz="1600" b="1" kern="0" dirty="0">
                        <a:solidFill>
                          <a:srgbClr val="FF7100"/>
                        </a:solidFill>
                      </a:rPr>
                      <a:t>age</a:t>
                    </a:r>
                    <a:endParaRPr lang="pl-PL" sz="1600" b="1" kern="0" dirty="0">
                      <a:solidFill>
                        <a:srgbClr val="FF7100"/>
                      </a:solidFill>
                    </a:endParaRPr>
                  </a:p>
                </p:txBody>
              </p:sp>
            </p:grpSp>
            <p:sp>
              <p:nvSpPr>
                <p:cNvPr id="163" name="TextBox 162">
                  <a:extLst>
                    <a:ext uri="{FF2B5EF4-FFF2-40B4-BE49-F238E27FC236}">
                      <a16:creationId xmlns:a16="http://schemas.microsoft.com/office/drawing/2014/main" id="{B696A3E1-1E18-414F-97FE-F3FFC9A85DA9}"/>
                    </a:ext>
                  </a:extLst>
                </p:cNvPr>
                <p:cNvSpPr txBox="1"/>
                <p:nvPr/>
              </p:nvSpPr>
              <p:spPr>
                <a:xfrm>
                  <a:off x="7854517" y="3645923"/>
                  <a:ext cx="2267076" cy="277516"/>
                </a:xfrm>
                <a:prstGeom prst="rect">
                  <a:avLst/>
                </a:prstGeom>
                <a:noFill/>
              </p:spPr>
              <p:txBody>
                <a:bodyPr wrap="none" rtlCol="0">
                  <a:spAutoFit/>
                </a:bodyPr>
                <a:lstStyle/>
                <a:p>
                  <a:pPr defTabSz="514350">
                    <a:lnSpc>
                      <a:spcPct val="90000"/>
                    </a:lnSpc>
                    <a:defRPr/>
                  </a:pPr>
                  <a:r>
                    <a:rPr lang="pl-PL" sz="1200" b="1" kern="0" dirty="0">
                      <a:solidFill>
                        <a:prstClr val="black">
                          <a:lumMod val="65000"/>
                          <a:lumOff val="35000"/>
                        </a:prstClr>
                      </a:solidFill>
                    </a:rPr>
                    <a:t>Azure Data </a:t>
                  </a:r>
                  <a:r>
                    <a:rPr lang="en-GB" sz="1200" b="1" kern="0" dirty="0">
                      <a:solidFill>
                        <a:prstClr val="black">
                          <a:lumMod val="65000"/>
                          <a:lumOff val="35000"/>
                        </a:prstClr>
                      </a:solidFill>
                    </a:rPr>
                    <a:t>Lake Storage</a:t>
                  </a:r>
                </a:p>
              </p:txBody>
            </p:sp>
          </p:grpSp>
          <p:sp>
            <p:nvSpPr>
              <p:cNvPr id="161" name="TextBox 160">
                <a:extLst>
                  <a:ext uri="{FF2B5EF4-FFF2-40B4-BE49-F238E27FC236}">
                    <a16:creationId xmlns:a16="http://schemas.microsoft.com/office/drawing/2014/main" id="{7943F9C6-486F-4626-8B0E-8E276662150F}"/>
                  </a:ext>
                </a:extLst>
              </p:cNvPr>
              <p:cNvSpPr txBox="1"/>
              <p:nvPr/>
            </p:nvSpPr>
            <p:spPr>
              <a:xfrm>
                <a:off x="5399127" y="3638959"/>
                <a:ext cx="1828773" cy="277516"/>
              </a:xfrm>
              <a:prstGeom prst="rect">
                <a:avLst/>
              </a:prstGeom>
              <a:noFill/>
            </p:spPr>
            <p:txBody>
              <a:bodyPr wrap="none" rtlCol="0">
                <a:spAutoFit/>
              </a:bodyPr>
              <a:lstStyle/>
              <a:p>
                <a:pPr defTabSz="514350">
                  <a:lnSpc>
                    <a:spcPct val="90000"/>
                  </a:lnSpc>
                  <a:defRPr/>
                </a:pPr>
                <a:r>
                  <a:rPr lang="pl-PL" sz="1200" b="1" kern="0" dirty="0">
                    <a:solidFill>
                      <a:prstClr val="black">
                        <a:lumMod val="65000"/>
                        <a:lumOff val="35000"/>
                      </a:prstClr>
                    </a:solidFill>
                  </a:rPr>
                  <a:t>Azure </a:t>
                </a:r>
                <a:r>
                  <a:rPr lang="en-GB" sz="1200" b="1" kern="0" dirty="0">
                    <a:solidFill>
                      <a:prstClr val="black">
                        <a:lumMod val="65000"/>
                        <a:lumOff val="35000"/>
                      </a:prstClr>
                    </a:solidFill>
                  </a:rPr>
                  <a:t>Blob Storage</a:t>
                </a:r>
                <a:endParaRPr lang="pl-PL" sz="1200" b="1" kern="0" dirty="0">
                  <a:solidFill>
                    <a:prstClr val="black">
                      <a:lumMod val="65000"/>
                      <a:lumOff val="35000"/>
                    </a:prstClr>
                  </a:solidFill>
                </a:endParaRPr>
              </a:p>
            </p:txBody>
          </p:sp>
        </p:grpSp>
        <p:cxnSp>
          <p:nvCxnSpPr>
            <p:cNvPr id="19" name="Łącznik: łamany 18">
              <a:extLst>
                <a:ext uri="{FF2B5EF4-FFF2-40B4-BE49-F238E27FC236}">
                  <a16:creationId xmlns:a16="http://schemas.microsoft.com/office/drawing/2014/main" id="{88CFB135-FA30-4797-9A71-DB9926C156EC}"/>
                </a:ext>
              </a:extLst>
            </p:cNvPr>
            <p:cNvCxnSpPr>
              <a:cxnSpLocks/>
              <a:stCxn id="174" idx="3"/>
              <a:endCxn id="164" idx="1"/>
            </p:cNvCxnSpPr>
            <p:nvPr/>
          </p:nvCxnSpPr>
          <p:spPr>
            <a:xfrm flipV="1">
              <a:off x="2275321" y="2796670"/>
              <a:ext cx="611550" cy="1041086"/>
            </a:xfrm>
            <a:prstGeom prst="bentConnector3">
              <a:avLst>
                <a:gd name="adj1" fmla="val 52025"/>
              </a:avLst>
            </a:prstGeom>
            <a:ln>
              <a:tailEnd type="triangle"/>
            </a:ln>
          </p:spPr>
          <p:style>
            <a:lnRef idx="2">
              <a:schemeClr val="accent1"/>
            </a:lnRef>
            <a:fillRef idx="0">
              <a:schemeClr val="accent1"/>
            </a:fillRef>
            <a:effectRef idx="1">
              <a:schemeClr val="accent1"/>
            </a:effectRef>
            <a:fontRef idx="minor">
              <a:schemeClr val="tx1"/>
            </a:fontRef>
          </p:style>
        </p:cxnSp>
      </p:grpSp>
      <p:grpSp>
        <p:nvGrpSpPr>
          <p:cNvPr id="66" name="Grupa 65">
            <a:extLst>
              <a:ext uri="{FF2B5EF4-FFF2-40B4-BE49-F238E27FC236}">
                <a16:creationId xmlns:a16="http://schemas.microsoft.com/office/drawing/2014/main" id="{C67F1443-BF54-4E0B-9602-561FA23AD871}"/>
              </a:ext>
            </a:extLst>
          </p:cNvPr>
          <p:cNvGrpSpPr/>
          <p:nvPr/>
        </p:nvGrpSpPr>
        <p:grpSpPr>
          <a:xfrm>
            <a:off x="4115267" y="3421343"/>
            <a:ext cx="3901379" cy="2341285"/>
            <a:chOff x="2591266" y="3421342"/>
            <a:chExt cx="3901379" cy="2341285"/>
          </a:xfrm>
        </p:grpSpPr>
        <p:cxnSp>
          <p:nvCxnSpPr>
            <p:cNvPr id="25" name="Łącznik: łamany 24">
              <a:extLst>
                <a:ext uri="{FF2B5EF4-FFF2-40B4-BE49-F238E27FC236}">
                  <a16:creationId xmlns:a16="http://schemas.microsoft.com/office/drawing/2014/main" id="{8267D978-6FC2-4E31-9594-269BDFC178B3}"/>
                </a:ext>
              </a:extLst>
            </p:cNvPr>
            <p:cNvCxnSpPr>
              <a:cxnSpLocks/>
              <a:endCxn id="230" idx="1"/>
            </p:cNvCxnSpPr>
            <p:nvPr/>
          </p:nvCxnSpPr>
          <p:spPr>
            <a:xfrm rot="16200000" flipH="1">
              <a:off x="2189672" y="4229895"/>
              <a:ext cx="1088172" cy="284983"/>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55" name="Grupa 54">
              <a:extLst>
                <a:ext uri="{FF2B5EF4-FFF2-40B4-BE49-F238E27FC236}">
                  <a16:creationId xmlns:a16="http://schemas.microsoft.com/office/drawing/2014/main" id="{CC01A2E1-6FB1-41F9-9F3B-6A38A05B1422}"/>
                </a:ext>
              </a:extLst>
            </p:cNvPr>
            <p:cNvGrpSpPr/>
            <p:nvPr/>
          </p:nvGrpSpPr>
          <p:grpSpPr>
            <a:xfrm>
              <a:off x="2876250" y="3421342"/>
              <a:ext cx="3616395" cy="2341285"/>
              <a:chOff x="2880121" y="3393342"/>
              <a:chExt cx="3616395" cy="2301874"/>
            </a:xfrm>
          </p:grpSpPr>
          <p:grpSp>
            <p:nvGrpSpPr>
              <p:cNvPr id="228" name="Group 227">
                <a:extLst>
                  <a:ext uri="{FF2B5EF4-FFF2-40B4-BE49-F238E27FC236}">
                    <a16:creationId xmlns:a16="http://schemas.microsoft.com/office/drawing/2014/main" id="{A778E255-32AF-4AFC-BEA1-E779FF9C7EF9}"/>
                  </a:ext>
                </a:extLst>
              </p:cNvPr>
              <p:cNvGrpSpPr/>
              <p:nvPr/>
            </p:nvGrpSpPr>
            <p:grpSpPr>
              <a:xfrm>
                <a:off x="2880121" y="3393342"/>
                <a:ext cx="3576517" cy="2301874"/>
                <a:chOff x="5261846" y="3572180"/>
                <a:chExt cx="4843974" cy="3122238"/>
              </a:xfrm>
            </p:grpSpPr>
            <p:sp>
              <p:nvSpPr>
                <p:cNvPr id="230" name="Rectangle 229">
                  <a:extLst>
                    <a:ext uri="{FF2B5EF4-FFF2-40B4-BE49-F238E27FC236}">
                      <a16:creationId xmlns:a16="http://schemas.microsoft.com/office/drawing/2014/main" id="{0B4C5ABD-4469-4230-9AA1-6AFED57EBE74}"/>
                    </a:ext>
                  </a:extLst>
                </p:cNvPr>
                <p:cNvSpPr/>
                <p:nvPr/>
              </p:nvSpPr>
              <p:spPr>
                <a:xfrm>
                  <a:off x="5261846" y="4437628"/>
                  <a:ext cx="4843974" cy="2256790"/>
                </a:xfrm>
                <a:prstGeom prst="rect">
                  <a:avLst/>
                </a:prstGeom>
                <a:solidFill>
                  <a:sysClr val="window" lastClr="FFFFFF"/>
                </a:solidFill>
                <a:ln w="19050" cap="flat" cmpd="sng" algn="ctr">
                  <a:solidFill>
                    <a:srgbClr val="FFC000"/>
                  </a:solidFill>
                  <a:prstDash val="solid"/>
                  <a:miter lim="800000"/>
                  <a:headEnd type="none" w="med" len="med"/>
                  <a:tailEnd type="none" w="med" len="med"/>
                </a:ln>
                <a:effectLst/>
              </p:spPr>
              <p:txBody>
                <a:bodyPr rtlCol="0" anchor="ctr"/>
                <a:lstStyle/>
                <a:p>
                  <a:pPr algn="ctr" defTabSz="514350">
                    <a:defRPr/>
                  </a:pPr>
                  <a:endParaRPr lang="pl-PL" sz="1013" kern="0">
                    <a:solidFill>
                      <a:prstClr val="black"/>
                    </a:solidFill>
                    <a:latin typeface="Calibri" panose="020F0502020204030204"/>
                  </a:endParaRPr>
                </a:p>
              </p:txBody>
            </p:sp>
            <p:pic>
              <p:nvPicPr>
                <p:cNvPr id="231" name="Picture 230">
                  <a:extLst>
                    <a:ext uri="{FF2B5EF4-FFF2-40B4-BE49-F238E27FC236}">
                      <a16:creationId xmlns:a16="http://schemas.microsoft.com/office/drawing/2014/main" id="{F30EA332-B9E4-42EA-82C9-C3FD0089A869}"/>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627532" y="4628140"/>
                  <a:ext cx="903648" cy="903648"/>
                </a:xfrm>
                <a:prstGeom prst="rect">
                  <a:avLst/>
                </a:prstGeom>
              </p:spPr>
            </p:pic>
            <p:pic>
              <p:nvPicPr>
                <p:cNvPr id="232" name="Picture 231">
                  <a:extLst>
                    <a:ext uri="{FF2B5EF4-FFF2-40B4-BE49-F238E27FC236}">
                      <a16:creationId xmlns:a16="http://schemas.microsoft.com/office/drawing/2014/main" id="{6AE08FDD-7D75-4FD5-AA63-0989DCE8F8A9}"/>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020335" y="4791269"/>
                  <a:ext cx="732348" cy="732346"/>
                </a:xfrm>
                <a:prstGeom prst="rect">
                  <a:avLst/>
                </a:prstGeom>
              </p:spPr>
            </p:pic>
            <p:cxnSp>
              <p:nvCxnSpPr>
                <p:cNvPr id="235" name="Straight Arrow Connector 234">
                  <a:extLst>
                    <a:ext uri="{FF2B5EF4-FFF2-40B4-BE49-F238E27FC236}">
                      <a16:creationId xmlns:a16="http://schemas.microsoft.com/office/drawing/2014/main" id="{9175E372-8031-4CA0-A2DE-A3B5D2D09A45}"/>
                    </a:ext>
                  </a:extLst>
                </p:cNvPr>
                <p:cNvCxnSpPr>
                  <a:cxnSpLocks/>
                  <a:stCxn id="164" idx="2"/>
                  <a:endCxn id="230" idx="0"/>
                </p:cNvCxnSpPr>
                <p:nvPr/>
              </p:nvCxnSpPr>
              <p:spPr>
                <a:xfrm flipH="1">
                  <a:off x="7683834" y="3572180"/>
                  <a:ext cx="9814" cy="865448"/>
                </a:xfrm>
                <a:prstGeom prst="straightConnector1">
                  <a:avLst/>
                </a:prstGeom>
                <a:noFill/>
                <a:ln w="12700" cap="flat" cmpd="sng" algn="ctr">
                  <a:solidFill>
                    <a:srgbClr val="4472C4"/>
                  </a:solidFill>
                  <a:prstDash val="solid"/>
                  <a:miter lim="800000"/>
                  <a:headEnd type="triangle"/>
                  <a:tailEnd type="triangle"/>
                </a:ln>
                <a:effectLst/>
              </p:spPr>
            </p:cxnSp>
            <p:sp>
              <p:nvSpPr>
                <p:cNvPr id="236" name="TextBox 235">
                  <a:extLst>
                    <a:ext uri="{FF2B5EF4-FFF2-40B4-BE49-F238E27FC236}">
                      <a16:creationId xmlns:a16="http://schemas.microsoft.com/office/drawing/2014/main" id="{1FA9A09A-CB6B-4DFF-8B41-2EFD911004F9}"/>
                    </a:ext>
                  </a:extLst>
                </p:cNvPr>
                <p:cNvSpPr txBox="1"/>
                <p:nvPr/>
              </p:nvSpPr>
              <p:spPr>
                <a:xfrm>
                  <a:off x="7146996" y="6052697"/>
                  <a:ext cx="1155450" cy="425814"/>
                </a:xfrm>
                <a:prstGeom prst="rect">
                  <a:avLst/>
                </a:prstGeom>
                <a:noFill/>
              </p:spPr>
              <p:txBody>
                <a:bodyPr wrap="none" rtlCol="0">
                  <a:spAutoFit/>
                </a:bodyPr>
                <a:lstStyle/>
                <a:p>
                  <a:pPr defTabSz="514350">
                    <a:lnSpc>
                      <a:spcPct val="90000"/>
                    </a:lnSpc>
                    <a:defRPr/>
                  </a:pPr>
                  <a:r>
                    <a:rPr lang="pl-PL" sz="1600" b="1" kern="0" dirty="0">
                      <a:solidFill>
                        <a:srgbClr val="FF7100"/>
                      </a:solidFill>
                    </a:rPr>
                    <a:t>Analys</a:t>
                  </a:r>
                  <a:r>
                    <a:rPr lang="en-GB" sz="1600" b="1" kern="0" dirty="0">
                      <a:solidFill>
                        <a:srgbClr val="FF7100"/>
                      </a:solidFill>
                    </a:rPr>
                    <a:t>e</a:t>
                  </a:r>
                  <a:endParaRPr lang="pl-PL" sz="1600" b="1" kern="0" dirty="0">
                    <a:solidFill>
                      <a:srgbClr val="FF7100"/>
                    </a:solidFill>
                  </a:endParaRPr>
                </a:p>
              </p:txBody>
            </p:sp>
          </p:grpSp>
          <p:sp>
            <p:nvSpPr>
              <p:cNvPr id="226" name="TextBox 225">
                <a:extLst>
                  <a:ext uri="{FF2B5EF4-FFF2-40B4-BE49-F238E27FC236}">
                    <a16:creationId xmlns:a16="http://schemas.microsoft.com/office/drawing/2014/main" id="{23040484-CC9F-4D80-9594-FF6D79B928FD}"/>
                  </a:ext>
                </a:extLst>
              </p:cNvPr>
              <p:cNvSpPr txBox="1"/>
              <p:nvPr/>
            </p:nvSpPr>
            <p:spPr>
              <a:xfrm>
                <a:off x="4077294" y="4967649"/>
                <a:ext cx="1271035" cy="258532"/>
              </a:xfrm>
              <a:prstGeom prst="rect">
                <a:avLst/>
              </a:prstGeom>
              <a:noFill/>
            </p:spPr>
            <p:txBody>
              <a:bodyPr wrap="square" rtlCol="0">
                <a:spAutoFit/>
              </a:bodyPr>
              <a:lstStyle/>
              <a:p>
                <a:pPr defTabSz="514350">
                  <a:lnSpc>
                    <a:spcPct val="90000"/>
                  </a:lnSpc>
                  <a:defRPr/>
                </a:pPr>
                <a:r>
                  <a:rPr lang="pl-PL" sz="1200" b="1" kern="0" dirty="0">
                    <a:solidFill>
                      <a:prstClr val="black">
                        <a:lumMod val="65000"/>
                        <a:lumOff val="35000"/>
                      </a:prstClr>
                    </a:solidFill>
                  </a:rPr>
                  <a:t>Azure</a:t>
                </a:r>
                <a:r>
                  <a:rPr lang="en-GB" sz="1200" b="1" kern="0" dirty="0">
                    <a:solidFill>
                      <a:prstClr val="black">
                        <a:lumMod val="65000"/>
                        <a:lumOff val="35000"/>
                      </a:prstClr>
                    </a:solidFill>
                  </a:rPr>
                  <a:t> Databricks</a:t>
                </a:r>
              </a:p>
            </p:txBody>
          </p:sp>
          <p:sp>
            <p:nvSpPr>
              <p:cNvPr id="227" name="TextBox 226">
                <a:extLst>
                  <a:ext uri="{FF2B5EF4-FFF2-40B4-BE49-F238E27FC236}">
                    <a16:creationId xmlns:a16="http://schemas.microsoft.com/office/drawing/2014/main" id="{B88DB447-6580-4EDA-AB3A-7CA373E012B8}"/>
                  </a:ext>
                </a:extLst>
              </p:cNvPr>
              <p:cNvSpPr txBox="1"/>
              <p:nvPr/>
            </p:nvSpPr>
            <p:spPr>
              <a:xfrm>
                <a:off x="5447639" y="4963148"/>
                <a:ext cx="1048877" cy="590931"/>
              </a:xfrm>
              <a:prstGeom prst="rect">
                <a:avLst/>
              </a:prstGeom>
              <a:noFill/>
            </p:spPr>
            <p:txBody>
              <a:bodyPr wrap="square" rtlCol="0">
                <a:spAutoFit/>
              </a:bodyPr>
              <a:lstStyle/>
              <a:p>
                <a:pPr algn="ctr" defTabSz="514350">
                  <a:lnSpc>
                    <a:spcPct val="90000"/>
                  </a:lnSpc>
                  <a:defRPr/>
                </a:pPr>
                <a:r>
                  <a:rPr lang="pl-PL" sz="1200" b="1" kern="0" dirty="0">
                    <a:solidFill>
                      <a:prstClr val="black">
                        <a:lumMod val="65000"/>
                        <a:lumOff val="35000"/>
                      </a:prstClr>
                    </a:solidFill>
                  </a:rPr>
                  <a:t>Azure Data </a:t>
                </a:r>
                <a:endParaRPr lang="en-GB" sz="1200" b="1" kern="0" dirty="0">
                  <a:solidFill>
                    <a:prstClr val="black">
                      <a:lumMod val="65000"/>
                      <a:lumOff val="35000"/>
                    </a:prstClr>
                  </a:solidFill>
                </a:endParaRPr>
              </a:p>
              <a:p>
                <a:pPr algn="ctr" defTabSz="514350">
                  <a:lnSpc>
                    <a:spcPct val="90000"/>
                  </a:lnSpc>
                  <a:defRPr/>
                </a:pPr>
                <a:r>
                  <a:rPr lang="en-GB" sz="1200" b="1" kern="0" dirty="0">
                    <a:solidFill>
                      <a:prstClr val="black">
                        <a:lumMod val="65000"/>
                        <a:lumOff val="35000"/>
                      </a:prstClr>
                    </a:solidFill>
                  </a:rPr>
                  <a:t>Lake Analytics</a:t>
                </a:r>
                <a:endParaRPr lang="pl-PL" sz="1200" b="1" kern="0" dirty="0">
                  <a:solidFill>
                    <a:prstClr val="black">
                      <a:lumMod val="65000"/>
                      <a:lumOff val="35000"/>
                    </a:prstClr>
                  </a:solidFill>
                </a:endParaRPr>
              </a:p>
            </p:txBody>
          </p:sp>
          <p:sp>
            <p:nvSpPr>
              <p:cNvPr id="224" name="TextBox 223">
                <a:extLst>
                  <a:ext uri="{FF2B5EF4-FFF2-40B4-BE49-F238E27FC236}">
                    <a16:creationId xmlns:a16="http://schemas.microsoft.com/office/drawing/2014/main" id="{BF58BABA-B024-446F-B954-B45B85775984}"/>
                  </a:ext>
                </a:extLst>
              </p:cNvPr>
              <p:cNvSpPr txBox="1"/>
              <p:nvPr/>
            </p:nvSpPr>
            <p:spPr>
              <a:xfrm>
                <a:off x="2896476" y="4983303"/>
                <a:ext cx="1218603" cy="258532"/>
              </a:xfrm>
              <a:prstGeom prst="rect">
                <a:avLst/>
              </a:prstGeom>
              <a:noFill/>
            </p:spPr>
            <p:txBody>
              <a:bodyPr wrap="none" rtlCol="0">
                <a:spAutoFit/>
              </a:bodyPr>
              <a:lstStyle/>
              <a:p>
                <a:pPr defTabSz="514350">
                  <a:lnSpc>
                    <a:spcPct val="90000"/>
                  </a:lnSpc>
                  <a:defRPr/>
                </a:pPr>
                <a:r>
                  <a:rPr lang="pl-PL" sz="1200" b="1" kern="0" dirty="0">
                    <a:solidFill>
                      <a:prstClr val="black">
                        <a:lumMod val="65000"/>
                        <a:lumOff val="35000"/>
                      </a:prstClr>
                    </a:solidFill>
                  </a:rPr>
                  <a:t>Azure </a:t>
                </a:r>
                <a:r>
                  <a:rPr lang="en-GB" sz="1200" b="1" kern="0" dirty="0">
                    <a:solidFill>
                      <a:prstClr val="black">
                        <a:lumMod val="65000"/>
                        <a:lumOff val="35000"/>
                      </a:prstClr>
                    </a:solidFill>
                  </a:rPr>
                  <a:t>HDInsight</a:t>
                </a:r>
                <a:endParaRPr lang="pl-PL" sz="1200" b="1" kern="0" dirty="0">
                  <a:solidFill>
                    <a:prstClr val="black">
                      <a:lumMod val="65000"/>
                      <a:lumOff val="35000"/>
                    </a:prstClr>
                  </a:solidFill>
                </a:endParaRPr>
              </a:p>
            </p:txBody>
          </p:sp>
          <p:pic>
            <p:nvPicPr>
              <p:cNvPr id="220" name="Picture 219">
                <a:extLst>
                  <a:ext uri="{FF2B5EF4-FFF2-40B4-BE49-F238E27FC236}">
                    <a16:creationId xmlns:a16="http://schemas.microsoft.com/office/drawing/2014/main" id="{2CF70DA4-4AB1-451D-BAF8-EF0F8670E5B2}"/>
                  </a:ext>
                </a:extLst>
              </p:cNvPr>
              <p:cNvPicPr>
                <a:picLocks noChangeAspect="1"/>
              </p:cNvPicPr>
              <p:nvPr/>
            </p:nvPicPr>
            <p:blipFill>
              <a:blip r:embed="rId11"/>
              <a:stretch>
                <a:fillRect/>
              </a:stretch>
            </p:blipFill>
            <p:spPr>
              <a:xfrm>
                <a:off x="4388303" y="4219689"/>
                <a:ext cx="575912" cy="640617"/>
              </a:xfrm>
              <a:prstGeom prst="rect">
                <a:avLst/>
              </a:prstGeom>
            </p:spPr>
          </p:pic>
        </p:grpSp>
      </p:grpSp>
      <p:grpSp>
        <p:nvGrpSpPr>
          <p:cNvPr id="65" name="Grupa 64">
            <a:extLst>
              <a:ext uri="{FF2B5EF4-FFF2-40B4-BE49-F238E27FC236}">
                <a16:creationId xmlns:a16="http://schemas.microsoft.com/office/drawing/2014/main" id="{732C89D4-6496-41CA-A8E4-CBB8BE353081}"/>
              </a:ext>
            </a:extLst>
          </p:cNvPr>
          <p:cNvGrpSpPr/>
          <p:nvPr/>
        </p:nvGrpSpPr>
        <p:grpSpPr>
          <a:xfrm>
            <a:off x="7974885" y="2169237"/>
            <a:ext cx="1463438" cy="3638604"/>
            <a:chOff x="6450885" y="2169237"/>
            <a:chExt cx="1463438" cy="3638604"/>
          </a:xfrm>
        </p:grpSpPr>
        <p:pic>
          <p:nvPicPr>
            <p:cNvPr id="44" name="Obraz 43">
              <a:extLst>
                <a:ext uri="{FF2B5EF4-FFF2-40B4-BE49-F238E27FC236}">
                  <a16:creationId xmlns:a16="http://schemas.microsoft.com/office/drawing/2014/main" id="{B8EFBEE1-B0ED-49D5-A1F5-B6ACC4D640EF}"/>
                </a:ext>
              </a:extLst>
            </p:cNvPr>
            <p:cNvPicPr>
              <a:picLocks noChangeAspect="1"/>
            </p:cNvPicPr>
            <p:nvPr/>
          </p:nvPicPr>
          <p:blipFill>
            <a:blip r:embed="rId12"/>
            <a:stretch>
              <a:fillRect/>
            </a:stretch>
          </p:blipFill>
          <p:spPr>
            <a:xfrm>
              <a:off x="6774095" y="3505873"/>
              <a:ext cx="840824" cy="714067"/>
            </a:xfrm>
            <a:prstGeom prst="rect">
              <a:avLst/>
            </a:prstGeom>
          </p:spPr>
        </p:pic>
        <p:pic>
          <p:nvPicPr>
            <p:cNvPr id="46" name="Obraz 45">
              <a:extLst>
                <a:ext uri="{FF2B5EF4-FFF2-40B4-BE49-F238E27FC236}">
                  <a16:creationId xmlns:a16="http://schemas.microsoft.com/office/drawing/2014/main" id="{596C3C73-5286-42EE-95DC-28A87748B926}"/>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910788" y="2567335"/>
              <a:ext cx="453391" cy="453391"/>
            </a:xfrm>
            <a:prstGeom prst="rect">
              <a:avLst/>
            </a:prstGeom>
          </p:spPr>
        </p:pic>
        <p:sp>
          <p:nvSpPr>
            <p:cNvPr id="47" name="Prostokąt 46">
              <a:extLst>
                <a:ext uri="{FF2B5EF4-FFF2-40B4-BE49-F238E27FC236}">
                  <a16:creationId xmlns:a16="http://schemas.microsoft.com/office/drawing/2014/main" id="{8D32FED7-70F2-41B6-A03C-7188376586F2}"/>
                </a:ext>
              </a:extLst>
            </p:cNvPr>
            <p:cNvSpPr/>
            <p:nvPr/>
          </p:nvSpPr>
          <p:spPr>
            <a:xfrm>
              <a:off x="6500343" y="4291469"/>
              <a:ext cx="1325123" cy="424732"/>
            </a:xfrm>
            <a:prstGeom prst="rect">
              <a:avLst/>
            </a:prstGeom>
          </p:spPr>
          <p:txBody>
            <a:bodyPr wrap="square">
              <a:spAutoFit/>
            </a:bodyPr>
            <a:lstStyle/>
            <a:p>
              <a:pPr algn="ctr" defTabSz="514350">
                <a:lnSpc>
                  <a:spcPct val="90000"/>
                </a:lnSpc>
                <a:defRPr/>
              </a:pPr>
              <a:r>
                <a:rPr lang="pl-PL" sz="1200" b="1" kern="0" dirty="0">
                  <a:solidFill>
                    <a:prstClr val="black">
                      <a:lumMod val="65000"/>
                      <a:lumOff val="35000"/>
                    </a:prstClr>
                  </a:solidFill>
                </a:rPr>
                <a:t>Azure</a:t>
              </a:r>
              <a:r>
                <a:rPr lang="en-GB" sz="1200" b="1" kern="0" dirty="0">
                  <a:solidFill>
                    <a:prstClr val="black">
                      <a:lumMod val="65000"/>
                      <a:lumOff val="35000"/>
                    </a:prstClr>
                  </a:solidFill>
                </a:rPr>
                <a:t> </a:t>
              </a:r>
            </a:p>
            <a:p>
              <a:pPr algn="ctr" defTabSz="514350">
                <a:lnSpc>
                  <a:spcPct val="90000"/>
                </a:lnSpc>
                <a:defRPr/>
              </a:pPr>
              <a:r>
                <a:rPr lang="en-GB" sz="1200" b="1" kern="0" dirty="0">
                  <a:solidFill>
                    <a:prstClr val="black">
                      <a:lumMod val="65000"/>
                      <a:lumOff val="35000"/>
                    </a:prstClr>
                  </a:solidFill>
                </a:rPr>
                <a:t>Cosmos DB</a:t>
              </a:r>
              <a:endParaRPr lang="pl-PL" sz="1200" b="1" kern="0" dirty="0">
                <a:solidFill>
                  <a:prstClr val="black">
                    <a:lumMod val="65000"/>
                    <a:lumOff val="35000"/>
                  </a:prstClr>
                </a:solidFill>
              </a:endParaRPr>
            </a:p>
          </p:txBody>
        </p:sp>
        <p:sp>
          <p:nvSpPr>
            <p:cNvPr id="138" name="Prostokąt 137">
              <a:extLst>
                <a:ext uri="{FF2B5EF4-FFF2-40B4-BE49-F238E27FC236}">
                  <a16:creationId xmlns:a16="http://schemas.microsoft.com/office/drawing/2014/main" id="{D758C0CC-8D8C-48B1-AFE1-8A198299B8FE}"/>
                </a:ext>
              </a:extLst>
            </p:cNvPr>
            <p:cNvSpPr/>
            <p:nvPr/>
          </p:nvSpPr>
          <p:spPr>
            <a:xfrm>
              <a:off x="6482024" y="3039161"/>
              <a:ext cx="1325123" cy="424732"/>
            </a:xfrm>
            <a:prstGeom prst="rect">
              <a:avLst/>
            </a:prstGeom>
          </p:spPr>
          <p:txBody>
            <a:bodyPr wrap="square">
              <a:spAutoFit/>
            </a:bodyPr>
            <a:lstStyle/>
            <a:p>
              <a:pPr algn="ctr" defTabSz="514350">
                <a:lnSpc>
                  <a:spcPct val="90000"/>
                </a:lnSpc>
                <a:defRPr/>
              </a:pPr>
              <a:r>
                <a:rPr lang="pl-PL" sz="1200" b="1" kern="0" dirty="0">
                  <a:solidFill>
                    <a:prstClr val="black">
                      <a:lumMod val="65000"/>
                      <a:lumOff val="35000"/>
                    </a:prstClr>
                  </a:solidFill>
                </a:rPr>
                <a:t>Azure</a:t>
              </a:r>
              <a:r>
                <a:rPr lang="en-GB" sz="1200" b="1" kern="0" dirty="0">
                  <a:solidFill>
                    <a:prstClr val="black">
                      <a:lumMod val="65000"/>
                      <a:lumOff val="35000"/>
                    </a:prstClr>
                  </a:solidFill>
                </a:rPr>
                <a:t> </a:t>
              </a:r>
            </a:p>
            <a:p>
              <a:pPr algn="ctr" defTabSz="514350">
                <a:lnSpc>
                  <a:spcPct val="90000"/>
                </a:lnSpc>
                <a:defRPr/>
              </a:pPr>
              <a:r>
                <a:rPr lang="en-GB" sz="1200" b="1" kern="0" dirty="0">
                  <a:solidFill>
                    <a:prstClr val="black">
                      <a:lumMod val="65000"/>
                      <a:lumOff val="35000"/>
                    </a:prstClr>
                  </a:solidFill>
                </a:rPr>
                <a:t>SQL Server</a:t>
              </a:r>
              <a:endParaRPr lang="pl-PL" sz="1200" b="1" kern="0" dirty="0">
                <a:solidFill>
                  <a:prstClr val="black">
                    <a:lumMod val="65000"/>
                    <a:lumOff val="35000"/>
                  </a:prstClr>
                </a:solidFill>
              </a:endParaRPr>
            </a:p>
          </p:txBody>
        </p:sp>
        <p:grpSp>
          <p:nvGrpSpPr>
            <p:cNvPr id="63" name="Grupa 62">
              <a:extLst>
                <a:ext uri="{FF2B5EF4-FFF2-40B4-BE49-F238E27FC236}">
                  <a16:creationId xmlns:a16="http://schemas.microsoft.com/office/drawing/2014/main" id="{5BF1AF5B-A6F2-484E-A9A4-D7CE141444AB}"/>
                </a:ext>
              </a:extLst>
            </p:cNvPr>
            <p:cNvGrpSpPr/>
            <p:nvPr/>
          </p:nvGrpSpPr>
          <p:grpSpPr>
            <a:xfrm>
              <a:off x="6450885" y="2169237"/>
              <a:ext cx="1463438" cy="3638604"/>
              <a:chOff x="6450885" y="2169237"/>
              <a:chExt cx="1463438" cy="3638604"/>
            </a:xfrm>
          </p:grpSpPr>
          <p:grpSp>
            <p:nvGrpSpPr>
              <p:cNvPr id="21" name="Group 20">
                <a:extLst>
                  <a:ext uri="{FF2B5EF4-FFF2-40B4-BE49-F238E27FC236}">
                    <a16:creationId xmlns:a16="http://schemas.microsoft.com/office/drawing/2014/main" id="{2D1DB03C-6C7A-474D-AD8F-A77385E00F8B}"/>
                  </a:ext>
                </a:extLst>
              </p:cNvPr>
              <p:cNvGrpSpPr/>
              <p:nvPr/>
            </p:nvGrpSpPr>
            <p:grpSpPr>
              <a:xfrm>
                <a:off x="6450885" y="2169237"/>
                <a:ext cx="1463438" cy="3593390"/>
                <a:chOff x="8988458" y="2122808"/>
                <a:chExt cx="1905444" cy="3857254"/>
              </a:xfrm>
            </p:grpSpPr>
            <p:sp>
              <p:nvSpPr>
                <p:cNvPr id="98" name="Rectangle 97">
                  <a:extLst>
                    <a:ext uri="{FF2B5EF4-FFF2-40B4-BE49-F238E27FC236}">
                      <a16:creationId xmlns:a16="http://schemas.microsoft.com/office/drawing/2014/main" id="{46E3648D-85D4-409A-89BF-D1A3085A721E}"/>
                    </a:ext>
                  </a:extLst>
                </p:cNvPr>
                <p:cNvSpPr/>
                <p:nvPr/>
              </p:nvSpPr>
              <p:spPr>
                <a:xfrm>
                  <a:off x="9287608" y="2122808"/>
                  <a:ext cx="1333068" cy="3857254"/>
                </a:xfrm>
                <a:prstGeom prst="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defTabSz="514350">
                    <a:defRPr/>
                  </a:pPr>
                  <a:endParaRPr lang="pl-PL" sz="1013" kern="0">
                    <a:solidFill>
                      <a:prstClr val="black"/>
                    </a:solidFill>
                    <a:latin typeface="Calibri" panose="020F0502020204030204"/>
                  </a:endParaRPr>
                </a:p>
              </p:txBody>
            </p:sp>
            <p:cxnSp>
              <p:nvCxnSpPr>
                <p:cNvPr id="111" name="Straight Arrow Connector 110">
                  <a:extLst>
                    <a:ext uri="{FF2B5EF4-FFF2-40B4-BE49-F238E27FC236}">
                      <a16:creationId xmlns:a16="http://schemas.microsoft.com/office/drawing/2014/main" id="{6C28B790-1D7A-4E4B-BE50-697E8433CEEB}"/>
                    </a:ext>
                  </a:extLst>
                </p:cNvPr>
                <p:cNvCxnSpPr>
                  <a:cxnSpLocks/>
                  <a:stCxn id="98" idx="3"/>
                  <a:endCxn id="90" idx="1"/>
                </p:cNvCxnSpPr>
                <p:nvPr/>
              </p:nvCxnSpPr>
              <p:spPr>
                <a:xfrm flipV="1">
                  <a:off x="10620676" y="4049999"/>
                  <a:ext cx="273226" cy="1436"/>
                </a:xfrm>
                <a:prstGeom prst="straightConnector1">
                  <a:avLst/>
                </a:prstGeom>
                <a:noFill/>
                <a:ln w="12700" cap="flat" cmpd="sng" algn="ctr">
                  <a:solidFill>
                    <a:srgbClr val="4472C4"/>
                  </a:solidFill>
                  <a:prstDash val="solid"/>
                  <a:miter lim="800000"/>
                  <a:headEnd type="triangle"/>
                  <a:tailEnd type="triangle"/>
                </a:ln>
                <a:effectLst/>
              </p:spPr>
            </p:cxnSp>
            <p:cxnSp>
              <p:nvCxnSpPr>
                <p:cNvPr id="119" name="Straight Arrow Connector 118">
                  <a:extLst>
                    <a:ext uri="{FF2B5EF4-FFF2-40B4-BE49-F238E27FC236}">
                      <a16:creationId xmlns:a16="http://schemas.microsoft.com/office/drawing/2014/main" id="{0A8A25A6-F905-468C-83C2-75DFE372B48C}"/>
                    </a:ext>
                  </a:extLst>
                </p:cNvPr>
                <p:cNvCxnSpPr>
                  <a:cxnSpLocks/>
                </p:cNvCxnSpPr>
                <p:nvPr/>
              </p:nvCxnSpPr>
              <p:spPr>
                <a:xfrm>
                  <a:off x="8988458" y="4810668"/>
                  <a:ext cx="299150" cy="0"/>
                </a:xfrm>
                <a:prstGeom prst="straightConnector1">
                  <a:avLst/>
                </a:prstGeom>
                <a:noFill/>
                <a:ln w="12700" cap="flat" cmpd="sng" algn="ctr">
                  <a:solidFill>
                    <a:srgbClr val="4472C4"/>
                  </a:solidFill>
                  <a:prstDash val="solid"/>
                  <a:miter lim="800000"/>
                  <a:headEnd type="triangle"/>
                  <a:tailEnd type="triangle"/>
                </a:ln>
                <a:effectLst/>
              </p:spPr>
            </p:cxnSp>
          </p:grpSp>
          <p:grpSp>
            <p:nvGrpSpPr>
              <p:cNvPr id="62" name="Grupa 61">
                <a:extLst>
                  <a:ext uri="{FF2B5EF4-FFF2-40B4-BE49-F238E27FC236}">
                    <a16:creationId xmlns:a16="http://schemas.microsoft.com/office/drawing/2014/main" id="{259D05F4-6680-46FF-8124-2ED6565D66B7}"/>
                  </a:ext>
                </a:extLst>
              </p:cNvPr>
              <p:cNvGrpSpPr/>
              <p:nvPr/>
            </p:nvGrpSpPr>
            <p:grpSpPr>
              <a:xfrm>
                <a:off x="6574344" y="4724875"/>
                <a:ext cx="1325123" cy="1082966"/>
                <a:chOff x="6574344" y="4724875"/>
                <a:chExt cx="1325123" cy="1082966"/>
              </a:xfrm>
            </p:grpSpPr>
            <p:pic>
              <p:nvPicPr>
                <p:cNvPr id="57" name="Obraz 56">
                  <a:extLst>
                    <a:ext uri="{FF2B5EF4-FFF2-40B4-BE49-F238E27FC236}">
                      <a16:creationId xmlns:a16="http://schemas.microsoft.com/office/drawing/2014/main" id="{249CE1CC-1EE6-43DE-BBEE-81D141D65E87}"/>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860424" y="4724875"/>
                  <a:ext cx="666874" cy="666874"/>
                </a:xfrm>
                <a:prstGeom prst="rect">
                  <a:avLst/>
                </a:prstGeom>
              </p:spPr>
            </p:pic>
            <p:sp>
              <p:nvSpPr>
                <p:cNvPr id="150" name="Prostokąt 149">
                  <a:extLst>
                    <a:ext uri="{FF2B5EF4-FFF2-40B4-BE49-F238E27FC236}">
                      <a16:creationId xmlns:a16="http://schemas.microsoft.com/office/drawing/2014/main" id="{4E6061FA-6B04-46DD-8F95-8C25E35919BF}"/>
                    </a:ext>
                  </a:extLst>
                </p:cNvPr>
                <p:cNvSpPr/>
                <p:nvPr/>
              </p:nvSpPr>
              <p:spPr>
                <a:xfrm>
                  <a:off x="6574344" y="5383109"/>
                  <a:ext cx="1325123" cy="424732"/>
                </a:xfrm>
                <a:prstGeom prst="rect">
                  <a:avLst/>
                </a:prstGeom>
              </p:spPr>
              <p:txBody>
                <a:bodyPr wrap="square">
                  <a:spAutoFit/>
                </a:bodyPr>
                <a:lstStyle/>
                <a:p>
                  <a:pPr algn="ctr" defTabSz="514350">
                    <a:lnSpc>
                      <a:spcPct val="90000"/>
                    </a:lnSpc>
                    <a:defRPr/>
                  </a:pPr>
                  <a:r>
                    <a:rPr lang="pl-PL" sz="1200" b="1" kern="0" dirty="0">
                      <a:solidFill>
                        <a:prstClr val="black">
                          <a:lumMod val="65000"/>
                          <a:lumOff val="35000"/>
                        </a:prstClr>
                      </a:solidFill>
                    </a:rPr>
                    <a:t>Azure</a:t>
                  </a:r>
                  <a:r>
                    <a:rPr lang="en-GB" sz="1200" b="1" kern="0" dirty="0">
                      <a:solidFill>
                        <a:prstClr val="black">
                          <a:lumMod val="65000"/>
                          <a:lumOff val="35000"/>
                        </a:prstClr>
                      </a:solidFill>
                    </a:rPr>
                    <a:t> Data </a:t>
                  </a:r>
                </a:p>
                <a:p>
                  <a:pPr algn="ctr" defTabSz="514350">
                    <a:lnSpc>
                      <a:spcPct val="90000"/>
                    </a:lnSpc>
                    <a:defRPr/>
                  </a:pPr>
                  <a:r>
                    <a:rPr lang="en-GB" sz="1200" b="1" kern="0" dirty="0">
                      <a:solidFill>
                        <a:prstClr val="black">
                          <a:lumMod val="65000"/>
                          <a:lumOff val="35000"/>
                        </a:prstClr>
                      </a:solidFill>
                    </a:rPr>
                    <a:t>Warehouse</a:t>
                  </a:r>
                  <a:endParaRPr lang="pl-PL" sz="1200" b="1" kern="0" dirty="0">
                    <a:solidFill>
                      <a:prstClr val="black">
                        <a:lumMod val="65000"/>
                        <a:lumOff val="35000"/>
                      </a:prstClr>
                    </a:solidFill>
                  </a:endParaRPr>
                </a:p>
              </p:txBody>
            </p:sp>
          </p:grpSp>
        </p:grpSp>
      </p:grpSp>
    </p:spTree>
    <p:extLst>
      <p:ext uri="{BB962C8B-B14F-4D97-AF65-F5344CB8AC3E}">
        <p14:creationId xmlns:p14="http://schemas.microsoft.com/office/powerpoint/2010/main" val="1836374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69"/>
                                        </p:tgtEl>
                                        <p:attrNameLst>
                                          <p:attrName>style.visibility</p:attrName>
                                        </p:attrNameLst>
                                      </p:cBhvr>
                                      <p:to>
                                        <p:strVal val="visible"/>
                                      </p:to>
                                    </p:set>
                                    <p:animEffect transition="in" filter="fade">
                                      <p:cBhvr>
                                        <p:cTn id="7" dur="1000"/>
                                        <p:tgtEl>
                                          <p:spTgt spid="169"/>
                                        </p:tgtEl>
                                      </p:cBhvr>
                                    </p:animEffect>
                                    <p:anim calcmode="lin" valueType="num">
                                      <p:cBhvr>
                                        <p:cTn id="8" dur="1000" fill="hold"/>
                                        <p:tgtEl>
                                          <p:spTgt spid="169"/>
                                        </p:tgtEl>
                                        <p:attrNameLst>
                                          <p:attrName>ppt_x</p:attrName>
                                        </p:attrNameLst>
                                      </p:cBhvr>
                                      <p:tavLst>
                                        <p:tav tm="0">
                                          <p:val>
                                            <p:strVal val="#ppt_x"/>
                                          </p:val>
                                        </p:tav>
                                        <p:tav tm="100000">
                                          <p:val>
                                            <p:strVal val="#ppt_x"/>
                                          </p:val>
                                        </p:tav>
                                      </p:tavLst>
                                    </p:anim>
                                    <p:anim calcmode="lin" valueType="num">
                                      <p:cBhvr>
                                        <p:cTn id="9" dur="1000" fill="hold"/>
                                        <p:tgtEl>
                                          <p:spTgt spid="16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6"/>
                                        </p:tgtEl>
                                        <p:attrNameLst>
                                          <p:attrName>style.visibility</p:attrName>
                                        </p:attrNameLst>
                                      </p:cBhvr>
                                      <p:to>
                                        <p:strVal val="visible"/>
                                      </p:to>
                                    </p:set>
                                    <p:animEffect transition="in" filter="fade">
                                      <p:cBhvr>
                                        <p:cTn id="14" dur="1000"/>
                                        <p:tgtEl>
                                          <p:spTgt spid="26"/>
                                        </p:tgtEl>
                                      </p:cBhvr>
                                    </p:animEffect>
                                    <p:anim calcmode="lin" valueType="num">
                                      <p:cBhvr>
                                        <p:cTn id="15" dur="1000" fill="hold"/>
                                        <p:tgtEl>
                                          <p:spTgt spid="26"/>
                                        </p:tgtEl>
                                        <p:attrNameLst>
                                          <p:attrName>ppt_x</p:attrName>
                                        </p:attrNameLst>
                                      </p:cBhvr>
                                      <p:tavLst>
                                        <p:tav tm="0">
                                          <p:val>
                                            <p:strVal val="#ppt_x"/>
                                          </p:val>
                                        </p:tav>
                                        <p:tav tm="100000">
                                          <p:val>
                                            <p:strVal val="#ppt_x"/>
                                          </p:val>
                                        </p:tav>
                                      </p:tavLst>
                                    </p:anim>
                                    <p:anim calcmode="lin" valueType="num">
                                      <p:cBhvr>
                                        <p:cTn id="16"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66"/>
                                        </p:tgtEl>
                                        <p:attrNameLst>
                                          <p:attrName>style.visibility</p:attrName>
                                        </p:attrNameLst>
                                      </p:cBhvr>
                                      <p:to>
                                        <p:strVal val="visible"/>
                                      </p:to>
                                    </p:set>
                                    <p:animEffect transition="in" filter="fade">
                                      <p:cBhvr>
                                        <p:cTn id="21" dur="1000"/>
                                        <p:tgtEl>
                                          <p:spTgt spid="66"/>
                                        </p:tgtEl>
                                      </p:cBhvr>
                                    </p:animEffect>
                                    <p:anim calcmode="lin" valueType="num">
                                      <p:cBhvr>
                                        <p:cTn id="22" dur="1000" fill="hold"/>
                                        <p:tgtEl>
                                          <p:spTgt spid="66"/>
                                        </p:tgtEl>
                                        <p:attrNameLst>
                                          <p:attrName>ppt_x</p:attrName>
                                        </p:attrNameLst>
                                      </p:cBhvr>
                                      <p:tavLst>
                                        <p:tav tm="0">
                                          <p:val>
                                            <p:strVal val="#ppt_x"/>
                                          </p:val>
                                        </p:tav>
                                        <p:tav tm="100000">
                                          <p:val>
                                            <p:strVal val="#ppt_x"/>
                                          </p:val>
                                        </p:tav>
                                      </p:tavLst>
                                    </p:anim>
                                    <p:anim calcmode="lin" valueType="num">
                                      <p:cBhvr>
                                        <p:cTn id="23" dur="1000" fill="hold"/>
                                        <p:tgtEl>
                                          <p:spTgt spid="66"/>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1000"/>
                                        <p:tgtEl>
                                          <p:spTgt spid="12"/>
                                        </p:tgtEl>
                                      </p:cBhvr>
                                    </p:animEffect>
                                    <p:anim calcmode="lin" valueType="num">
                                      <p:cBhvr>
                                        <p:cTn id="29" dur="1000" fill="hold"/>
                                        <p:tgtEl>
                                          <p:spTgt spid="12"/>
                                        </p:tgtEl>
                                        <p:attrNameLst>
                                          <p:attrName>ppt_x</p:attrName>
                                        </p:attrNameLst>
                                      </p:cBhvr>
                                      <p:tavLst>
                                        <p:tav tm="0">
                                          <p:val>
                                            <p:strVal val="#ppt_x"/>
                                          </p:val>
                                        </p:tav>
                                        <p:tav tm="100000">
                                          <p:val>
                                            <p:strVal val="#ppt_x"/>
                                          </p:val>
                                        </p:tav>
                                      </p:tavLst>
                                    </p:anim>
                                    <p:anim calcmode="lin" valueType="num">
                                      <p:cBhvr>
                                        <p:cTn id="30"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65"/>
                                        </p:tgtEl>
                                        <p:attrNameLst>
                                          <p:attrName>style.visibility</p:attrName>
                                        </p:attrNameLst>
                                      </p:cBhvr>
                                      <p:to>
                                        <p:strVal val="visible"/>
                                      </p:to>
                                    </p:set>
                                    <p:animEffect transition="in" filter="fade">
                                      <p:cBhvr>
                                        <p:cTn id="35" dur="1000"/>
                                        <p:tgtEl>
                                          <p:spTgt spid="65"/>
                                        </p:tgtEl>
                                      </p:cBhvr>
                                    </p:animEffect>
                                    <p:anim calcmode="lin" valueType="num">
                                      <p:cBhvr>
                                        <p:cTn id="36" dur="1000" fill="hold"/>
                                        <p:tgtEl>
                                          <p:spTgt spid="65"/>
                                        </p:tgtEl>
                                        <p:attrNameLst>
                                          <p:attrName>ppt_x</p:attrName>
                                        </p:attrNameLst>
                                      </p:cBhvr>
                                      <p:tavLst>
                                        <p:tav tm="0">
                                          <p:val>
                                            <p:strVal val="#ppt_x"/>
                                          </p:val>
                                        </p:tav>
                                        <p:tav tm="100000">
                                          <p:val>
                                            <p:strVal val="#ppt_x"/>
                                          </p:val>
                                        </p:tav>
                                      </p:tavLst>
                                    </p:anim>
                                    <p:anim calcmode="lin" valueType="num">
                                      <p:cBhvr>
                                        <p:cTn id="37" dur="1000" fill="hold"/>
                                        <p:tgtEl>
                                          <p:spTgt spid="6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B363B68-D056-4FC3-AEA3-16340F1CF8FD}"/>
              </a:ext>
            </a:extLst>
          </p:cNvPr>
          <p:cNvSpPr>
            <a:spLocks noGrp="1"/>
          </p:cNvSpPr>
          <p:nvPr>
            <p:ph type="body" sz="quarter" idx="13"/>
          </p:nvPr>
        </p:nvSpPr>
        <p:spPr>
          <a:xfrm>
            <a:off x="847640" y="905102"/>
            <a:ext cx="6006730" cy="717974"/>
          </a:xfrm>
        </p:spPr>
        <p:txBody>
          <a:bodyPr/>
          <a:lstStyle/>
          <a:p>
            <a:r>
              <a:rPr lang="en-GB" sz="3400" b="1" dirty="0">
                <a:solidFill>
                  <a:srgbClr val="FF7100"/>
                </a:solidFill>
                <a:latin typeface="+mn-lt"/>
              </a:rPr>
              <a:t>Azure – Big Data Storage</a:t>
            </a:r>
            <a:endParaRPr lang="pl-PL" sz="3400" b="1" dirty="0">
              <a:solidFill>
                <a:srgbClr val="FF7100"/>
              </a:solidFill>
              <a:latin typeface="+mn-lt"/>
            </a:endParaRPr>
          </a:p>
        </p:txBody>
      </p:sp>
      <p:pic>
        <p:nvPicPr>
          <p:cNvPr id="3" name="Picture 2">
            <a:extLst>
              <a:ext uri="{FF2B5EF4-FFF2-40B4-BE49-F238E27FC236}">
                <a16:creationId xmlns:a16="http://schemas.microsoft.com/office/drawing/2014/main" id="{B33C4006-26C9-4FF8-BC5B-CDAB79386F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83346" y="1999164"/>
            <a:ext cx="439777" cy="439777"/>
          </a:xfrm>
          <a:prstGeom prst="rect">
            <a:avLst/>
          </a:prstGeom>
        </p:spPr>
      </p:pic>
      <p:sp>
        <p:nvSpPr>
          <p:cNvPr id="4" name="TextBox 3">
            <a:extLst>
              <a:ext uri="{FF2B5EF4-FFF2-40B4-BE49-F238E27FC236}">
                <a16:creationId xmlns:a16="http://schemas.microsoft.com/office/drawing/2014/main" id="{20DEC6F1-71B5-4FA4-807B-F0FFAC4F41B6}"/>
              </a:ext>
            </a:extLst>
          </p:cNvPr>
          <p:cNvSpPr txBox="1"/>
          <p:nvPr/>
        </p:nvSpPr>
        <p:spPr>
          <a:xfrm>
            <a:off x="2723122" y="2040922"/>
            <a:ext cx="2376036" cy="300082"/>
          </a:xfrm>
          <a:prstGeom prst="rect">
            <a:avLst/>
          </a:prstGeom>
          <a:noFill/>
        </p:spPr>
        <p:txBody>
          <a:bodyPr wrap="square" rtlCol="0">
            <a:spAutoFit/>
          </a:bodyPr>
          <a:lstStyle/>
          <a:p>
            <a:pPr defTabSz="514350">
              <a:lnSpc>
                <a:spcPct val="90000"/>
              </a:lnSpc>
              <a:defRPr/>
            </a:pPr>
            <a:r>
              <a:rPr lang="pl-PL" sz="1500" b="1" kern="0" dirty="0">
                <a:solidFill>
                  <a:prstClr val="black">
                    <a:lumMod val="65000"/>
                    <a:lumOff val="35000"/>
                  </a:prstClr>
                </a:solidFill>
              </a:rPr>
              <a:t>Azure </a:t>
            </a:r>
            <a:r>
              <a:rPr lang="en-GB" sz="1500" b="1" kern="0" dirty="0">
                <a:solidFill>
                  <a:prstClr val="black">
                    <a:lumMod val="65000"/>
                    <a:lumOff val="35000"/>
                  </a:prstClr>
                </a:solidFill>
              </a:rPr>
              <a:t>Blob Storage</a:t>
            </a:r>
            <a:endParaRPr lang="pl-PL" sz="1500" b="1" kern="0" dirty="0">
              <a:solidFill>
                <a:prstClr val="black">
                  <a:lumMod val="65000"/>
                  <a:lumOff val="35000"/>
                </a:prstClr>
              </a:solidFill>
            </a:endParaRPr>
          </a:p>
        </p:txBody>
      </p:sp>
      <p:sp>
        <p:nvSpPr>
          <p:cNvPr id="5" name="TextBox 4">
            <a:extLst>
              <a:ext uri="{FF2B5EF4-FFF2-40B4-BE49-F238E27FC236}">
                <a16:creationId xmlns:a16="http://schemas.microsoft.com/office/drawing/2014/main" id="{5D4AED7C-54FB-4DB6-ADC9-80469271D2F3}"/>
              </a:ext>
            </a:extLst>
          </p:cNvPr>
          <p:cNvSpPr txBox="1"/>
          <p:nvPr/>
        </p:nvSpPr>
        <p:spPr>
          <a:xfrm>
            <a:off x="2095793" y="2578576"/>
            <a:ext cx="3799758" cy="978729"/>
          </a:xfrm>
          <a:prstGeom prst="rect">
            <a:avLst/>
          </a:prstGeom>
          <a:noFill/>
        </p:spPr>
        <p:txBody>
          <a:bodyPr wrap="none" rtlCol="0">
            <a:spAutoFit/>
          </a:bodyPr>
          <a:lstStyle/>
          <a:p>
            <a:pPr marL="214313" indent="-214313" defTabSz="514350">
              <a:lnSpc>
                <a:spcPct val="90000"/>
              </a:lnSpc>
              <a:buFont typeface="Arial" panose="020B0604020202020204" pitchFamily="34" charset="0"/>
              <a:buChar char="•"/>
              <a:defRPr/>
            </a:pPr>
            <a:r>
              <a:rPr lang="en-US" sz="1600" kern="0" dirty="0">
                <a:solidFill>
                  <a:prstClr val="black">
                    <a:lumMod val="65000"/>
                    <a:lumOff val="35000"/>
                  </a:prstClr>
                </a:solidFill>
              </a:rPr>
              <a:t>General purpose object store </a:t>
            </a:r>
          </a:p>
          <a:p>
            <a:pPr marL="214313" indent="-214313" defTabSz="514350">
              <a:lnSpc>
                <a:spcPct val="90000"/>
              </a:lnSpc>
              <a:buFont typeface="Arial" panose="020B0604020202020204" pitchFamily="34" charset="0"/>
              <a:buChar char="•"/>
              <a:defRPr/>
            </a:pPr>
            <a:r>
              <a:rPr lang="en-US" sz="1600" dirty="0">
                <a:solidFill>
                  <a:schemeClr val="tx1">
                    <a:lumMod val="65000"/>
                    <a:lumOff val="35000"/>
                  </a:schemeClr>
                </a:solidFill>
              </a:rPr>
              <a:t>Object store with flat namespace</a:t>
            </a:r>
            <a:endParaRPr lang="en-US" sz="1600" kern="0" dirty="0">
              <a:solidFill>
                <a:prstClr val="black">
                  <a:lumMod val="65000"/>
                  <a:lumOff val="35000"/>
                </a:prstClr>
              </a:solidFill>
            </a:endParaRPr>
          </a:p>
          <a:p>
            <a:pPr marL="214313" indent="-214313" defTabSz="514350">
              <a:lnSpc>
                <a:spcPct val="90000"/>
              </a:lnSpc>
              <a:buFont typeface="Arial" panose="020B0604020202020204" pitchFamily="34" charset="0"/>
              <a:buChar char="•"/>
              <a:defRPr/>
            </a:pPr>
            <a:r>
              <a:rPr lang="pl-PL" sz="1600" kern="0" dirty="0">
                <a:solidFill>
                  <a:prstClr val="black">
                    <a:lumMod val="65000"/>
                    <a:lumOff val="35000"/>
                  </a:prstClr>
                </a:solidFill>
              </a:rPr>
              <a:t>Hot/cold/archive tiers</a:t>
            </a:r>
            <a:endParaRPr lang="en-GB" sz="1600" kern="0" dirty="0">
              <a:solidFill>
                <a:prstClr val="black">
                  <a:lumMod val="65000"/>
                  <a:lumOff val="35000"/>
                </a:prstClr>
              </a:solidFill>
            </a:endParaRPr>
          </a:p>
          <a:p>
            <a:pPr marL="214313" indent="-214313" defTabSz="514350">
              <a:lnSpc>
                <a:spcPct val="90000"/>
              </a:lnSpc>
              <a:buFont typeface="Arial" panose="020B0604020202020204" pitchFamily="34" charset="0"/>
              <a:buChar char="•"/>
              <a:defRPr/>
            </a:pPr>
            <a:r>
              <a:rPr lang="en-US" sz="1600" kern="0" dirty="0">
                <a:solidFill>
                  <a:prstClr val="black">
                    <a:lumMod val="65000"/>
                    <a:lumOff val="35000"/>
                  </a:prstClr>
                </a:solidFill>
              </a:rPr>
              <a:t>Data replication and redundancy options</a:t>
            </a:r>
            <a:endParaRPr lang="pl-PL" sz="1600" kern="0" dirty="0">
              <a:solidFill>
                <a:prstClr val="black">
                  <a:lumMod val="65000"/>
                  <a:lumOff val="35000"/>
                </a:prstClr>
              </a:solidFill>
            </a:endParaRPr>
          </a:p>
        </p:txBody>
      </p:sp>
      <p:pic>
        <p:nvPicPr>
          <p:cNvPr id="6" name="Picture 5">
            <a:extLst>
              <a:ext uri="{FF2B5EF4-FFF2-40B4-BE49-F238E27FC236}">
                <a16:creationId xmlns:a16="http://schemas.microsoft.com/office/drawing/2014/main" id="{6CDE0B9F-DAE4-4625-920C-575E4A033A7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854370" y="2044466"/>
            <a:ext cx="476948" cy="476948"/>
          </a:xfrm>
          <a:prstGeom prst="rect">
            <a:avLst/>
          </a:prstGeom>
        </p:spPr>
      </p:pic>
      <p:sp>
        <p:nvSpPr>
          <p:cNvPr id="7" name="TextBox 6">
            <a:extLst>
              <a:ext uri="{FF2B5EF4-FFF2-40B4-BE49-F238E27FC236}">
                <a16:creationId xmlns:a16="http://schemas.microsoft.com/office/drawing/2014/main" id="{0823319D-D726-48DA-8406-4B7ACDFE5C61}"/>
              </a:ext>
            </a:extLst>
          </p:cNvPr>
          <p:cNvSpPr txBox="1"/>
          <p:nvPr/>
        </p:nvSpPr>
        <p:spPr>
          <a:xfrm>
            <a:off x="7334016" y="2137644"/>
            <a:ext cx="2972828" cy="300082"/>
          </a:xfrm>
          <a:prstGeom prst="rect">
            <a:avLst/>
          </a:prstGeom>
          <a:noFill/>
        </p:spPr>
        <p:txBody>
          <a:bodyPr wrap="square" rtlCol="0">
            <a:spAutoFit/>
          </a:bodyPr>
          <a:lstStyle/>
          <a:p>
            <a:pPr defTabSz="514350">
              <a:lnSpc>
                <a:spcPct val="90000"/>
              </a:lnSpc>
              <a:defRPr/>
            </a:pPr>
            <a:r>
              <a:rPr lang="pl-PL" sz="1500" b="1" kern="0" dirty="0">
                <a:solidFill>
                  <a:prstClr val="black">
                    <a:lumMod val="65000"/>
                    <a:lumOff val="35000"/>
                  </a:prstClr>
                </a:solidFill>
              </a:rPr>
              <a:t>Azure Data </a:t>
            </a:r>
            <a:r>
              <a:rPr lang="en-GB" sz="1500" b="1" kern="0" dirty="0">
                <a:solidFill>
                  <a:prstClr val="black">
                    <a:lumMod val="65000"/>
                    <a:lumOff val="35000"/>
                  </a:prstClr>
                </a:solidFill>
              </a:rPr>
              <a:t>Lake Storage  (Gen1)</a:t>
            </a:r>
            <a:endParaRPr lang="pl-PL" sz="1500" b="1" kern="0" dirty="0">
              <a:solidFill>
                <a:prstClr val="black">
                  <a:lumMod val="65000"/>
                  <a:lumOff val="35000"/>
                </a:prstClr>
              </a:solidFill>
            </a:endParaRPr>
          </a:p>
        </p:txBody>
      </p:sp>
      <p:sp>
        <p:nvSpPr>
          <p:cNvPr id="15" name="TextBox 14">
            <a:extLst>
              <a:ext uri="{FF2B5EF4-FFF2-40B4-BE49-F238E27FC236}">
                <a16:creationId xmlns:a16="http://schemas.microsoft.com/office/drawing/2014/main" id="{627CB560-E809-4997-BEC4-0F3246B66214}"/>
              </a:ext>
            </a:extLst>
          </p:cNvPr>
          <p:cNvSpPr txBox="1"/>
          <p:nvPr/>
        </p:nvSpPr>
        <p:spPr>
          <a:xfrm>
            <a:off x="6739812" y="2586781"/>
            <a:ext cx="3656242" cy="978729"/>
          </a:xfrm>
          <a:prstGeom prst="rect">
            <a:avLst/>
          </a:prstGeom>
          <a:noFill/>
        </p:spPr>
        <p:txBody>
          <a:bodyPr wrap="square" rtlCol="0">
            <a:spAutoFit/>
          </a:bodyPr>
          <a:lstStyle/>
          <a:p>
            <a:pPr marL="214313" indent="-214313" defTabSz="514350">
              <a:lnSpc>
                <a:spcPct val="90000"/>
              </a:lnSpc>
              <a:buFont typeface="Arial" panose="020B0604020202020204" pitchFamily="34" charset="0"/>
              <a:buChar char="•"/>
              <a:defRPr/>
            </a:pPr>
            <a:r>
              <a:rPr lang="en-US" sz="1600" kern="0" dirty="0">
                <a:solidFill>
                  <a:prstClr val="black">
                    <a:lumMod val="65000"/>
                    <a:lumOff val="35000"/>
                  </a:prstClr>
                </a:solidFill>
              </a:rPr>
              <a:t>Unlimited storage, petabyte files</a:t>
            </a:r>
          </a:p>
          <a:p>
            <a:pPr marL="214313" indent="-214313" defTabSz="514350">
              <a:lnSpc>
                <a:spcPct val="90000"/>
              </a:lnSpc>
              <a:buFont typeface="Arial" panose="020B0604020202020204" pitchFamily="34" charset="0"/>
              <a:buChar char="•"/>
              <a:defRPr/>
            </a:pPr>
            <a:r>
              <a:rPr lang="en-US" sz="1600" b="1" dirty="0" err="1">
                <a:solidFill>
                  <a:srgbClr val="FF7100"/>
                </a:solidFill>
              </a:rPr>
              <a:t>WebHDFS</a:t>
            </a:r>
            <a:r>
              <a:rPr lang="en-US" sz="1600" dirty="0">
                <a:solidFill>
                  <a:schemeClr val="tx1">
                    <a:lumMod val="65000"/>
                    <a:lumOff val="35000"/>
                  </a:schemeClr>
                </a:solidFill>
              </a:rPr>
              <a:t>-compatible REST interface</a:t>
            </a:r>
          </a:p>
          <a:p>
            <a:pPr marL="214313" indent="-214313" defTabSz="514350">
              <a:lnSpc>
                <a:spcPct val="90000"/>
              </a:lnSpc>
              <a:buFont typeface="Arial" panose="020B0604020202020204" pitchFamily="34" charset="0"/>
              <a:buChar char="•"/>
              <a:defRPr/>
            </a:pPr>
            <a:r>
              <a:rPr lang="en-US" sz="1600" dirty="0">
                <a:solidFill>
                  <a:schemeClr val="tx1">
                    <a:lumMod val="65000"/>
                    <a:lumOff val="35000"/>
                  </a:schemeClr>
                </a:solidFill>
              </a:rPr>
              <a:t>Hadoop and big data optimizations</a:t>
            </a:r>
          </a:p>
          <a:p>
            <a:pPr marL="214313" indent="-214313" defTabSz="514350">
              <a:lnSpc>
                <a:spcPct val="90000"/>
              </a:lnSpc>
              <a:buFont typeface="Arial" panose="020B0604020202020204" pitchFamily="34" charset="0"/>
              <a:buChar char="•"/>
              <a:defRPr/>
            </a:pPr>
            <a:r>
              <a:rPr lang="en-US" sz="1600" kern="0" dirty="0">
                <a:solidFill>
                  <a:prstClr val="black">
                    <a:lumMod val="65000"/>
                    <a:lumOff val="35000"/>
                  </a:prstClr>
                </a:solidFill>
              </a:rPr>
              <a:t>Supports files and folders objects</a:t>
            </a:r>
          </a:p>
        </p:txBody>
      </p:sp>
      <p:grpSp>
        <p:nvGrpSpPr>
          <p:cNvPr id="20" name="Group 19">
            <a:extLst>
              <a:ext uri="{FF2B5EF4-FFF2-40B4-BE49-F238E27FC236}">
                <a16:creationId xmlns:a16="http://schemas.microsoft.com/office/drawing/2014/main" id="{97457345-33BA-4B7B-AB38-39EA7ECE4B9F}"/>
              </a:ext>
            </a:extLst>
          </p:cNvPr>
          <p:cNvGrpSpPr/>
          <p:nvPr/>
        </p:nvGrpSpPr>
        <p:grpSpPr>
          <a:xfrm>
            <a:off x="3175941" y="3939436"/>
            <a:ext cx="6386801" cy="1571517"/>
            <a:chOff x="2178492" y="3977563"/>
            <a:chExt cx="8515735" cy="2095356"/>
          </a:xfrm>
        </p:grpSpPr>
        <p:grpSp>
          <p:nvGrpSpPr>
            <p:cNvPr id="8" name="Group 7">
              <a:extLst>
                <a:ext uri="{FF2B5EF4-FFF2-40B4-BE49-F238E27FC236}">
                  <a16:creationId xmlns:a16="http://schemas.microsoft.com/office/drawing/2014/main" id="{28722FDF-669B-4EDD-822B-12CD041F5E12}"/>
                </a:ext>
              </a:extLst>
            </p:cNvPr>
            <p:cNvGrpSpPr/>
            <p:nvPr/>
          </p:nvGrpSpPr>
          <p:grpSpPr>
            <a:xfrm>
              <a:off x="3522371" y="4586015"/>
              <a:ext cx="7171856" cy="1486904"/>
              <a:chOff x="4885497" y="3995001"/>
              <a:chExt cx="7171856" cy="1486904"/>
            </a:xfrm>
          </p:grpSpPr>
          <p:grpSp>
            <p:nvGrpSpPr>
              <p:cNvPr id="12" name="Group 11">
                <a:extLst>
                  <a:ext uri="{FF2B5EF4-FFF2-40B4-BE49-F238E27FC236}">
                    <a16:creationId xmlns:a16="http://schemas.microsoft.com/office/drawing/2014/main" id="{E3E8C82B-AEB1-49C4-BB3C-2DA177E75A1B}"/>
                  </a:ext>
                </a:extLst>
              </p:cNvPr>
              <p:cNvGrpSpPr/>
              <p:nvPr/>
            </p:nvGrpSpPr>
            <p:grpSpPr>
              <a:xfrm>
                <a:off x="4885497" y="3995001"/>
                <a:ext cx="715203" cy="629218"/>
                <a:chOff x="7756950" y="2540789"/>
                <a:chExt cx="602491" cy="543277"/>
              </a:xfrm>
            </p:grpSpPr>
            <p:pic>
              <p:nvPicPr>
                <p:cNvPr id="9" name="Picture 8">
                  <a:extLst>
                    <a:ext uri="{FF2B5EF4-FFF2-40B4-BE49-F238E27FC236}">
                      <a16:creationId xmlns:a16="http://schemas.microsoft.com/office/drawing/2014/main" id="{A28DDC2B-1AAE-40FA-B3B3-BA44220B449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56950" y="2540789"/>
                  <a:ext cx="287361" cy="287361"/>
                </a:xfrm>
                <a:prstGeom prst="rect">
                  <a:avLst/>
                </a:prstGeom>
              </p:spPr>
            </p:pic>
            <p:pic>
              <p:nvPicPr>
                <p:cNvPr id="10" name="Picture 9">
                  <a:extLst>
                    <a:ext uri="{FF2B5EF4-FFF2-40B4-BE49-F238E27FC236}">
                      <a16:creationId xmlns:a16="http://schemas.microsoft.com/office/drawing/2014/main" id="{2A207CB6-4A11-43FF-A094-050FAAAC404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72079" y="2796704"/>
                  <a:ext cx="287362" cy="287362"/>
                </a:xfrm>
                <a:prstGeom prst="rect">
                  <a:avLst/>
                </a:prstGeom>
              </p:spPr>
            </p:pic>
            <p:cxnSp>
              <p:nvCxnSpPr>
                <p:cNvPr id="11" name="Straight Connector 10">
                  <a:extLst>
                    <a:ext uri="{FF2B5EF4-FFF2-40B4-BE49-F238E27FC236}">
                      <a16:creationId xmlns:a16="http://schemas.microsoft.com/office/drawing/2014/main" id="{14C5288E-2C8C-4EB2-9B2D-F2F83E54196C}"/>
                    </a:ext>
                  </a:extLst>
                </p:cNvPr>
                <p:cNvCxnSpPr/>
                <p:nvPr/>
              </p:nvCxnSpPr>
              <p:spPr>
                <a:xfrm flipV="1">
                  <a:off x="7789818" y="2684469"/>
                  <a:ext cx="425942" cy="255916"/>
                </a:xfrm>
                <a:prstGeom prst="line">
                  <a:avLst/>
                </a:prstGeom>
              </p:spPr>
              <p:style>
                <a:lnRef idx="1">
                  <a:schemeClr val="accent4"/>
                </a:lnRef>
                <a:fillRef idx="0">
                  <a:schemeClr val="accent4"/>
                </a:fillRef>
                <a:effectRef idx="0">
                  <a:schemeClr val="accent4"/>
                </a:effectRef>
                <a:fontRef idx="minor">
                  <a:schemeClr val="tx1"/>
                </a:fontRef>
              </p:style>
            </p:cxnSp>
          </p:grpSp>
          <p:sp>
            <p:nvSpPr>
              <p:cNvPr id="13" name="TextBox 12">
                <a:extLst>
                  <a:ext uri="{FF2B5EF4-FFF2-40B4-BE49-F238E27FC236}">
                    <a16:creationId xmlns:a16="http://schemas.microsoft.com/office/drawing/2014/main" id="{A447FF30-B279-465B-8B34-8C1B7C49C049}"/>
                  </a:ext>
                </a:extLst>
              </p:cNvPr>
              <p:cNvSpPr txBox="1"/>
              <p:nvPr/>
            </p:nvSpPr>
            <p:spPr>
              <a:xfrm>
                <a:off x="5633662" y="4080974"/>
                <a:ext cx="3963771" cy="400109"/>
              </a:xfrm>
              <a:prstGeom prst="rect">
                <a:avLst/>
              </a:prstGeom>
              <a:noFill/>
            </p:spPr>
            <p:txBody>
              <a:bodyPr wrap="square" rtlCol="0">
                <a:spAutoFit/>
              </a:bodyPr>
              <a:lstStyle/>
              <a:p>
                <a:pPr defTabSz="514350">
                  <a:lnSpc>
                    <a:spcPct val="90000"/>
                  </a:lnSpc>
                  <a:defRPr/>
                </a:pPr>
                <a:r>
                  <a:rPr lang="pl-PL" sz="1500" b="1" kern="0" dirty="0">
                    <a:solidFill>
                      <a:srgbClr val="FF7100"/>
                    </a:solidFill>
                  </a:rPr>
                  <a:t>Azure Data </a:t>
                </a:r>
                <a:r>
                  <a:rPr lang="en-GB" sz="1500" b="1" kern="0" dirty="0">
                    <a:solidFill>
                      <a:srgbClr val="FF7100"/>
                    </a:solidFill>
                  </a:rPr>
                  <a:t>Lake Storage  (Gen2)</a:t>
                </a:r>
                <a:endParaRPr lang="pl-PL" sz="1500" b="1" kern="0" dirty="0">
                  <a:solidFill>
                    <a:srgbClr val="FF7100"/>
                  </a:solidFill>
                </a:endParaRPr>
              </a:p>
            </p:txBody>
          </p:sp>
          <p:sp>
            <p:nvSpPr>
              <p:cNvPr id="14" name="Rectangle 13">
                <a:extLst>
                  <a:ext uri="{FF2B5EF4-FFF2-40B4-BE49-F238E27FC236}">
                    <a16:creationId xmlns:a16="http://schemas.microsoft.com/office/drawing/2014/main" id="{FEE72570-3365-499F-A0BE-068E49F63E42}"/>
                  </a:ext>
                </a:extLst>
              </p:cNvPr>
              <p:cNvSpPr/>
              <p:nvPr/>
            </p:nvSpPr>
            <p:spPr>
              <a:xfrm>
                <a:off x="5056056" y="4702205"/>
                <a:ext cx="7001297" cy="779700"/>
              </a:xfrm>
              <a:prstGeom prst="rect">
                <a:avLst/>
              </a:prstGeom>
            </p:spPr>
            <p:txBody>
              <a:bodyPr wrap="square">
                <a:spAutoFit/>
              </a:bodyPr>
              <a:lstStyle/>
              <a:p>
                <a:pPr marL="214313" indent="-214313">
                  <a:buFont typeface="Arial" panose="020B0604020202020204" pitchFamily="34" charset="0"/>
                  <a:buChar char="•"/>
                </a:pPr>
                <a:r>
                  <a:rPr lang="en-US" sz="1600" kern="0" dirty="0">
                    <a:solidFill>
                      <a:prstClr val="black">
                        <a:lumMod val="65000"/>
                        <a:lumOff val="35000"/>
                      </a:prstClr>
                    </a:solidFill>
                  </a:rPr>
                  <a:t>Multi-modal combining features from both of the above</a:t>
                </a:r>
              </a:p>
              <a:p>
                <a:pPr marL="214313" indent="-214313">
                  <a:buFont typeface="Arial" panose="020B0604020202020204" pitchFamily="34" charset="0"/>
                  <a:buChar char="•"/>
                </a:pPr>
                <a:r>
                  <a:rPr lang="en-US" sz="1600" kern="0" dirty="0">
                    <a:solidFill>
                      <a:prstClr val="black">
                        <a:lumMod val="65000"/>
                        <a:lumOff val="35000"/>
                      </a:prstClr>
                    </a:solidFill>
                  </a:rPr>
                  <a:t>Not a separate service: Azure Storage with new features</a:t>
                </a:r>
              </a:p>
            </p:txBody>
          </p:sp>
        </p:grpSp>
        <p:sp>
          <p:nvSpPr>
            <p:cNvPr id="18" name="Arrow: Bent 17">
              <a:extLst>
                <a:ext uri="{FF2B5EF4-FFF2-40B4-BE49-F238E27FC236}">
                  <a16:creationId xmlns:a16="http://schemas.microsoft.com/office/drawing/2014/main" id="{70C1B491-791B-4AFA-AE6A-B2FB796722C6}"/>
                </a:ext>
              </a:extLst>
            </p:cNvPr>
            <p:cNvSpPr/>
            <p:nvPr/>
          </p:nvSpPr>
          <p:spPr>
            <a:xfrm rot="10800000" flipH="1">
              <a:off x="2178492" y="3983013"/>
              <a:ext cx="917660" cy="1206003"/>
            </a:xfrm>
            <a:prstGeom prst="bentArrow">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pl-PL" sz="1350">
                <a:solidFill>
                  <a:schemeClr val="tx1"/>
                </a:solidFill>
              </a:endParaRPr>
            </a:p>
          </p:txBody>
        </p:sp>
        <p:sp>
          <p:nvSpPr>
            <p:cNvPr id="19" name="Arrow: Bent 18">
              <a:extLst>
                <a:ext uri="{FF2B5EF4-FFF2-40B4-BE49-F238E27FC236}">
                  <a16:creationId xmlns:a16="http://schemas.microsoft.com/office/drawing/2014/main" id="{AB82B112-88EF-4198-AF2C-9F41149A4AAB}"/>
                </a:ext>
              </a:extLst>
            </p:cNvPr>
            <p:cNvSpPr/>
            <p:nvPr/>
          </p:nvSpPr>
          <p:spPr>
            <a:xfrm rot="10800000">
              <a:off x="8871271" y="3977563"/>
              <a:ext cx="917660" cy="1206004"/>
            </a:xfrm>
            <a:prstGeom prst="bentArrow">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pl-PL" sz="1350">
                <a:solidFill>
                  <a:schemeClr val="tx1"/>
                </a:solidFill>
              </a:endParaRPr>
            </a:p>
          </p:txBody>
        </p:sp>
      </p:grpSp>
    </p:spTree>
    <p:extLst>
      <p:ext uri="{BB962C8B-B14F-4D97-AF65-F5344CB8AC3E}">
        <p14:creationId xmlns:p14="http://schemas.microsoft.com/office/powerpoint/2010/main" val="1698661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1000"/>
                                        <p:tgtEl>
                                          <p:spTgt spid="20"/>
                                        </p:tgtEl>
                                      </p:cBhvr>
                                    </p:animEffect>
                                    <p:anim calcmode="lin" valueType="num">
                                      <p:cBhvr>
                                        <p:cTn id="8" dur="1000" fill="hold"/>
                                        <p:tgtEl>
                                          <p:spTgt spid="20"/>
                                        </p:tgtEl>
                                        <p:attrNameLst>
                                          <p:attrName>ppt_x</p:attrName>
                                        </p:attrNameLst>
                                      </p:cBhvr>
                                      <p:tavLst>
                                        <p:tav tm="0">
                                          <p:val>
                                            <p:strVal val="#ppt_x"/>
                                          </p:val>
                                        </p:tav>
                                        <p:tav tm="100000">
                                          <p:val>
                                            <p:strVal val="#ppt_x"/>
                                          </p:val>
                                        </p:tav>
                                      </p:tavLst>
                                    </p:anim>
                                    <p:anim calcmode="lin" valueType="num">
                                      <p:cBhvr>
                                        <p:cTn id="9"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 name="Picture 377">
            <a:extLst>
              <a:ext uri="{FF2B5EF4-FFF2-40B4-BE49-F238E27FC236}">
                <a16:creationId xmlns:a16="http://schemas.microsoft.com/office/drawing/2014/main" id="{4485DC72-8AA1-4B6F-848E-D253D0E379B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96935" y="2365993"/>
            <a:ext cx="1940712" cy="1940712"/>
          </a:xfrm>
          <a:prstGeom prst="rect">
            <a:avLst/>
          </a:prstGeom>
        </p:spPr>
      </p:pic>
      <p:pic>
        <p:nvPicPr>
          <p:cNvPr id="379" name="Picture 378">
            <a:extLst>
              <a:ext uri="{FF2B5EF4-FFF2-40B4-BE49-F238E27FC236}">
                <a16:creationId xmlns:a16="http://schemas.microsoft.com/office/drawing/2014/main" id="{99656EA4-DA12-4DE7-AE1A-F3D290B7891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65839" y="2314000"/>
            <a:ext cx="2044698" cy="2044698"/>
          </a:xfrm>
          <a:prstGeom prst="rect">
            <a:avLst/>
          </a:prstGeom>
        </p:spPr>
      </p:pic>
      <p:sp>
        <p:nvSpPr>
          <p:cNvPr id="380" name="TextBox 379">
            <a:extLst>
              <a:ext uri="{FF2B5EF4-FFF2-40B4-BE49-F238E27FC236}">
                <a16:creationId xmlns:a16="http://schemas.microsoft.com/office/drawing/2014/main" id="{D774774F-DD91-464B-B131-E6CC4BCE82B0}"/>
              </a:ext>
            </a:extLst>
          </p:cNvPr>
          <p:cNvSpPr txBox="1"/>
          <p:nvPr/>
        </p:nvSpPr>
        <p:spPr>
          <a:xfrm>
            <a:off x="1963349" y="4538852"/>
            <a:ext cx="1271310" cy="369332"/>
          </a:xfrm>
          <a:prstGeom prst="rect">
            <a:avLst/>
          </a:prstGeom>
          <a:noFill/>
        </p:spPr>
        <p:txBody>
          <a:bodyPr wrap="none" rtlCol="0">
            <a:spAutoFit/>
          </a:bodyPr>
          <a:lstStyle/>
          <a:p>
            <a:pPr>
              <a:lnSpc>
                <a:spcPct val="90000"/>
              </a:lnSpc>
            </a:pPr>
            <a:r>
              <a:rPr lang="pl-PL" sz="2000" b="1" dirty="0">
                <a:solidFill>
                  <a:schemeClr val="tx1">
                    <a:lumMod val="65000"/>
                    <a:lumOff val="35000"/>
                  </a:schemeClr>
                </a:solidFill>
              </a:rPr>
              <a:t>Event Hub</a:t>
            </a:r>
          </a:p>
        </p:txBody>
      </p:sp>
      <p:sp>
        <p:nvSpPr>
          <p:cNvPr id="381" name="TextBox 380">
            <a:extLst>
              <a:ext uri="{FF2B5EF4-FFF2-40B4-BE49-F238E27FC236}">
                <a16:creationId xmlns:a16="http://schemas.microsoft.com/office/drawing/2014/main" id="{B7ACF0CE-FFD3-4CAD-BBB0-C18179A41FFF}"/>
              </a:ext>
            </a:extLst>
          </p:cNvPr>
          <p:cNvSpPr txBox="1"/>
          <p:nvPr/>
        </p:nvSpPr>
        <p:spPr>
          <a:xfrm>
            <a:off x="5678648" y="4483452"/>
            <a:ext cx="1176925" cy="424732"/>
          </a:xfrm>
          <a:prstGeom prst="rect">
            <a:avLst/>
          </a:prstGeom>
          <a:noFill/>
        </p:spPr>
        <p:txBody>
          <a:bodyPr wrap="none" rtlCol="0">
            <a:spAutoFit/>
          </a:bodyPr>
          <a:lstStyle/>
          <a:p>
            <a:pPr>
              <a:lnSpc>
                <a:spcPct val="90000"/>
              </a:lnSpc>
            </a:pPr>
            <a:r>
              <a:rPr lang="pl-PL" sz="2400" b="1" dirty="0">
                <a:solidFill>
                  <a:schemeClr val="tx1">
                    <a:lumMod val="65000"/>
                    <a:lumOff val="35000"/>
                  </a:schemeClr>
                </a:solidFill>
              </a:rPr>
              <a:t>IoT Hub</a:t>
            </a:r>
          </a:p>
        </p:txBody>
      </p:sp>
      <p:pic>
        <p:nvPicPr>
          <p:cNvPr id="4098" name="Picture 2" descr="Znalezione obrazy dla zapytania kafka">
            <a:extLst>
              <a:ext uri="{FF2B5EF4-FFF2-40B4-BE49-F238E27FC236}">
                <a16:creationId xmlns:a16="http://schemas.microsoft.com/office/drawing/2014/main" id="{FBBE2562-5CA4-4EAE-9254-C1A61A4E31B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72381" y="2243648"/>
            <a:ext cx="2532687" cy="2532687"/>
          </a:xfrm>
          <a:prstGeom prst="rect">
            <a:avLst/>
          </a:prstGeom>
          <a:noFill/>
          <a:extLst>
            <a:ext uri="{909E8E84-426E-40DD-AFC4-6F175D3DCCD1}">
              <a14:hiddenFill xmlns:a14="http://schemas.microsoft.com/office/drawing/2010/main">
                <a:solidFill>
                  <a:srgbClr val="FFFFFF"/>
                </a:solidFill>
              </a14:hiddenFill>
            </a:ext>
          </a:extLst>
        </p:spPr>
      </p:pic>
      <p:sp>
        <p:nvSpPr>
          <p:cNvPr id="383" name="Text Placeholder 1">
            <a:extLst>
              <a:ext uri="{FF2B5EF4-FFF2-40B4-BE49-F238E27FC236}">
                <a16:creationId xmlns:a16="http://schemas.microsoft.com/office/drawing/2014/main" id="{32B19878-99EC-4B13-A326-0AF0636D404C}"/>
              </a:ext>
            </a:extLst>
          </p:cNvPr>
          <p:cNvSpPr txBox="1">
            <a:spLocks/>
          </p:cNvSpPr>
          <p:nvPr/>
        </p:nvSpPr>
        <p:spPr>
          <a:xfrm>
            <a:off x="792127" y="857465"/>
            <a:ext cx="8304248" cy="95729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pl-PL" sz="4800" b="1" spc="-50" dirty="0">
                <a:solidFill>
                  <a:srgbClr val="FF5F00"/>
                </a:solidFill>
                <a:latin typeface="Calibri Light" panose="020F0302020204030204"/>
                <a:ea typeface="+mj-ea"/>
                <a:cs typeface="+mj-cs"/>
              </a:rPr>
              <a:t>Ingest of streaming data </a:t>
            </a:r>
            <a:br>
              <a:rPr lang="pl-PL" sz="4800" dirty="0"/>
            </a:br>
            <a:endParaRPr lang="pl-PL" sz="4800" b="1" spc="-50" dirty="0">
              <a:solidFill>
                <a:srgbClr val="FF5F00"/>
              </a:solidFill>
              <a:latin typeface="Calibri Light" panose="020F0302020204030204"/>
              <a:ea typeface="+mj-ea"/>
              <a:cs typeface="+mj-cs"/>
            </a:endParaRPr>
          </a:p>
        </p:txBody>
      </p:sp>
      <p:pic>
        <p:nvPicPr>
          <p:cNvPr id="385" name="Picture 384">
            <a:extLst>
              <a:ext uri="{FF2B5EF4-FFF2-40B4-BE49-F238E27FC236}">
                <a16:creationId xmlns:a16="http://schemas.microsoft.com/office/drawing/2014/main" id="{1A184950-6C8C-4395-8242-7AB383676DB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263924" y="2484388"/>
            <a:ext cx="667203" cy="677622"/>
          </a:xfrm>
          <a:prstGeom prst="rect">
            <a:avLst/>
          </a:prstGeom>
        </p:spPr>
      </p:pic>
    </p:spTree>
    <p:extLst>
      <p:ext uri="{BB962C8B-B14F-4D97-AF65-F5344CB8AC3E}">
        <p14:creationId xmlns:p14="http://schemas.microsoft.com/office/powerpoint/2010/main" val="15116489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7647C04-AFF7-47AA-891C-0DF19B7A5F93}"/>
              </a:ext>
            </a:extLst>
          </p:cNvPr>
          <p:cNvSpPr txBox="1">
            <a:spLocks/>
          </p:cNvSpPr>
          <p:nvPr/>
        </p:nvSpPr>
        <p:spPr>
          <a:xfrm>
            <a:off x="1451794" y="2069603"/>
            <a:ext cx="10206806" cy="2210569"/>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pl-PL" sz="2000" b="1" dirty="0">
                <a:solidFill>
                  <a:srgbClr val="FF5F00"/>
                </a:solidFill>
              </a:rPr>
              <a:t>Azure Event Hub</a:t>
            </a:r>
            <a:r>
              <a:rPr lang="en-GB" sz="2000" b="1" dirty="0">
                <a:solidFill>
                  <a:srgbClr val="FF5F00"/>
                </a:solidFill>
              </a:rPr>
              <a:t> </a:t>
            </a:r>
            <a:r>
              <a:rPr lang="en-US" sz="2000" dirty="0">
                <a:solidFill>
                  <a:schemeClr val="tx1">
                    <a:lumMod val="65000"/>
                    <a:lumOff val="35000"/>
                  </a:schemeClr>
                </a:solidFill>
              </a:rPr>
              <a:t>is a highly scalable data streaming platform and event ingestion service, capable of receiving and processing millions of events per second</a:t>
            </a:r>
          </a:p>
          <a:p>
            <a:r>
              <a:rPr lang="en-US" sz="2000" b="1" dirty="0">
                <a:solidFill>
                  <a:srgbClr val="FF5F00"/>
                </a:solidFill>
              </a:rPr>
              <a:t>Azure IoT Hub </a:t>
            </a:r>
            <a:r>
              <a:rPr lang="en-US" sz="2000" dirty="0">
                <a:solidFill>
                  <a:schemeClr val="tx1">
                    <a:lumMod val="65000"/>
                    <a:lumOff val="35000"/>
                  </a:schemeClr>
                </a:solidFill>
              </a:rPr>
              <a:t>is a fully managed service that enables reliable and secure bidirectional communications between millions of IoT devices and a solution back end</a:t>
            </a:r>
          </a:p>
          <a:p>
            <a:endParaRPr lang="en-US" dirty="0"/>
          </a:p>
          <a:p>
            <a:pPr marL="0" indent="0">
              <a:buNone/>
            </a:pPr>
            <a:endParaRPr lang="en-GB" dirty="0"/>
          </a:p>
        </p:txBody>
      </p:sp>
      <p:graphicFrame>
        <p:nvGraphicFramePr>
          <p:cNvPr id="4" name="Table 3">
            <a:extLst>
              <a:ext uri="{FF2B5EF4-FFF2-40B4-BE49-F238E27FC236}">
                <a16:creationId xmlns:a16="http://schemas.microsoft.com/office/drawing/2014/main" id="{24F3BDA0-3598-4BCD-AECC-07D4705CE10E}"/>
              </a:ext>
            </a:extLst>
          </p:cNvPr>
          <p:cNvGraphicFramePr>
            <a:graphicFrameLocks noGrp="1"/>
          </p:cNvGraphicFramePr>
          <p:nvPr>
            <p:extLst>
              <p:ext uri="{D42A27DB-BD31-4B8C-83A1-F6EECF244321}">
                <p14:modId xmlns:p14="http://schemas.microsoft.com/office/powerpoint/2010/main" val="4274610661"/>
              </p:ext>
            </p:extLst>
          </p:nvPr>
        </p:nvGraphicFramePr>
        <p:xfrm>
          <a:off x="1451794" y="3990340"/>
          <a:ext cx="10036906" cy="1925320"/>
        </p:xfrm>
        <a:graphic>
          <a:graphicData uri="http://schemas.openxmlformats.org/drawingml/2006/table">
            <a:tbl>
              <a:tblPr firstRow="1" bandRow="1">
                <a:tableStyleId>{5DA37D80-6434-44D0-A028-1B22A696006F}</a:tableStyleId>
              </a:tblPr>
              <a:tblGrid>
                <a:gridCol w="2565403">
                  <a:extLst>
                    <a:ext uri="{9D8B030D-6E8A-4147-A177-3AD203B41FA5}">
                      <a16:colId xmlns:a16="http://schemas.microsoft.com/office/drawing/2014/main" val="2928478661"/>
                    </a:ext>
                  </a:extLst>
                </a:gridCol>
                <a:gridCol w="3773488">
                  <a:extLst>
                    <a:ext uri="{9D8B030D-6E8A-4147-A177-3AD203B41FA5}">
                      <a16:colId xmlns:a16="http://schemas.microsoft.com/office/drawing/2014/main" val="1226372031"/>
                    </a:ext>
                  </a:extLst>
                </a:gridCol>
                <a:gridCol w="3698015">
                  <a:extLst>
                    <a:ext uri="{9D8B030D-6E8A-4147-A177-3AD203B41FA5}">
                      <a16:colId xmlns:a16="http://schemas.microsoft.com/office/drawing/2014/main" val="2484657297"/>
                    </a:ext>
                  </a:extLst>
                </a:gridCol>
              </a:tblGrid>
              <a:tr h="37084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GB" sz="1400" dirty="0"/>
                        <a:t>Area</a:t>
                      </a:r>
                      <a:endParaRPr lang="pl-PL" sz="1400" b="1" dirty="0">
                        <a:solidFill>
                          <a:schemeClr val="accent6">
                            <a:lumMod val="75000"/>
                          </a:schemeClr>
                        </a:solidFill>
                      </a:endParaRP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GB" sz="1400" u="none" strike="noStrike" kern="1200" baseline="0" dirty="0"/>
                        <a:t>IoT Hub</a:t>
                      </a:r>
                      <a:endParaRPr lang="pl-PL" sz="1400" b="1" dirty="0">
                        <a:solidFill>
                          <a:schemeClr val="accent6">
                            <a:lumMod val="75000"/>
                          </a:schemeClr>
                        </a:solidFill>
                      </a:endParaRP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GB" sz="1400" u="none" strike="noStrike" kern="1200" baseline="0" dirty="0"/>
                        <a:t>Event Hub</a:t>
                      </a:r>
                      <a:endParaRPr lang="pl-PL" sz="1400" b="1" dirty="0">
                        <a:solidFill>
                          <a:schemeClr val="accent6">
                            <a:lumMod val="75000"/>
                          </a:schemeClr>
                        </a:solidFill>
                      </a:endParaRPr>
                    </a:p>
                  </a:txBody>
                  <a:tcPr/>
                </a:tc>
                <a:extLst>
                  <a:ext uri="{0D108BD9-81ED-4DB2-BD59-A6C34878D82A}">
                    <a16:rowId xmlns:a16="http://schemas.microsoft.com/office/drawing/2014/main" val="2075755318"/>
                  </a:ext>
                </a:extLst>
              </a:tr>
              <a:tr h="370840">
                <a:tc>
                  <a:txBody>
                    <a:bodyPr/>
                    <a:lstStyle/>
                    <a:p>
                      <a:r>
                        <a:rPr lang="pl-PL" dirty="0"/>
                        <a:t>Device protocol support</a:t>
                      </a:r>
                      <a:endParaRPr lang="pl-PL" b="0" dirty="0">
                        <a:solidFill>
                          <a:schemeClr val="tx1">
                            <a:lumMod val="65000"/>
                            <a:lumOff val="35000"/>
                          </a:schemeClr>
                        </a:solidFill>
                      </a:endParaRPr>
                    </a:p>
                  </a:txBody>
                  <a:tcPr/>
                </a:tc>
                <a:tc>
                  <a:txBody>
                    <a:bodyPr/>
                    <a:lstStyle/>
                    <a:p>
                      <a:r>
                        <a:rPr lang="pl-PL" dirty="0"/>
                        <a:t>Supports MQTT, MQTT over WebSockets, AMQP, AMQP over WebSockets, and HTTPS. </a:t>
                      </a:r>
                      <a:endParaRPr lang="pl-PL" b="1" dirty="0">
                        <a:solidFill>
                          <a:schemeClr val="tx1">
                            <a:lumMod val="65000"/>
                            <a:lumOff val="35000"/>
                          </a:schemeClr>
                        </a:solidFill>
                      </a:endParaRPr>
                    </a:p>
                  </a:txBody>
                  <a:tcPr/>
                </a:tc>
                <a:tc>
                  <a:txBody>
                    <a:bodyPr/>
                    <a:lstStyle/>
                    <a:p>
                      <a:r>
                        <a:rPr lang="en-US" dirty="0"/>
                        <a:t>Supports AMQP, AMQP over </a:t>
                      </a:r>
                      <a:r>
                        <a:rPr lang="en-US" dirty="0" err="1"/>
                        <a:t>WebSockets</a:t>
                      </a:r>
                      <a:r>
                        <a:rPr lang="en-US" dirty="0"/>
                        <a:t>, and HTTPS.</a:t>
                      </a:r>
                      <a:endParaRPr lang="en-US" dirty="0">
                        <a:solidFill>
                          <a:schemeClr val="tx1">
                            <a:lumMod val="65000"/>
                            <a:lumOff val="35000"/>
                          </a:schemeClr>
                        </a:solidFill>
                      </a:endParaRPr>
                    </a:p>
                  </a:txBody>
                  <a:tcPr/>
                </a:tc>
                <a:extLst>
                  <a:ext uri="{0D108BD9-81ED-4DB2-BD59-A6C34878D82A}">
                    <a16:rowId xmlns:a16="http://schemas.microsoft.com/office/drawing/2014/main" val="3154437932"/>
                  </a:ext>
                </a:extLst>
              </a:tr>
              <a:tr h="370840">
                <a:tc>
                  <a:txBody>
                    <a:bodyPr/>
                    <a:lstStyle/>
                    <a:p>
                      <a:r>
                        <a:rPr lang="pl-PL" dirty="0"/>
                        <a:t>Device state information</a:t>
                      </a:r>
                      <a:endParaRPr lang="pl-PL" b="0" dirty="0">
                        <a:solidFill>
                          <a:schemeClr val="tx1">
                            <a:lumMod val="65000"/>
                            <a:lumOff val="35000"/>
                          </a:schemeClr>
                        </a:solidFill>
                      </a:endParaRPr>
                    </a:p>
                  </a:txBody>
                  <a:tcPr/>
                </a:tc>
                <a:tc>
                  <a:txBody>
                    <a:bodyPr/>
                    <a:lstStyle/>
                    <a:p>
                      <a:r>
                        <a:rPr lang="en-US" dirty="0"/>
                        <a:t>Device twins can store and query device state information.</a:t>
                      </a:r>
                      <a:endParaRPr lang="pl-PL" b="1" dirty="0">
                        <a:solidFill>
                          <a:schemeClr val="tx1">
                            <a:lumMod val="65000"/>
                            <a:lumOff val="35000"/>
                          </a:schemeClr>
                        </a:solidFill>
                      </a:endParaRPr>
                    </a:p>
                  </a:txBody>
                  <a:tcPr/>
                </a:tc>
                <a:tc>
                  <a:txBody>
                    <a:bodyPr/>
                    <a:lstStyle/>
                    <a:p>
                      <a:r>
                        <a:rPr lang="en-US" dirty="0"/>
                        <a:t>No device state information can be stored</a:t>
                      </a:r>
                      <a:endParaRPr lang="pl-PL" dirty="0">
                        <a:solidFill>
                          <a:schemeClr val="tx1">
                            <a:lumMod val="65000"/>
                            <a:lumOff val="35000"/>
                          </a:schemeClr>
                        </a:solidFill>
                      </a:endParaRPr>
                    </a:p>
                  </a:txBody>
                  <a:tcPr/>
                </a:tc>
                <a:extLst>
                  <a:ext uri="{0D108BD9-81ED-4DB2-BD59-A6C34878D82A}">
                    <a16:rowId xmlns:a16="http://schemas.microsoft.com/office/drawing/2014/main" val="117237296"/>
                  </a:ext>
                </a:extLst>
              </a:tr>
            </a:tbl>
          </a:graphicData>
        </a:graphic>
      </p:graphicFrame>
      <p:sp>
        <p:nvSpPr>
          <p:cNvPr id="5" name="Text Placeholder 1">
            <a:extLst>
              <a:ext uri="{FF2B5EF4-FFF2-40B4-BE49-F238E27FC236}">
                <a16:creationId xmlns:a16="http://schemas.microsoft.com/office/drawing/2014/main" id="{43F84657-EB49-4F53-8982-163F6116A913}"/>
              </a:ext>
            </a:extLst>
          </p:cNvPr>
          <p:cNvSpPr txBox="1">
            <a:spLocks/>
          </p:cNvSpPr>
          <p:nvPr/>
        </p:nvSpPr>
        <p:spPr>
          <a:xfrm>
            <a:off x="792127" y="857465"/>
            <a:ext cx="8304248" cy="95729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4800" b="1" spc="-50" dirty="0">
                <a:solidFill>
                  <a:srgbClr val="FF5F00"/>
                </a:solidFill>
                <a:latin typeface="Calibri Light" panose="020F0302020204030204"/>
                <a:ea typeface="+mj-ea"/>
                <a:cs typeface="+mj-cs"/>
              </a:rPr>
              <a:t>Azure Event Hub vs IoT Hub</a:t>
            </a:r>
            <a:r>
              <a:rPr lang="pl-PL" sz="4800" b="1" spc="-50" dirty="0">
                <a:solidFill>
                  <a:srgbClr val="FF5F00"/>
                </a:solidFill>
                <a:latin typeface="Calibri Light" panose="020F0302020204030204"/>
                <a:ea typeface="+mj-ea"/>
                <a:cs typeface="+mj-cs"/>
              </a:rPr>
              <a:t> </a:t>
            </a:r>
            <a:br>
              <a:rPr lang="pl-PL" sz="4800" dirty="0"/>
            </a:br>
            <a:endParaRPr lang="pl-PL" sz="4800" b="1" spc="-50" dirty="0">
              <a:solidFill>
                <a:srgbClr val="FF5F00"/>
              </a:solidFill>
              <a:latin typeface="Calibri Light" panose="020F0302020204030204"/>
              <a:ea typeface="+mj-ea"/>
              <a:cs typeface="+mj-cs"/>
            </a:endParaRPr>
          </a:p>
        </p:txBody>
      </p:sp>
    </p:spTree>
    <p:extLst>
      <p:ext uri="{BB962C8B-B14F-4D97-AF65-F5344CB8AC3E}">
        <p14:creationId xmlns:p14="http://schemas.microsoft.com/office/powerpoint/2010/main" val="17239826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1">
            <a:extLst>
              <a:ext uri="{FF2B5EF4-FFF2-40B4-BE49-F238E27FC236}">
                <a16:creationId xmlns:a16="http://schemas.microsoft.com/office/drawing/2014/main" id="{43F84657-EB49-4F53-8982-163F6116A913}"/>
              </a:ext>
            </a:extLst>
          </p:cNvPr>
          <p:cNvSpPr txBox="1">
            <a:spLocks/>
          </p:cNvSpPr>
          <p:nvPr/>
        </p:nvSpPr>
        <p:spPr>
          <a:xfrm>
            <a:off x="792127" y="857465"/>
            <a:ext cx="8304248" cy="95729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4800" b="1" spc="-50" dirty="0">
                <a:solidFill>
                  <a:srgbClr val="FF5F00"/>
                </a:solidFill>
                <a:latin typeface="Calibri Light" panose="020F0302020204030204"/>
                <a:ea typeface="+mj-ea"/>
                <a:cs typeface="+mj-cs"/>
              </a:rPr>
              <a:t>Azure Event Hub vs IoT Hub</a:t>
            </a:r>
            <a:r>
              <a:rPr lang="pl-PL" sz="4800" b="1" spc="-50" dirty="0">
                <a:solidFill>
                  <a:srgbClr val="FF5F00"/>
                </a:solidFill>
                <a:latin typeface="Calibri Light" panose="020F0302020204030204"/>
                <a:ea typeface="+mj-ea"/>
                <a:cs typeface="+mj-cs"/>
              </a:rPr>
              <a:t> </a:t>
            </a:r>
            <a:br>
              <a:rPr lang="pl-PL" sz="4800" dirty="0"/>
            </a:br>
            <a:endParaRPr lang="pl-PL" sz="4800" b="1" spc="-50" dirty="0">
              <a:solidFill>
                <a:srgbClr val="FF5F00"/>
              </a:solidFill>
              <a:latin typeface="Calibri Light" panose="020F0302020204030204"/>
              <a:ea typeface="+mj-ea"/>
              <a:cs typeface="+mj-cs"/>
            </a:endParaRPr>
          </a:p>
        </p:txBody>
      </p:sp>
      <p:pic>
        <p:nvPicPr>
          <p:cNvPr id="5122" name="Picture 2" descr="Znalezione obrazy dla zapytania event hub partitions">
            <a:extLst>
              <a:ext uri="{FF2B5EF4-FFF2-40B4-BE49-F238E27FC236}">
                <a16:creationId xmlns:a16="http://schemas.microsoft.com/office/drawing/2014/main" id="{0AC53B4B-B43E-432B-BCD9-556817F1FB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32473" y="1747838"/>
            <a:ext cx="5867400" cy="414337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6480166C-326E-4666-A726-D3600E4102C7}"/>
              </a:ext>
            </a:extLst>
          </p:cNvPr>
          <p:cNvSpPr txBox="1"/>
          <p:nvPr/>
        </p:nvSpPr>
        <p:spPr>
          <a:xfrm>
            <a:off x="1144493" y="1959451"/>
            <a:ext cx="3799758" cy="978729"/>
          </a:xfrm>
          <a:prstGeom prst="rect">
            <a:avLst/>
          </a:prstGeom>
          <a:noFill/>
        </p:spPr>
        <p:txBody>
          <a:bodyPr wrap="none" rtlCol="0">
            <a:spAutoFit/>
          </a:bodyPr>
          <a:lstStyle/>
          <a:p>
            <a:pPr marL="214313" indent="-214313" defTabSz="514350">
              <a:lnSpc>
                <a:spcPct val="90000"/>
              </a:lnSpc>
              <a:buFont typeface="Arial" panose="020B0604020202020204" pitchFamily="34" charset="0"/>
              <a:buChar char="•"/>
              <a:defRPr/>
            </a:pPr>
            <a:r>
              <a:rPr lang="en-US" sz="1600" kern="0" dirty="0">
                <a:solidFill>
                  <a:prstClr val="black">
                    <a:lumMod val="65000"/>
                    <a:lumOff val="35000"/>
                  </a:prstClr>
                </a:solidFill>
              </a:rPr>
              <a:t>General purpose object store </a:t>
            </a:r>
          </a:p>
          <a:p>
            <a:pPr marL="214313" indent="-214313" defTabSz="514350">
              <a:lnSpc>
                <a:spcPct val="90000"/>
              </a:lnSpc>
              <a:buFont typeface="Arial" panose="020B0604020202020204" pitchFamily="34" charset="0"/>
              <a:buChar char="•"/>
              <a:defRPr/>
            </a:pPr>
            <a:r>
              <a:rPr lang="en-US" sz="1600" dirty="0">
                <a:solidFill>
                  <a:schemeClr val="tx1">
                    <a:lumMod val="65000"/>
                    <a:lumOff val="35000"/>
                  </a:schemeClr>
                </a:solidFill>
              </a:rPr>
              <a:t>Object store with flat namespace</a:t>
            </a:r>
            <a:endParaRPr lang="en-US" sz="1600" kern="0" dirty="0">
              <a:solidFill>
                <a:prstClr val="black">
                  <a:lumMod val="65000"/>
                  <a:lumOff val="35000"/>
                </a:prstClr>
              </a:solidFill>
            </a:endParaRPr>
          </a:p>
          <a:p>
            <a:pPr marL="214313" indent="-214313" defTabSz="514350">
              <a:lnSpc>
                <a:spcPct val="90000"/>
              </a:lnSpc>
              <a:buFont typeface="Arial" panose="020B0604020202020204" pitchFamily="34" charset="0"/>
              <a:buChar char="•"/>
              <a:defRPr/>
            </a:pPr>
            <a:r>
              <a:rPr lang="pl-PL" sz="1600" kern="0" dirty="0">
                <a:solidFill>
                  <a:prstClr val="black">
                    <a:lumMod val="65000"/>
                    <a:lumOff val="35000"/>
                  </a:prstClr>
                </a:solidFill>
              </a:rPr>
              <a:t>Hot/cold/archive tiers</a:t>
            </a:r>
            <a:endParaRPr lang="en-GB" sz="1600" kern="0" dirty="0">
              <a:solidFill>
                <a:prstClr val="black">
                  <a:lumMod val="65000"/>
                  <a:lumOff val="35000"/>
                </a:prstClr>
              </a:solidFill>
            </a:endParaRPr>
          </a:p>
          <a:p>
            <a:pPr marL="214313" indent="-214313" defTabSz="514350">
              <a:lnSpc>
                <a:spcPct val="90000"/>
              </a:lnSpc>
              <a:buFont typeface="Arial" panose="020B0604020202020204" pitchFamily="34" charset="0"/>
              <a:buChar char="•"/>
              <a:defRPr/>
            </a:pPr>
            <a:r>
              <a:rPr lang="en-US" sz="1600" kern="0" dirty="0">
                <a:solidFill>
                  <a:prstClr val="black">
                    <a:lumMod val="65000"/>
                    <a:lumOff val="35000"/>
                  </a:prstClr>
                </a:solidFill>
              </a:rPr>
              <a:t>Data replication and redundancy options</a:t>
            </a:r>
            <a:endParaRPr lang="pl-PL" sz="1600" kern="0" dirty="0">
              <a:solidFill>
                <a:prstClr val="black">
                  <a:lumMod val="65000"/>
                  <a:lumOff val="35000"/>
                </a:prstClr>
              </a:solidFill>
            </a:endParaRPr>
          </a:p>
        </p:txBody>
      </p:sp>
    </p:spTree>
    <p:extLst>
      <p:ext uri="{BB962C8B-B14F-4D97-AF65-F5344CB8AC3E}">
        <p14:creationId xmlns:p14="http://schemas.microsoft.com/office/powerpoint/2010/main" val="41289175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7773AA73-27B4-4423-B2D5-3083C7B3B37C}"/>
              </a:ext>
            </a:extLst>
          </p:cNvPr>
          <p:cNvGrpSpPr/>
          <p:nvPr/>
        </p:nvGrpSpPr>
        <p:grpSpPr>
          <a:xfrm>
            <a:off x="2800676" y="2045368"/>
            <a:ext cx="5698484" cy="1545469"/>
            <a:chOff x="1992001" y="1953919"/>
            <a:chExt cx="5291780" cy="1647498"/>
          </a:xfrm>
        </p:grpSpPr>
        <p:grpSp>
          <p:nvGrpSpPr>
            <p:cNvPr id="4" name="Group 3">
              <a:extLst>
                <a:ext uri="{FF2B5EF4-FFF2-40B4-BE49-F238E27FC236}">
                  <a16:creationId xmlns:a16="http://schemas.microsoft.com/office/drawing/2014/main" id="{967B2D13-80D2-49AD-B4D0-5790BF4A723A}"/>
                </a:ext>
              </a:extLst>
            </p:cNvPr>
            <p:cNvGrpSpPr/>
            <p:nvPr/>
          </p:nvGrpSpPr>
          <p:grpSpPr>
            <a:xfrm>
              <a:off x="2327037" y="2025415"/>
              <a:ext cx="1924776" cy="1549904"/>
              <a:chOff x="2062219" y="4099645"/>
              <a:chExt cx="2193116" cy="1340114"/>
            </a:xfrm>
          </p:grpSpPr>
          <p:sp>
            <p:nvSpPr>
              <p:cNvPr id="11" name="TextBox 10">
                <a:extLst>
                  <a:ext uri="{FF2B5EF4-FFF2-40B4-BE49-F238E27FC236}">
                    <a16:creationId xmlns:a16="http://schemas.microsoft.com/office/drawing/2014/main" id="{6624CE4F-A503-4C7D-84A3-B3580BA6BD0F}"/>
                  </a:ext>
                </a:extLst>
              </p:cNvPr>
              <p:cNvSpPr txBox="1"/>
              <p:nvPr/>
            </p:nvSpPr>
            <p:spPr>
              <a:xfrm>
                <a:off x="2062219" y="5049142"/>
                <a:ext cx="2193116" cy="390617"/>
              </a:xfrm>
              <a:prstGeom prst="rect">
                <a:avLst/>
              </a:prstGeom>
              <a:noFill/>
            </p:spPr>
            <p:txBody>
              <a:bodyPr wrap="none" rtlCol="0">
                <a:spAutoFit/>
              </a:bodyPr>
              <a:lstStyle/>
              <a:p>
                <a:pPr defTabSz="514350">
                  <a:lnSpc>
                    <a:spcPct val="90000"/>
                  </a:lnSpc>
                  <a:defRPr/>
                </a:pPr>
                <a:r>
                  <a:rPr lang="pl-PL" sz="1600" b="1" kern="0" dirty="0">
                    <a:solidFill>
                      <a:prstClr val="black">
                        <a:lumMod val="65000"/>
                        <a:lumOff val="35000"/>
                      </a:prstClr>
                    </a:solidFill>
                  </a:rPr>
                  <a:t>Azure </a:t>
                </a:r>
                <a:r>
                  <a:rPr lang="en-GB" sz="1600" b="1" kern="0" dirty="0">
                    <a:solidFill>
                      <a:prstClr val="black">
                        <a:lumMod val="65000"/>
                        <a:lumOff val="35000"/>
                      </a:prstClr>
                    </a:solidFill>
                  </a:rPr>
                  <a:t>HDInsight</a:t>
                </a:r>
                <a:endParaRPr lang="pl-PL" sz="1600" b="1" kern="0" dirty="0">
                  <a:solidFill>
                    <a:prstClr val="black">
                      <a:lumMod val="65000"/>
                      <a:lumOff val="35000"/>
                    </a:prstClr>
                  </a:solidFill>
                </a:endParaRPr>
              </a:p>
            </p:txBody>
          </p:sp>
          <p:pic>
            <p:nvPicPr>
              <p:cNvPr id="12" name="Picture 11">
                <a:extLst>
                  <a:ext uri="{FF2B5EF4-FFF2-40B4-BE49-F238E27FC236}">
                    <a16:creationId xmlns:a16="http://schemas.microsoft.com/office/drawing/2014/main" id="{FB0BAE54-B501-4700-BDF4-9BC4BCB060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25583" y="4099645"/>
                <a:ext cx="1086444" cy="894371"/>
              </a:xfrm>
              <a:prstGeom prst="rect">
                <a:avLst/>
              </a:prstGeom>
            </p:spPr>
          </p:pic>
        </p:grpSp>
        <p:grpSp>
          <p:nvGrpSpPr>
            <p:cNvPr id="5" name="Group 4">
              <a:extLst>
                <a:ext uri="{FF2B5EF4-FFF2-40B4-BE49-F238E27FC236}">
                  <a16:creationId xmlns:a16="http://schemas.microsoft.com/office/drawing/2014/main" id="{08091EE7-46C5-4EE4-B21C-A882FBDC2FB0}"/>
                </a:ext>
              </a:extLst>
            </p:cNvPr>
            <p:cNvGrpSpPr/>
            <p:nvPr/>
          </p:nvGrpSpPr>
          <p:grpSpPr>
            <a:xfrm>
              <a:off x="4763554" y="2189347"/>
              <a:ext cx="2485167" cy="1412070"/>
              <a:chOff x="3647395" y="3148950"/>
              <a:chExt cx="3271776" cy="1573260"/>
            </a:xfrm>
          </p:grpSpPr>
          <p:sp>
            <p:nvSpPr>
              <p:cNvPr id="9" name="TextBox 8">
                <a:extLst>
                  <a:ext uri="{FF2B5EF4-FFF2-40B4-BE49-F238E27FC236}">
                    <a16:creationId xmlns:a16="http://schemas.microsoft.com/office/drawing/2014/main" id="{77DD6ABF-F4D1-45E3-A4E3-62963B0FC076}"/>
                  </a:ext>
                </a:extLst>
              </p:cNvPr>
              <p:cNvSpPr txBox="1"/>
              <p:nvPr/>
            </p:nvSpPr>
            <p:spPr>
              <a:xfrm>
                <a:off x="3647395" y="4218873"/>
                <a:ext cx="3271776" cy="503337"/>
              </a:xfrm>
              <a:prstGeom prst="rect">
                <a:avLst/>
              </a:prstGeom>
              <a:noFill/>
            </p:spPr>
            <p:txBody>
              <a:bodyPr wrap="square" rtlCol="0">
                <a:spAutoFit/>
              </a:bodyPr>
              <a:lstStyle/>
              <a:p>
                <a:pPr algn="ctr" defTabSz="514350">
                  <a:lnSpc>
                    <a:spcPct val="90000"/>
                  </a:lnSpc>
                  <a:defRPr/>
                </a:pPr>
                <a:r>
                  <a:rPr lang="pl-PL" sz="1600" b="1" kern="0" dirty="0">
                    <a:solidFill>
                      <a:prstClr val="black">
                        <a:lumMod val="65000"/>
                        <a:lumOff val="35000"/>
                      </a:prstClr>
                    </a:solidFill>
                  </a:rPr>
                  <a:t>Azure</a:t>
                </a:r>
                <a:r>
                  <a:rPr lang="en-GB" sz="1600" b="1" kern="0" dirty="0">
                    <a:solidFill>
                      <a:prstClr val="black">
                        <a:lumMod val="65000"/>
                        <a:lumOff val="35000"/>
                      </a:prstClr>
                    </a:solidFill>
                  </a:rPr>
                  <a:t> Databricks</a:t>
                </a:r>
              </a:p>
            </p:txBody>
          </p:sp>
          <p:pic>
            <p:nvPicPr>
              <p:cNvPr id="10" name="Picture 9">
                <a:extLst>
                  <a:ext uri="{FF2B5EF4-FFF2-40B4-BE49-F238E27FC236}">
                    <a16:creationId xmlns:a16="http://schemas.microsoft.com/office/drawing/2014/main" id="{9B03984F-FC67-416E-B125-A2E593ECF4BA}"/>
                  </a:ext>
                </a:extLst>
              </p:cNvPr>
              <p:cNvPicPr>
                <a:picLocks noChangeAspect="1"/>
              </p:cNvPicPr>
              <p:nvPr/>
            </p:nvPicPr>
            <p:blipFill>
              <a:blip r:embed="rId3"/>
              <a:stretch>
                <a:fillRect/>
              </a:stretch>
            </p:blipFill>
            <p:spPr>
              <a:xfrm>
                <a:off x="4985335" y="3148950"/>
                <a:ext cx="1108132" cy="969810"/>
              </a:xfrm>
              <a:prstGeom prst="rect">
                <a:avLst/>
              </a:prstGeom>
            </p:spPr>
          </p:pic>
        </p:grpSp>
        <p:sp>
          <p:nvSpPr>
            <p:cNvPr id="6" name="Left Bracket 5">
              <a:extLst>
                <a:ext uri="{FF2B5EF4-FFF2-40B4-BE49-F238E27FC236}">
                  <a16:creationId xmlns:a16="http://schemas.microsoft.com/office/drawing/2014/main" id="{C2275946-3D3D-4E03-ADD9-1ADB3324F815}"/>
                </a:ext>
              </a:extLst>
            </p:cNvPr>
            <p:cNvSpPr/>
            <p:nvPr/>
          </p:nvSpPr>
          <p:spPr>
            <a:xfrm>
              <a:off x="1992001" y="1953919"/>
              <a:ext cx="90487" cy="1467090"/>
            </a:xfrm>
            <a:prstGeom prst="leftBracket">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pl-PL" b="1" dirty="0"/>
            </a:p>
          </p:txBody>
        </p:sp>
        <p:sp>
          <p:nvSpPr>
            <p:cNvPr id="7" name="Right Bracket 6">
              <a:extLst>
                <a:ext uri="{FF2B5EF4-FFF2-40B4-BE49-F238E27FC236}">
                  <a16:creationId xmlns:a16="http://schemas.microsoft.com/office/drawing/2014/main" id="{6D8CF461-0AC3-40F5-90DC-B94DD028D35C}"/>
                </a:ext>
              </a:extLst>
            </p:cNvPr>
            <p:cNvSpPr/>
            <p:nvPr/>
          </p:nvSpPr>
          <p:spPr>
            <a:xfrm>
              <a:off x="7193294" y="1963823"/>
              <a:ext cx="90487" cy="1528078"/>
            </a:xfrm>
            <a:prstGeom prst="rightBracket">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pl-PL"/>
            </a:p>
          </p:txBody>
        </p:sp>
        <p:sp>
          <p:nvSpPr>
            <p:cNvPr id="8" name="TextBox 7">
              <a:extLst>
                <a:ext uri="{FF2B5EF4-FFF2-40B4-BE49-F238E27FC236}">
                  <a16:creationId xmlns:a16="http://schemas.microsoft.com/office/drawing/2014/main" id="{D21D544A-2D09-4543-AF7F-9C9E5274190E}"/>
                </a:ext>
              </a:extLst>
            </p:cNvPr>
            <p:cNvSpPr txBox="1"/>
            <p:nvPr/>
          </p:nvSpPr>
          <p:spPr>
            <a:xfrm>
              <a:off x="4164298" y="2019975"/>
              <a:ext cx="819455" cy="707886"/>
            </a:xfrm>
            <a:prstGeom prst="rect">
              <a:avLst/>
            </a:prstGeom>
            <a:noFill/>
          </p:spPr>
          <p:txBody>
            <a:bodyPr wrap="none" rtlCol="0">
              <a:spAutoFit/>
            </a:bodyPr>
            <a:lstStyle/>
            <a:p>
              <a:r>
                <a:rPr lang="en-GB" sz="4000" b="1" dirty="0">
                  <a:solidFill>
                    <a:srgbClr val="FF5F00"/>
                  </a:solidFill>
                </a:rPr>
                <a:t>OR</a:t>
              </a:r>
              <a:endParaRPr lang="pl-PL" sz="2000" b="1" dirty="0">
                <a:solidFill>
                  <a:srgbClr val="FF5F00"/>
                </a:solidFill>
              </a:endParaRPr>
            </a:p>
          </p:txBody>
        </p:sp>
      </p:grpSp>
      <p:pic>
        <p:nvPicPr>
          <p:cNvPr id="13" name="Picture 2" descr="https://spark.apache.org/images/spark-logo-trademark.png">
            <a:extLst>
              <a:ext uri="{FF2B5EF4-FFF2-40B4-BE49-F238E27FC236}">
                <a16:creationId xmlns:a16="http://schemas.microsoft.com/office/drawing/2014/main" id="{9D2FDA50-4801-40EE-B558-AECFAAD56FE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58332" y="3727985"/>
            <a:ext cx="4943387" cy="2629460"/>
          </a:xfrm>
          <a:prstGeom prst="rect">
            <a:avLst/>
          </a:prstGeom>
          <a:noFill/>
          <a:extLst>
            <a:ext uri="{909E8E84-426E-40DD-AFC4-6F175D3DCCD1}">
              <a14:hiddenFill xmlns:a14="http://schemas.microsoft.com/office/drawing/2010/main">
                <a:solidFill>
                  <a:srgbClr val="FFFFFF"/>
                </a:solidFill>
              </a14:hiddenFill>
            </a:ext>
          </a:extLst>
        </p:spPr>
      </p:pic>
      <p:sp>
        <p:nvSpPr>
          <p:cNvPr id="14" name="Text Placeholder 1">
            <a:extLst>
              <a:ext uri="{FF2B5EF4-FFF2-40B4-BE49-F238E27FC236}">
                <a16:creationId xmlns:a16="http://schemas.microsoft.com/office/drawing/2014/main" id="{FC5FB237-7630-42AF-ADE3-442F64120A36}"/>
              </a:ext>
            </a:extLst>
          </p:cNvPr>
          <p:cNvSpPr txBox="1">
            <a:spLocks/>
          </p:cNvSpPr>
          <p:nvPr/>
        </p:nvSpPr>
        <p:spPr>
          <a:xfrm>
            <a:off x="792127" y="857465"/>
            <a:ext cx="8304248" cy="95729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4800" b="1" spc="-50" dirty="0">
                <a:solidFill>
                  <a:srgbClr val="FF5F00"/>
                </a:solidFill>
                <a:latin typeface="Calibri Light" panose="020F0302020204030204"/>
                <a:ea typeface="+mj-ea"/>
                <a:cs typeface="+mj-cs"/>
              </a:rPr>
              <a:t>Azure Event Hub vs IoT Hub</a:t>
            </a:r>
            <a:r>
              <a:rPr lang="pl-PL" sz="4800" b="1" spc="-50" dirty="0">
                <a:solidFill>
                  <a:srgbClr val="FF5F00"/>
                </a:solidFill>
                <a:latin typeface="Calibri Light" panose="020F0302020204030204"/>
                <a:ea typeface="+mj-ea"/>
                <a:cs typeface="+mj-cs"/>
              </a:rPr>
              <a:t> </a:t>
            </a:r>
            <a:br>
              <a:rPr lang="pl-PL" sz="4800" dirty="0"/>
            </a:br>
            <a:endParaRPr lang="pl-PL" sz="4800" b="1" spc="-50" dirty="0">
              <a:solidFill>
                <a:srgbClr val="FF5F00"/>
              </a:solidFill>
              <a:latin typeface="Calibri Light" panose="020F0302020204030204"/>
              <a:ea typeface="+mj-ea"/>
              <a:cs typeface="+mj-cs"/>
            </a:endParaRPr>
          </a:p>
        </p:txBody>
      </p:sp>
    </p:spTree>
    <p:extLst>
      <p:ext uri="{BB962C8B-B14F-4D97-AF65-F5344CB8AC3E}">
        <p14:creationId xmlns:p14="http://schemas.microsoft.com/office/powerpoint/2010/main" val="3377371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A4578D4-9D70-4806-A30F-F8BD8790E238}"/>
              </a:ext>
            </a:extLst>
          </p:cNvPr>
          <p:cNvSpPr>
            <a:spLocks noGrp="1"/>
          </p:cNvSpPr>
          <p:nvPr>
            <p:ph type="body" sz="quarter" idx="13"/>
          </p:nvPr>
        </p:nvSpPr>
        <p:spPr>
          <a:xfrm>
            <a:off x="792127" y="857465"/>
            <a:ext cx="8304248" cy="957299"/>
          </a:xfrm>
        </p:spPr>
        <p:txBody>
          <a:bodyPr/>
          <a:lstStyle/>
          <a:p>
            <a:r>
              <a:rPr lang="en-GB" sz="4800" b="1" spc="-50" dirty="0">
                <a:solidFill>
                  <a:srgbClr val="FF5F00"/>
                </a:solidFill>
                <a:latin typeface="Calibri Light" panose="020F0302020204030204"/>
                <a:ea typeface="+mj-ea"/>
                <a:cs typeface="+mj-cs"/>
              </a:rPr>
              <a:t>Big Data on Azure</a:t>
            </a:r>
            <a:endParaRPr lang="pl-PL" sz="4800" b="1" spc="-50" dirty="0">
              <a:solidFill>
                <a:srgbClr val="FF5F00"/>
              </a:solidFill>
              <a:latin typeface="Calibri Light" panose="020F0302020204030204"/>
              <a:ea typeface="+mj-ea"/>
              <a:cs typeface="+mj-cs"/>
            </a:endParaRPr>
          </a:p>
        </p:txBody>
      </p:sp>
      <p:grpSp>
        <p:nvGrpSpPr>
          <p:cNvPr id="27" name="Group 26">
            <a:extLst>
              <a:ext uri="{FF2B5EF4-FFF2-40B4-BE49-F238E27FC236}">
                <a16:creationId xmlns:a16="http://schemas.microsoft.com/office/drawing/2014/main" id="{E628C7D7-E617-4F6A-B74D-B001428E8383}"/>
              </a:ext>
            </a:extLst>
          </p:cNvPr>
          <p:cNvGrpSpPr/>
          <p:nvPr/>
        </p:nvGrpSpPr>
        <p:grpSpPr>
          <a:xfrm>
            <a:off x="1506549" y="1982367"/>
            <a:ext cx="8881356" cy="4392488"/>
            <a:chOff x="429106" y="3009901"/>
            <a:chExt cx="13856442" cy="4410164"/>
          </a:xfrm>
        </p:grpSpPr>
        <p:sp>
          <p:nvSpPr>
            <p:cNvPr id="28" name="Title 1">
              <a:extLst>
                <a:ext uri="{FF2B5EF4-FFF2-40B4-BE49-F238E27FC236}">
                  <a16:creationId xmlns:a16="http://schemas.microsoft.com/office/drawing/2014/main" id="{EC616CE2-040F-4E8D-A09D-067FE3C398AF}"/>
                </a:ext>
              </a:extLst>
            </p:cNvPr>
            <p:cNvSpPr txBox="1">
              <a:spLocks/>
            </p:cNvSpPr>
            <p:nvPr/>
          </p:nvSpPr>
          <p:spPr>
            <a:xfrm>
              <a:off x="429106" y="3312108"/>
              <a:ext cx="13593727" cy="1781176"/>
            </a:xfrm>
            <a:prstGeom prst="rect">
              <a:avLst/>
            </a:prstGeom>
            <a:noFill/>
          </p:spPr>
          <p:txBody>
            <a:bodyPr vert="horz" lIns="76200" tIns="38100" rIns="76200" bIns="38100" rtlCol="0" anchor="ctr">
              <a:normAutofit/>
            </a:bodyPr>
            <a:lstStyle>
              <a:lvl1pPr algn="l" defTabSz="1097280" rtl="0" eaLnBrk="1" latinLnBrk="0" hangingPunct="1">
                <a:lnSpc>
                  <a:spcPct val="90000"/>
                </a:lnSpc>
                <a:spcBef>
                  <a:spcPct val="0"/>
                </a:spcBef>
                <a:buNone/>
                <a:defRPr sz="528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200" b="1" i="0" u="none" strike="noStrike" kern="1200" cap="none" spc="0" normalizeH="0" baseline="0" noProof="0" dirty="0">
                  <a:ln>
                    <a:noFill/>
                  </a:ln>
                  <a:solidFill>
                    <a:srgbClr val="F79646">
                      <a:lumMod val="75000"/>
                    </a:srgbClr>
                  </a:solidFill>
                  <a:effectLst/>
                  <a:uLnTx/>
                  <a:uFillTx/>
                  <a:latin typeface="Segoe UI Light"/>
                  <a:ea typeface="+mj-ea"/>
                  <a:cs typeface="+mj-cs"/>
                </a:rPr>
                <a:t>Analytics</a:t>
              </a:r>
            </a:p>
          </p:txBody>
        </p:sp>
        <p:sp>
          <p:nvSpPr>
            <p:cNvPr id="29" name="Title 1">
              <a:extLst>
                <a:ext uri="{FF2B5EF4-FFF2-40B4-BE49-F238E27FC236}">
                  <a16:creationId xmlns:a16="http://schemas.microsoft.com/office/drawing/2014/main" id="{329176E1-0CA0-4661-8A13-60AE925C313A}"/>
                </a:ext>
              </a:extLst>
            </p:cNvPr>
            <p:cNvSpPr txBox="1">
              <a:spLocks/>
            </p:cNvSpPr>
            <p:nvPr/>
          </p:nvSpPr>
          <p:spPr>
            <a:xfrm>
              <a:off x="579475" y="5550483"/>
              <a:ext cx="13540562" cy="1781175"/>
            </a:xfrm>
            <a:prstGeom prst="rect">
              <a:avLst/>
            </a:prstGeom>
            <a:noFill/>
          </p:spPr>
          <p:txBody>
            <a:bodyPr vert="horz" lIns="76200" tIns="38100" rIns="76200" bIns="38100" rtlCol="0" anchor="ctr">
              <a:normAutofit/>
            </a:bodyPr>
            <a:lstStyle>
              <a:defPPr>
                <a:defRPr lang="en-US"/>
              </a:defPPr>
              <a:lvl1pPr marR="0" lvl="0" indent="0" fontAlgn="auto">
                <a:lnSpc>
                  <a:spcPct val="90000"/>
                </a:lnSpc>
                <a:spcBef>
                  <a:spcPct val="0"/>
                </a:spcBef>
                <a:spcAft>
                  <a:spcPts val="0"/>
                </a:spcAft>
                <a:buClrTx/>
                <a:buSzTx/>
                <a:buFontTx/>
                <a:buNone/>
                <a:tabLst/>
                <a:defRPr kumimoji="0" sz="3200" b="0" i="0" u="none" strike="noStrike" cap="none" spc="0" normalizeH="0" baseline="0">
                  <a:ln>
                    <a:noFill/>
                  </a:ln>
                  <a:solidFill>
                    <a:prstClr val="white"/>
                  </a:solidFill>
                  <a:effectLst/>
                  <a:uLnTx/>
                  <a:uFillTx/>
                  <a:latin typeface="Segoe UI Light"/>
                  <a:ea typeface="+mj-ea"/>
                  <a:cs typeface="+mj-cs"/>
                </a:defRPr>
              </a:lvl1pPr>
            </a:lstStyle>
            <a:p>
              <a:pPr marL="0" marR="0" lvl="0" indent="0" defTabSz="914400" eaLnBrk="1" fontAlgn="auto" latinLnBrk="0" hangingPunct="1">
                <a:lnSpc>
                  <a:spcPct val="90000"/>
                </a:lnSpc>
                <a:spcBef>
                  <a:spcPct val="0"/>
                </a:spcBef>
                <a:spcAft>
                  <a:spcPts val="0"/>
                </a:spcAft>
                <a:buClrTx/>
                <a:buSzTx/>
                <a:buFontTx/>
                <a:buNone/>
                <a:tabLst/>
                <a:defRPr/>
              </a:pPr>
              <a:r>
                <a:rPr kumimoji="0" lang="en-US" sz="2200" b="1" i="0" u="none" strike="noStrike" kern="0" cap="none" spc="0" normalizeH="0" baseline="0" noProof="0" dirty="0">
                  <a:ln>
                    <a:noFill/>
                  </a:ln>
                  <a:solidFill>
                    <a:prstClr val="black">
                      <a:lumMod val="65000"/>
                      <a:lumOff val="35000"/>
                    </a:prstClr>
                  </a:solidFill>
                  <a:effectLst/>
                  <a:uLnTx/>
                  <a:uFillTx/>
                  <a:latin typeface="Segoe UI Light"/>
                  <a:ea typeface="+mj-ea"/>
                  <a:cs typeface="+mj-cs"/>
                </a:rPr>
                <a:t>Storage</a:t>
              </a:r>
            </a:p>
          </p:txBody>
        </p:sp>
        <p:sp>
          <p:nvSpPr>
            <p:cNvPr id="30" name="Rectangle 9">
              <a:extLst>
                <a:ext uri="{FF2B5EF4-FFF2-40B4-BE49-F238E27FC236}">
                  <a16:creationId xmlns:a16="http://schemas.microsoft.com/office/drawing/2014/main" id="{4EE0BF1A-406A-4AE1-820D-856E99A462ED}"/>
                </a:ext>
              </a:extLst>
            </p:cNvPr>
            <p:cNvSpPr/>
            <p:nvPr/>
          </p:nvSpPr>
          <p:spPr>
            <a:xfrm>
              <a:off x="3430552" y="3009901"/>
              <a:ext cx="10854996" cy="4410164"/>
            </a:xfrm>
            <a:prstGeom prst="rect">
              <a:avLst/>
            </a:prstGeom>
            <a:noFill/>
            <a:ln w="28575" cap="flat" cmpd="sng" algn="ctr">
              <a:solidFill>
                <a:sysClr val="window" lastClr="FFFFFF">
                  <a:lumMod val="50000"/>
                </a:sysClr>
              </a:solidFill>
              <a:prstDash val="sysDot"/>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a:ln>
                  <a:noFill/>
                </a:ln>
                <a:solidFill>
                  <a:prstClr val="white"/>
                </a:solidFill>
                <a:effectLst/>
                <a:uLnTx/>
                <a:uFillTx/>
                <a:latin typeface="Calibri"/>
                <a:ea typeface="+mn-ea"/>
                <a:cs typeface="+mn-cs"/>
              </a:endParaRPr>
            </a:p>
          </p:txBody>
        </p:sp>
        <p:sp>
          <p:nvSpPr>
            <p:cNvPr id="31" name="Left Brace 10">
              <a:extLst>
                <a:ext uri="{FF2B5EF4-FFF2-40B4-BE49-F238E27FC236}">
                  <a16:creationId xmlns:a16="http://schemas.microsoft.com/office/drawing/2014/main" id="{79E87927-C3E7-4BCB-AE93-F8CF5930C58A}"/>
                </a:ext>
              </a:extLst>
            </p:cNvPr>
            <p:cNvSpPr/>
            <p:nvPr/>
          </p:nvSpPr>
          <p:spPr>
            <a:xfrm>
              <a:off x="2514600" y="3286125"/>
              <a:ext cx="685800" cy="1781175"/>
            </a:xfrm>
            <a:prstGeom prst="leftBrace">
              <a:avLst>
                <a:gd name="adj1" fmla="val 53049"/>
                <a:gd name="adj2" fmla="val 50000"/>
              </a:avLst>
            </a:prstGeom>
            <a:noFill/>
            <a:ln w="25400" cap="flat" cmpd="sng" algn="ctr">
              <a:solidFill>
                <a:srgbClr val="F79646"/>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a:ln>
                  <a:noFill/>
                </a:ln>
                <a:solidFill>
                  <a:srgbClr val="1F497D"/>
                </a:solidFill>
                <a:effectLst/>
                <a:uLnTx/>
                <a:uFillTx/>
                <a:latin typeface="Calibri"/>
                <a:ea typeface="+mn-ea"/>
                <a:cs typeface="+mn-cs"/>
              </a:endParaRPr>
            </a:p>
          </p:txBody>
        </p:sp>
        <p:sp>
          <p:nvSpPr>
            <p:cNvPr id="32" name="Left Brace 12">
              <a:extLst>
                <a:ext uri="{FF2B5EF4-FFF2-40B4-BE49-F238E27FC236}">
                  <a16:creationId xmlns:a16="http://schemas.microsoft.com/office/drawing/2014/main" id="{A39FE845-5569-48DF-972B-1C4BA7E9C0C6}"/>
                </a:ext>
              </a:extLst>
            </p:cNvPr>
            <p:cNvSpPr/>
            <p:nvPr/>
          </p:nvSpPr>
          <p:spPr>
            <a:xfrm>
              <a:off x="2514600" y="5524499"/>
              <a:ext cx="685800" cy="1781175"/>
            </a:xfrm>
            <a:prstGeom prst="leftBrace">
              <a:avLst>
                <a:gd name="adj1" fmla="val 53049"/>
                <a:gd name="adj2" fmla="val 50000"/>
              </a:avLst>
            </a:prstGeom>
            <a:noFill/>
            <a:ln w="25400" cap="flat" cmpd="sng" algn="ctr">
              <a:solidFill>
                <a:srgbClr val="F79646"/>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a:ln>
                  <a:noFill/>
                </a:ln>
                <a:solidFill>
                  <a:srgbClr val="1F497D"/>
                </a:solidFill>
                <a:effectLst/>
                <a:uLnTx/>
                <a:uFillTx/>
                <a:latin typeface="Calibri"/>
                <a:ea typeface="+mn-ea"/>
                <a:cs typeface="+mn-cs"/>
              </a:endParaRPr>
            </a:p>
          </p:txBody>
        </p:sp>
      </p:grpSp>
      <p:pic>
        <p:nvPicPr>
          <p:cNvPr id="33" name="Obraz 13">
            <a:extLst>
              <a:ext uri="{FF2B5EF4-FFF2-40B4-BE49-F238E27FC236}">
                <a16:creationId xmlns:a16="http://schemas.microsoft.com/office/drawing/2014/main" id="{3DEAA50F-99D8-4045-A49A-830BF6C71900}"/>
              </a:ext>
            </a:extLst>
          </p:cNvPr>
          <p:cNvPicPr>
            <a:picLocks noChangeAspect="1"/>
          </p:cNvPicPr>
          <p:nvPr/>
        </p:nvPicPr>
        <p:blipFill>
          <a:blip r:embed="rId3"/>
          <a:stretch>
            <a:fillRect/>
          </a:stretch>
        </p:blipFill>
        <p:spPr>
          <a:xfrm>
            <a:off x="3715352" y="2132182"/>
            <a:ext cx="1808360" cy="2265016"/>
          </a:xfrm>
          <a:prstGeom prst="rect">
            <a:avLst/>
          </a:prstGeom>
        </p:spPr>
      </p:pic>
      <p:pic>
        <p:nvPicPr>
          <p:cNvPr id="34" name="Obraz 17">
            <a:extLst>
              <a:ext uri="{FF2B5EF4-FFF2-40B4-BE49-F238E27FC236}">
                <a16:creationId xmlns:a16="http://schemas.microsoft.com/office/drawing/2014/main" id="{95C724A3-0E2D-4060-B6CE-3A679503F0C6}"/>
              </a:ext>
            </a:extLst>
          </p:cNvPr>
          <p:cNvPicPr>
            <a:picLocks noChangeAspect="1"/>
          </p:cNvPicPr>
          <p:nvPr/>
        </p:nvPicPr>
        <p:blipFill>
          <a:blip r:embed="rId4"/>
          <a:stretch>
            <a:fillRect/>
          </a:stretch>
        </p:blipFill>
        <p:spPr>
          <a:xfrm>
            <a:off x="8369416" y="2268437"/>
            <a:ext cx="1679057" cy="2016646"/>
          </a:xfrm>
          <a:prstGeom prst="rect">
            <a:avLst/>
          </a:prstGeom>
        </p:spPr>
      </p:pic>
      <p:pic>
        <p:nvPicPr>
          <p:cNvPr id="35" name="Obraz 18">
            <a:extLst>
              <a:ext uri="{FF2B5EF4-FFF2-40B4-BE49-F238E27FC236}">
                <a16:creationId xmlns:a16="http://schemas.microsoft.com/office/drawing/2014/main" id="{2B30D8A3-A702-4542-AA8E-592C352BC801}"/>
              </a:ext>
            </a:extLst>
          </p:cNvPr>
          <p:cNvPicPr>
            <a:picLocks noChangeAspect="1"/>
          </p:cNvPicPr>
          <p:nvPr/>
        </p:nvPicPr>
        <p:blipFill>
          <a:blip r:embed="rId5"/>
          <a:stretch>
            <a:fillRect/>
          </a:stretch>
        </p:blipFill>
        <p:spPr>
          <a:xfrm>
            <a:off x="5989587" y="4486886"/>
            <a:ext cx="1793215" cy="1774036"/>
          </a:xfrm>
          <a:prstGeom prst="rect">
            <a:avLst/>
          </a:prstGeom>
        </p:spPr>
      </p:pic>
      <p:grpSp>
        <p:nvGrpSpPr>
          <p:cNvPr id="36" name="Group 35">
            <a:extLst>
              <a:ext uri="{FF2B5EF4-FFF2-40B4-BE49-F238E27FC236}">
                <a16:creationId xmlns:a16="http://schemas.microsoft.com/office/drawing/2014/main" id="{F7013A32-1983-4B5A-B04E-DA2B2625E257}"/>
              </a:ext>
            </a:extLst>
          </p:cNvPr>
          <p:cNvGrpSpPr/>
          <p:nvPr/>
        </p:nvGrpSpPr>
        <p:grpSpPr>
          <a:xfrm>
            <a:off x="6122673" y="2393631"/>
            <a:ext cx="1600935" cy="1751064"/>
            <a:chOff x="4774221" y="1312878"/>
            <a:chExt cx="1406839" cy="1596778"/>
          </a:xfrm>
        </p:grpSpPr>
        <p:pic>
          <p:nvPicPr>
            <p:cNvPr id="37" name="Picture 36">
              <a:extLst>
                <a:ext uri="{FF2B5EF4-FFF2-40B4-BE49-F238E27FC236}">
                  <a16:creationId xmlns:a16="http://schemas.microsoft.com/office/drawing/2014/main" id="{8A73C616-1BAC-485E-B92B-9797B8FCD50A}"/>
                </a:ext>
              </a:extLst>
            </p:cNvPr>
            <p:cNvPicPr>
              <a:picLocks noChangeAspect="1"/>
            </p:cNvPicPr>
            <p:nvPr/>
          </p:nvPicPr>
          <p:blipFill>
            <a:blip r:embed="rId6"/>
            <a:stretch>
              <a:fillRect/>
            </a:stretch>
          </p:blipFill>
          <p:spPr>
            <a:xfrm>
              <a:off x="4774221" y="1312878"/>
              <a:ext cx="1341907" cy="1230601"/>
            </a:xfrm>
            <a:prstGeom prst="rect">
              <a:avLst/>
            </a:prstGeom>
          </p:spPr>
        </p:pic>
        <p:sp>
          <p:nvSpPr>
            <p:cNvPr id="38" name="TextBox 37">
              <a:extLst>
                <a:ext uri="{FF2B5EF4-FFF2-40B4-BE49-F238E27FC236}">
                  <a16:creationId xmlns:a16="http://schemas.microsoft.com/office/drawing/2014/main" id="{8B2314F6-E5B2-4454-83BF-F9717D969BC2}"/>
                </a:ext>
              </a:extLst>
            </p:cNvPr>
            <p:cNvSpPr txBox="1"/>
            <p:nvPr/>
          </p:nvSpPr>
          <p:spPr>
            <a:xfrm>
              <a:off x="4815388" y="2692848"/>
              <a:ext cx="1365672" cy="216808"/>
            </a:xfrm>
            <a:prstGeom prst="rect">
              <a:avLst/>
            </a:prstGeom>
            <a:noFill/>
          </p:spPr>
          <p:txBody>
            <a:bodyPr wrap="square" rtlCol="0">
              <a:spAutoFit/>
            </a:bodyP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pl-PL" sz="1050" b="1" i="0" u="none" strike="noStrike" kern="0" cap="none" spc="0" normalizeH="0" baseline="0" noProof="0" dirty="0">
                  <a:ln>
                    <a:noFill/>
                  </a:ln>
                  <a:solidFill>
                    <a:prstClr val="black">
                      <a:lumMod val="65000"/>
                      <a:lumOff val="35000"/>
                    </a:prstClr>
                  </a:solidFill>
                  <a:effectLst/>
                  <a:uLnTx/>
                  <a:uFillTx/>
                </a:rPr>
                <a:t>Azure</a:t>
              </a:r>
              <a:r>
                <a:rPr kumimoji="0" lang="en-GB" sz="1050" b="1" i="0" u="none" strike="noStrike" kern="0" cap="none" spc="0" normalizeH="0" baseline="0" noProof="0" dirty="0">
                  <a:ln>
                    <a:noFill/>
                  </a:ln>
                  <a:solidFill>
                    <a:prstClr val="black">
                      <a:lumMod val="65000"/>
                      <a:lumOff val="35000"/>
                    </a:prstClr>
                  </a:solidFill>
                  <a:effectLst/>
                  <a:uLnTx/>
                  <a:uFillTx/>
                </a:rPr>
                <a:t> Databricks</a:t>
              </a:r>
            </a:p>
          </p:txBody>
        </p:sp>
      </p:grpSp>
    </p:spTree>
    <p:extLst>
      <p:ext uri="{BB962C8B-B14F-4D97-AF65-F5344CB8AC3E}">
        <p14:creationId xmlns:p14="http://schemas.microsoft.com/office/powerpoint/2010/main" val="483397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1000"/>
                                        <p:tgtEl>
                                          <p:spTgt spid="35"/>
                                        </p:tgtEl>
                                      </p:cBhvr>
                                    </p:animEffect>
                                    <p:anim calcmode="lin" valueType="num">
                                      <p:cBhvr>
                                        <p:cTn id="8" dur="1000" fill="hold"/>
                                        <p:tgtEl>
                                          <p:spTgt spid="35"/>
                                        </p:tgtEl>
                                        <p:attrNameLst>
                                          <p:attrName>ppt_x</p:attrName>
                                        </p:attrNameLst>
                                      </p:cBhvr>
                                      <p:tavLst>
                                        <p:tav tm="0">
                                          <p:val>
                                            <p:strVal val="#ppt_x"/>
                                          </p:val>
                                        </p:tav>
                                        <p:tav tm="100000">
                                          <p:val>
                                            <p:strVal val="#ppt_x"/>
                                          </p:val>
                                        </p:tav>
                                      </p:tavLst>
                                    </p:anim>
                                    <p:anim calcmode="lin" valueType="num">
                                      <p:cBhvr>
                                        <p:cTn id="9" dur="1000" fill="hold"/>
                                        <p:tgtEl>
                                          <p:spTgt spid="3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3"/>
                                        </p:tgtEl>
                                        <p:attrNameLst>
                                          <p:attrName>style.visibility</p:attrName>
                                        </p:attrNameLst>
                                      </p:cBhvr>
                                      <p:to>
                                        <p:strVal val="visible"/>
                                      </p:to>
                                    </p:set>
                                    <p:animEffect transition="in" filter="fade">
                                      <p:cBhvr>
                                        <p:cTn id="14" dur="1000"/>
                                        <p:tgtEl>
                                          <p:spTgt spid="33"/>
                                        </p:tgtEl>
                                      </p:cBhvr>
                                    </p:animEffect>
                                    <p:anim calcmode="lin" valueType="num">
                                      <p:cBhvr>
                                        <p:cTn id="15" dur="1000" fill="hold"/>
                                        <p:tgtEl>
                                          <p:spTgt spid="33"/>
                                        </p:tgtEl>
                                        <p:attrNameLst>
                                          <p:attrName>ppt_x</p:attrName>
                                        </p:attrNameLst>
                                      </p:cBhvr>
                                      <p:tavLst>
                                        <p:tav tm="0">
                                          <p:val>
                                            <p:strVal val="#ppt_x"/>
                                          </p:val>
                                        </p:tav>
                                        <p:tav tm="100000">
                                          <p:val>
                                            <p:strVal val="#ppt_x"/>
                                          </p:val>
                                        </p:tav>
                                      </p:tavLst>
                                    </p:anim>
                                    <p:anim calcmode="lin" valueType="num">
                                      <p:cBhvr>
                                        <p:cTn id="16"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4"/>
                                        </p:tgtEl>
                                        <p:attrNameLst>
                                          <p:attrName>style.visibility</p:attrName>
                                        </p:attrNameLst>
                                      </p:cBhvr>
                                      <p:to>
                                        <p:strVal val="visible"/>
                                      </p:to>
                                    </p:set>
                                    <p:animEffect transition="in" filter="fade">
                                      <p:cBhvr>
                                        <p:cTn id="21" dur="1000"/>
                                        <p:tgtEl>
                                          <p:spTgt spid="34"/>
                                        </p:tgtEl>
                                      </p:cBhvr>
                                    </p:animEffect>
                                    <p:anim calcmode="lin" valueType="num">
                                      <p:cBhvr>
                                        <p:cTn id="22" dur="1000" fill="hold"/>
                                        <p:tgtEl>
                                          <p:spTgt spid="34"/>
                                        </p:tgtEl>
                                        <p:attrNameLst>
                                          <p:attrName>ppt_x</p:attrName>
                                        </p:attrNameLst>
                                      </p:cBhvr>
                                      <p:tavLst>
                                        <p:tav tm="0">
                                          <p:val>
                                            <p:strVal val="#ppt_x"/>
                                          </p:val>
                                        </p:tav>
                                        <p:tav tm="100000">
                                          <p:val>
                                            <p:strVal val="#ppt_x"/>
                                          </p:val>
                                        </p:tav>
                                      </p:tavLst>
                                    </p:anim>
                                    <p:anim calcmode="lin" valueType="num">
                                      <p:cBhvr>
                                        <p:cTn id="23" dur="1000" fill="hold"/>
                                        <p:tgtEl>
                                          <p:spTgt spid="34"/>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36"/>
                                        </p:tgtEl>
                                        <p:attrNameLst>
                                          <p:attrName>style.visibility</p:attrName>
                                        </p:attrNameLst>
                                      </p:cBhvr>
                                      <p:to>
                                        <p:strVal val="visible"/>
                                      </p:to>
                                    </p:set>
                                    <p:animEffect transition="in" filter="fade">
                                      <p:cBhvr>
                                        <p:cTn id="28" dur="1000"/>
                                        <p:tgtEl>
                                          <p:spTgt spid="36"/>
                                        </p:tgtEl>
                                      </p:cBhvr>
                                    </p:animEffect>
                                    <p:anim calcmode="lin" valueType="num">
                                      <p:cBhvr>
                                        <p:cTn id="29" dur="1000" fill="hold"/>
                                        <p:tgtEl>
                                          <p:spTgt spid="36"/>
                                        </p:tgtEl>
                                        <p:attrNameLst>
                                          <p:attrName>ppt_x</p:attrName>
                                        </p:attrNameLst>
                                      </p:cBhvr>
                                      <p:tavLst>
                                        <p:tav tm="0">
                                          <p:val>
                                            <p:strVal val="#ppt_x"/>
                                          </p:val>
                                        </p:tav>
                                        <p:tav tm="100000">
                                          <p:val>
                                            <p:strVal val="#ppt_x"/>
                                          </p:val>
                                        </p:tav>
                                      </p:tavLst>
                                    </p:anim>
                                    <p:anim calcmode="lin" valueType="num">
                                      <p:cBhvr>
                                        <p:cTn id="30" dur="1000" fill="hold"/>
                                        <p:tgtEl>
                                          <p:spTgt spid="3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2794007-875F-4768-A98D-2597F0098EF1}"/>
              </a:ext>
            </a:extLst>
          </p:cNvPr>
          <p:cNvSpPr>
            <a:spLocks noGrp="1"/>
          </p:cNvSpPr>
          <p:nvPr>
            <p:ph type="body" sz="quarter" idx="13"/>
          </p:nvPr>
        </p:nvSpPr>
        <p:spPr>
          <a:xfrm>
            <a:off x="792127" y="857465"/>
            <a:ext cx="7266023" cy="957299"/>
          </a:xfrm>
        </p:spPr>
        <p:txBody>
          <a:bodyPr/>
          <a:lstStyle/>
          <a:p>
            <a:r>
              <a:rPr lang="en-GB" b="1" spc="-50" dirty="0">
                <a:solidFill>
                  <a:srgbClr val="FF5F00"/>
                </a:solidFill>
                <a:latin typeface="Calibri Light" panose="020F0302020204030204"/>
              </a:rPr>
              <a:t>Azure Data Lake Store (Gen1 &amp; Gen2)</a:t>
            </a:r>
            <a:endParaRPr lang="pl-PL" b="1" spc="-50" dirty="0">
              <a:solidFill>
                <a:srgbClr val="FF5F00"/>
              </a:solidFill>
              <a:latin typeface="Calibri Light" panose="020F0302020204030204"/>
            </a:endParaRPr>
          </a:p>
          <a:p>
            <a:endParaRPr lang="pl-PL" dirty="0"/>
          </a:p>
        </p:txBody>
      </p:sp>
      <p:sp>
        <p:nvSpPr>
          <p:cNvPr id="4" name="Rectangle 3">
            <a:extLst>
              <a:ext uri="{FF2B5EF4-FFF2-40B4-BE49-F238E27FC236}">
                <a16:creationId xmlns:a16="http://schemas.microsoft.com/office/drawing/2014/main" id="{AB67E556-88A4-4E95-B3AB-4D248F2CE3B8}"/>
              </a:ext>
            </a:extLst>
          </p:cNvPr>
          <p:cNvSpPr/>
          <p:nvPr/>
        </p:nvSpPr>
        <p:spPr>
          <a:xfrm>
            <a:off x="1323974" y="1700464"/>
            <a:ext cx="10467975" cy="3831818"/>
          </a:xfrm>
          <a:prstGeom prst="rect">
            <a:avLst/>
          </a:prstGeom>
        </p:spPr>
        <p:txBody>
          <a:bodyPr wrap="square">
            <a:spAutoFit/>
          </a:bodyPr>
          <a:lstStyle/>
          <a:p>
            <a:pPr indent="-285750">
              <a:spcBef>
                <a:spcPts val="600"/>
              </a:spcBef>
              <a:buFont typeface="Arial" panose="020B0604020202020204" pitchFamily="34" charset="0"/>
              <a:buChar char="•"/>
            </a:pPr>
            <a:r>
              <a:rPr lang="pl-PL" sz="2600" dirty="0">
                <a:solidFill>
                  <a:srgbClr val="465562"/>
                </a:solidFill>
                <a:latin typeface="Euphemia"/>
              </a:rPr>
              <a:t>Built for Hadoop</a:t>
            </a:r>
          </a:p>
          <a:p>
            <a:pPr indent="-285750">
              <a:spcBef>
                <a:spcPts val="600"/>
              </a:spcBef>
              <a:buFont typeface="Arial" panose="020B0604020202020204" pitchFamily="34" charset="0"/>
              <a:buChar char="•"/>
            </a:pPr>
            <a:r>
              <a:rPr lang="pl-PL" sz="2600" b="1" dirty="0">
                <a:solidFill>
                  <a:srgbClr val="FF5F00"/>
                </a:solidFill>
                <a:latin typeface="Euphemia"/>
              </a:rPr>
              <a:t>WebHDFS</a:t>
            </a:r>
            <a:r>
              <a:rPr lang="pl-PL" sz="2600" dirty="0">
                <a:solidFill>
                  <a:srgbClr val="465562"/>
                </a:solidFill>
                <a:latin typeface="Euphemia"/>
              </a:rPr>
              <a:t>-compatible </a:t>
            </a:r>
            <a:r>
              <a:rPr lang="pl-PL" sz="2600" b="1" dirty="0">
                <a:solidFill>
                  <a:srgbClr val="FF5F00"/>
                </a:solidFill>
                <a:latin typeface="Euphemia"/>
              </a:rPr>
              <a:t>REST</a:t>
            </a:r>
            <a:r>
              <a:rPr lang="pl-PL" sz="2600" dirty="0">
                <a:solidFill>
                  <a:srgbClr val="465562"/>
                </a:solidFill>
                <a:latin typeface="Euphemia"/>
              </a:rPr>
              <a:t> interface</a:t>
            </a:r>
          </a:p>
          <a:p>
            <a:pPr indent="-285750">
              <a:spcBef>
                <a:spcPts val="600"/>
              </a:spcBef>
              <a:buFont typeface="Arial" panose="020B0604020202020204" pitchFamily="34" charset="0"/>
              <a:buChar char="•"/>
            </a:pPr>
            <a:r>
              <a:rPr lang="pl-PL" sz="2600" dirty="0">
                <a:solidFill>
                  <a:srgbClr val="465562"/>
                </a:solidFill>
                <a:latin typeface="Euphemia"/>
              </a:rPr>
              <a:t>Unlimited storage, petabyte files</a:t>
            </a:r>
          </a:p>
          <a:p>
            <a:pPr indent="-285750">
              <a:spcBef>
                <a:spcPts val="600"/>
              </a:spcBef>
              <a:buFont typeface="Arial" panose="020B0604020202020204" pitchFamily="34" charset="0"/>
              <a:buChar char="•"/>
            </a:pPr>
            <a:r>
              <a:rPr lang="pl-PL" sz="2600" dirty="0">
                <a:solidFill>
                  <a:srgbClr val="465562"/>
                </a:solidFill>
                <a:latin typeface="Euphemia"/>
              </a:rPr>
              <a:t>Highly-available and secure</a:t>
            </a:r>
          </a:p>
          <a:p>
            <a:pPr indent="-285750">
              <a:spcBef>
                <a:spcPts val="600"/>
              </a:spcBef>
              <a:buFont typeface="Arial" panose="020B0604020202020204" pitchFamily="34" charset="0"/>
              <a:buChar char="•"/>
            </a:pPr>
            <a:r>
              <a:rPr lang="pl-PL" sz="2600" dirty="0">
                <a:solidFill>
                  <a:srgbClr val="465562"/>
                </a:solidFill>
                <a:latin typeface="Euphemia"/>
              </a:rPr>
              <a:t>Supports files and folders objects</a:t>
            </a:r>
          </a:p>
          <a:p>
            <a:pPr indent="-285750">
              <a:spcBef>
                <a:spcPts val="600"/>
              </a:spcBef>
              <a:buFont typeface="Arial" panose="020B0604020202020204" pitchFamily="34" charset="0"/>
              <a:buChar char="•"/>
            </a:pPr>
            <a:r>
              <a:rPr lang="pl-PL" sz="2600" dirty="0">
                <a:solidFill>
                  <a:srgbClr val="465562"/>
                </a:solidFill>
                <a:latin typeface="Euphemia"/>
              </a:rPr>
              <a:t>Files are split apart into </a:t>
            </a:r>
            <a:r>
              <a:rPr lang="pl-PL" sz="2600" b="1" dirty="0">
                <a:solidFill>
                  <a:srgbClr val="FF5F00"/>
                </a:solidFill>
                <a:latin typeface="Euphemia"/>
              </a:rPr>
              <a:t>Extents</a:t>
            </a:r>
            <a:r>
              <a:rPr lang="pl-PL" sz="2600" b="1" dirty="0">
                <a:solidFill>
                  <a:srgbClr val="EF942F"/>
                </a:solidFill>
                <a:latin typeface="Euphemia"/>
              </a:rPr>
              <a:t> </a:t>
            </a:r>
            <a:r>
              <a:rPr lang="pl-PL" sz="2600" dirty="0">
                <a:solidFill>
                  <a:srgbClr val="465562"/>
                </a:solidFill>
                <a:latin typeface="Euphemia"/>
              </a:rPr>
              <a:t>(250 MB)</a:t>
            </a:r>
          </a:p>
          <a:p>
            <a:pPr indent="-285750">
              <a:spcBef>
                <a:spcPts val="600"/>
              </a:spcBef>
              <a:buFont typeface="Arial" panose="020B0604020202020204" pitchFamily="34" charset="0"/>
              <a:buChar char="•"/>
            </a:pPr>
            <a:r>
              <a:rPr lang="pl-PL" sz="2600" dirty="0">
                <a:solidFill>
                  <a:srgbClr val="465562"/>
                </a:solidFill>
                <a:latin typeface="Euphemia"/>
              </a:rPr>
              <a:t>For availability and reliability, extents are replicated (3 copies).</a:t>
            </a:r>
          </a:p>
          <a:p>
            <a:pPr indent="-285750">
              <a:spcBef>
                <a:spcPts val="600"/>
              </a:spcBef>
              <a:buFont typeface="Arial" panose="020B0604020202020204" pitchFamily="34" charset="0"/>
              <a:buChar char="•"/>
            </a:pPr>
            <a:r>
              <a:rPr lang="pl-PL" sz="2600" dirty="0">
                <a:solidFill>
                  <a:srgbClr val="465562"/>
                </a:solidFill>
                <a:latin typeface="Euphemia"/>
              </a:rPr>
              <a:t>Enables: </a:t>
            </a:r>
            <a:r>
              <a:rPr lang="pl-PL" sz="2600" dirty="0">
                <a:solidFill>
                  <a:srgbClr val="FF5F00"/>
                </a:solidFill>
                <a:latin typeface="Euphemia"/>
              </a:rPr>
              <a:t>Parallel read </a:t>
            </a:r>
            <a:r>
              <a:rPr lang="pl-PL" sz="2600" dirty="0">
                <a:solidFill>
                  <a:srgbClr val="465562"/>
                </a:solidFill>
                <a:latin typeface="Euphemia"/>
              </a:rPr>
              <a:t>and </a:t>
            </a:r>
            <a:r>
              <a:rPr lang="pl-PL" sz="2600" dirty="0">
                <a:solidFill>
                  <a:srgbClr val="FF5F00"/>
                </a:solidFill>
                <a:latin typeface="Euphemia"/>
              </a:rPr>
              <a:t>Parallel write</a:t>
            </a:r>
          </a:p>
        </p:txBody>
      </p:sp>
    </p:spTree>
    <p:extLst>
      <p:ext uri="{BB962C8B-B14F-4D97-AF65-F5344CB8AC3E}">
        <p14:creationId xmlns:p14="http://schemas.microsoft.com/office/powerpoint/2010/main" val="12090043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53DDBEE-21FA-4350-AB8A-E4587A2FF4BB}"/>
              </a:ext>
            </a:extLst>
          </p:cNvPr>
          <p:cNvSpPr>
            <a:spLocks noGrp="1"/>
          </p:cNvSpPr>
          <p:nvPr>
            <p:ph type="body" sz="quarter" idx="13"/>
          </p:nvPr>
        </p:nvSpPr>
        <p:spPr>
          <a:xfrm>
            <a:off x="792127" y="857465"/>
            <a:ext cx="9494873" cy="957299"/>
          </a:xfrm>
        </p:spPr>
        <p:txBody>
          <a:bodyPr/>
          <a:lstStyle/>
          <a:p>
            <a:r>
              <a:rPr lang="en-GB" sz="4800" b="1" spc="-50" dirty="0">
                <a:solidFill>
                  <a:srgbClr val="FF5F00"/>
                </a:solidFill>
                <a:latin typeface="Calibri Light" panose="020F0302020204030204"/>
                <a:ea typeface="+mj-ea"/>
                <a:cs typeface="+mj-cs"/>
              </a:rPr>
              <a:t>Azure Data Lake Analytics</a:t>
            </a:r>
            <a:endParaRPr lang="pl-PL" sz="4800" b="1" spc="-50" dirty="0">
              <a:solidFill>
                <a:srgbClr val="FF5F00"/>
              </a:solidFill>
              <a:latin typeface="Calibri Light" panose="020F0302020204030204"/>
              <a:ea typeface="+mj-ea"/>
              <a:cs typeface="+mj-cs"/>
            </a:endParaRPr>
          </a:p>
        </p:txBody>
      </p:sp>
      <p:sp>
        <p:nvSpPr>
          <p:cNvPr id="5" name="Rectangle 4">
            <a:extLst>
              <a:ext uri="{FF2B5EF4-FFF2-40B4-BE49-F238E27FC236}">
                <a16:creationId xmlns:a16="http://schemas.microsoft.com/office/drawing/2014/main" id="{0283F50A-A601-421D-AFA0-7D1EA0F27726}"/>
              </a:ext>
            </a:extLst>
          </p:cNvPr>
          <p:cNvSpPr/>
          <p:nvPr/>
        </p:nvSpPr>
        <p:spPr>
          <a:xfrm>
            <a:off x="1371600" y="2042776"/>
            <a:ext cx="10477500" cy="3874394"/>
          </a:xfrm>
          <a:prstGeom prst="rect">
            <a:avLst/>
          </a:prstGeom>
        </p:spPr>
        <p:txBody>
          <a:bodyPr wrap="square">
            <a:spAutoFit/>
          </a:bodyPr>
          <a:lstStyle/>
          <a:p>
            <a:pPr lvl="0">
              <a:lnSpc>
                <a:spcPct val="90000"/>
              </a:lnSpc>
              <a:spcBef>
                <a:spcPts val="1400"/>
              </a:spcBef>
              <a:defRPr/>
            </a:pPr>
            <a:r>
              <a:rPr lang="en-GB" sz="2400" b="1" dirty="0">
                <a:solidFill>
                  <a:srgbClr val="465562"/>
                </a:solidFill>
                <a:latin typeface="Euphemia"/>
              </a:rPr>
              <a:t>A distributed analytics service built on Apache YARN that dynamically scales to your needs</a:t>
            </a:r>
            <a:endParaRPr lang="en-US" sz="2400" b="1" dirty="0">
              <a:solidFill>
                <a:srgbClr val="465562"/>
              </a:solidFill>
              <a:latin typeface="Euphemia"/>
            </a:endParaRPr>
          </a:p>
          <a:p>
            <a:pPr lvl="0">
              <a:spcBef>
                <a:spcPts val="600"/>
              </a:spcBef>
              <a:buFont typeface="Arial" panose="020B0604020202020204" pitchFamily="34" charset="0"/>
              <a:buChar char="•"/>
            </a:pPr>
            <a:r>
              <a:rPr lang="en-US" sz="2600" dirty="0">
                <a:solidFill>
                  <a:srgbClr val="465562"/>
                </a:solidFill>
                <a:latin typeface="Euphemia"/>
              </a:rPr>
              <a:t> Pay </a:t>
            </a:r>
            <a:r>
              <a:rPr lang="en-US" sz="2600" b="1" dirty="0">
                <a:solidFill>
                  <a:srgbClr val="FF5F00"/>
                </a:solidFill>
                <a:latin typeface="Euphemia"/>
              </a:rPr>
              <a:t>PER QUERY </a:t>
            </a:r>
            <a:r>
              <a:rPr lang="en-US" sz="2600" dirty="0">
                <a:solidFill>
                  <a:srgbClr val="465562"/>
                </a:solidFill>
                <a:latin typeface="Euphemia"/>
              </a:rPr>
              <a:t>&amp; Scale </a:t>
            </a:r>
            <a:r>
              <a:rPr lang="en-US" sz="2600" b="1" dirty="0">
                <a:solidFill>
                  <a:srgbClr val="FF5F00"/>
                </a:solidFill>
                <a:latin typeface="Euphemia"/>
              </a:rPr>
              <a:t>PER QUERY</a:t>
            </a:r>
          </a:p>
          <a:p>
            <a:pPr lvl="0">
              <a:spcBef>
                <a:spcPts val="600"/>
              </a:spcBef>
              <a:buFont typeface="Arial" panose="020B0604020202020204" pitchFamily="34" charset="0"/>
              <a:buChar char="•"/>
            </a:pPr>
            <a:r>
              <a:rPr lang="en-US" sz="2600" dirty="0">
                <a:solidFill>
                  <a:srgbClr val="465562"/>
                </a:solidFill>
                <a:latin typeface="Euphemia"/>
              </a:rPr>
              <a:t> </a:t>
            </a:r>
            <a:r>
              <a:rPr lang="en-US" sz="2600" b="1" dirty="0">
                <a:solidFill>
                  <a:schemeClr val="tx1">
                    <a:lumMod val="65000"/>
                    <a:lumOff val="35000"/>
                  </a:schemeClr>
                </a:solidFill>
                <a:latin typeface="Euphemia"/>
              </a:rPr>
              <a:t>FEDERATED QUERY </a:t>
            </a:r>
            <a:r>
              <a:rPr lang="en-US" sz="2600" dirty="0">
                <a:solidFill>
                  <a:srgbClr val="465562"/>
                </a:solidFill>
                <a:latin typeface="Euphemia"/>
              </a:rPr>
              <a:t>across Azure data sources</a:t>
            </a:r>
          </a:p>
          <a:p>
            <a:pPr lvl="0">
              <a:spcBef>
                <a:spcPts val="600"/>
              </a:spcBef>
              <a:buFont typeface="Arial" panose="020B0604020202020204" pitchFamily="34" charset="0"/>
              <a:buChar char="•"/>
            </a:pPr>
            <a:r>
              <a:rPr lang="en-US" sz="2600" dirty="0">
                <a:solidFill>
                  <a:srgbClr val="465562"/>
                </a:solidFill>
                <a:latin typeface="Euphemia"/>
              </a:rPr>
              <a:t> Includes </a:t>
            </a:r>
            <a:r>
              <a:rPr lang="en-US" sz="2600" b="1" dirty="0">
                <a:solidFill>
                  <a:srgbClr val="FF5F00"/>
                </a:solidFill>
                <a:latin typeface="Euphemia"/>
              </a:rPr>
              <a:t>U-SQL</a:t>
            </a:r>
            <a:r>
              <a:rPr lang="en-US" sz="2600" dirty="0">
                <a:solidFill>
                  <a:srgbClr val="465562"/>
                </a:solidFill>
                <a:latin typeface="Euphemia"/>
              </a:rPr>
              <a:t>, a language that unifies the benefits of SQL with the expressive power of C# </a:t>
            </a:r>
          </a:p>
          <a:p>
            <a:pPr lvl="0">
              <a:spcBef>
                <a:spcPts val="600"/>
              </a:spcBef>
              <a:buFont typeface="Arial" panose="020B0604020202020204" pitchFamily="34" charset="0"/>
              <a:buChar char="•"/>
            </a:pPr>
            <a:r>
              <a:rPr lang="en-US" sz="2600" dirty="0">
                <a:solidFill>
                  <a:srgbClr val="465562"/>
                </a:solidFill>
                <a:latin typeface="Euphemia"/>
              </a:rPr>
              <a:t> No limits to </a:t>
            </a:r>
            <a:r>
              <a:rPr lang="en-US" sz="2600" b="1" dirty="0">
                <a:solidFill>
                  <a:srgbClr val="FF5F00"/>
                </a:solidFill>
                <a:latin typeface="Euphemia"/>
              </a:rPr>
              <a:t>SCALE</a:t>
            </a:r>
          </a:p>
          <a:p>
            <a:pPr lvl="0">
              <a:spcBef>
                <a:spcPts val="600"/>
              </a:spcBef>
              <a:buFont typeface="Arial" panose="020B0604020202020204" pitchFamily="34" charset="0"/>
              <a:buChar char="•"/>
            </a:pPr>
            <a:r>
              <a:rPr lang="en-US" sz="2600" dirty="0">
                <a:solidFill>
                  <a:srgbClr val="465562"/>
                </a:solidFill>
                <a:latin typeface="Euphemia"/>
              </a:rPr>
              <a:t> Optimized to work with </a:t>
            </a:r>
            <a:r>
              <a:rPr lang="en-US" sz="2600" b="1" dirty="0">
                <a:solidFill>
                  <a:srgbClr val="FF5F00"/>
                </a:solidFill>
                <a:latin typeface="Euphemia"/>
              </a:rPr>
              <a:t>ADL STORE</a:t>
            </a:r>
          </a:p>
          <a:p>
            <a:pPr marL="246888" lvl="0" indent="-246888">
              <a:lnSpc>
                <a:spcPct val="90000"/>
              </a:lnSpc>
              <a:spcBef>
                <a:spcPts val="1400"/>
              </a:spcBef>
              <a:buFont typeface="Euphemia" pitchFamily="34" charset="0"/>
              <a:buChar char="›"/>
              <a:defRPr/>
            </a:pPr>
            <a:endParaRPr lang="en-GB" sz="1100" dirty="0">
              <a:solidFill>
                <a:srgbClr val="465562"/>
              </a:solidFill>
              <a:latin typeface="Euphemia"/>
            </a:endParaRPr>
          </a:p>
        </p:txBody>
      </p:sp>
    </p:spTree>
    <p:extLst>
      <p:ext uri="{BB962C8B-B14F-4D97-AF65-F5344CB8AC3E}">
        <p14:creationId xmlns:p14="http://schemas.microsoft.com/office/powerpoint/2010/main" val="3240387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7506910-080E-47E0-BA5F-72D4BB50553E}"/>
              </a:ext>
            </a:extLst>
          </p:cNvPr>
          <p:cNvSpPr>
            <a:spLocks noGrp="1"/>
          </p:cNvSpPr>
          <p:nvPr>
            <p:ph type="body" sz="quarter" idx="13"/>
          </p:nvPr>
        </p:nvSpPr>
        <p:spPr/>
        <p:txBody>
          <a:bodyPr/>
          <a:lstStyle/>
          <a:p>
            <a:r>
              <a:rPr lang="pl-PL" sz="4800" b="1" spc="-50" dirty="0">
                <a:solidFill>
                  <a:srgbClr val="FF5F00"/>
                </a:solidFill>
                <a:latin typeface="Calibri Light" panose="020F0302020204030204"/>
                <a:ea typeface="+mj-ea"/>
                <a:cs typeface="+mj-cs"/>
              </a:rPr>
              <a:t>U-SQL Data Types </a:t>
            </a:r>
            <a:br>
              <a:rPr lang="pl-PL" sz="4800" b="1" spc="-50" dirty="0">
                <a:solidFill>
                  <a:srgbClr val="EF942F"/>
                </a:solidFill>
                <a:latin typeface="Calibri Light" panose="020F0302020204030204"/>
                <a:ea typeface="+mj-ea"/>
                <a:cs typeface="+mj-cs"/>
              </a:rPr>
            </a:br>
            <a:endParaRPr lang="pl-PL" sz="4800" b="1" spc="-50" dirty="0">
              <a:solidFill>
                <a:srgbClr val="EF942F"/>
              </a:solidFill>
              <a:latin typeface="Calibri Light" panose="020F0302020204030204"/>
              <a:ea typeface="+mj-ea"/>
              <a:cs typeface="+mj-cs"/>
            </a:endParaRPr>
          </a:p>
        </p:txBody>
      </p:sp>
      <p:sp>
        <p:nvSpPr>
          <p:cNvPr id="3" name="Rectangle 2">
            <a:extLst>
              <a:ext uri="{FF2B5EF4-FFF2-40B4-BE49-F238E27FC236}">
                <a16:creationId xmlns:a16="http://schemas.microsoft.com/office/drawing/2014/main" id="{9626CF72-867C-4BA1-AB6D-269E4263D740}"/>
              </a:ext>
            </a:extLst>
          </p:cNvPr>
          <p:cNvSpPr/>
          <p:nvPr/>
        </p:nvSpPr>
        <p:spPr>
          <a:xfrm>
            <a:off x="1209368" y="1814764"/>
            <a:ext cx="2035277" cy="3724096"/>
          </a:xfrm>
          <a:prstGeom prst="rect">
            <a:avLst/>
          </a:prstGeom>
        </p:spPr>
        <p:txBody>
          <a:bodyPr wrap="square">
            <a:spAutoFit/>
          </a:bodyPr>
          <a:lstStyle/>
          <a:p>
            <a:r>
              <a:rPr lang="en-US" sz="2000" dirty="0">
                <a:solidFill>
                  <a:srgbClr val="FF5F00"/>
                </a:solidFill>
                <a:latin typeface="Euphemia" panose="020B0503040102020104" pitchFamily="34" charset="0"/>
              </a:rPr>
              <a:t>Numeric</a:t>
            </a:r>
            <a:br>
              <a:rPr lang="en-US" sz="2000" dirty="0">
                <a:solidFill>
                  <a:srgbClr val="D97B20"/>
                </a:solidFill>
                <a:latin typeface="Euphemia" panose="020B0503040102020104" pitchFamily="34" charset="0"/>
              </a:rPr>
            </a:br>
            <a:r>
              <a:rPr lang="en-US" dirty="0">
                <a:solidFill>
                  <a:srgbClr val="465562"/>
                </a:solidFill>
                <a:latin typeface="Euphemia" panose="020B0503040102020104" pitchFamily="34" charset="0"/>
              </a:rPr>
              <a:t>– </a:t>
            </a:r>
            <a:r>
              <a:rPr lang="en-US" dirty="0" err="1">
                <a:solidFill>
                  <a:srgbClr val="465562"/>
                </a:solidFill>
                <a:latin typeface="Euphemia" panose="020B0503040102020104" pitchFamily="34" charset="0"/>
              </a:rPr>
              <a:t>sbyte</a:t>
            </a:r>
            <a:br>
              <a:rPr lang="en-US" dirty="0">
                <a:solidFill>
                  <a:srgbClr val="465562"/>
                </a:solidFill>
                <a:latin typeface="Euphemia" panose="020B0503040102020104" pitchFamily="34" charset="0"/>
              </a:rPr>
            </a:br>
            <a:r>
              <a:rPr lang="en-US" dirty="0">
                <a:solidFill>
                  <a:srgbClr val="465562"/>
                </a:solidFill>
                <a:latin typeface="Euphemia" panose="020B0503040102020104" pitchFamily="34" charset="0"/>
              </a:rPr>
              <a:t>– int</a:t>
            </a:r>
            <a:br>
              <a:rPr lang="en-US" dirty="0">
                <a:solidFill>
                  <a:srgbClr val="465562"/>
                </a:solidFill>
                <a:latin typeface="Euphemia" panose="020B0503040102020104" pitchFamily="34" charset="0"/>
              </a:rPr>
            </a:br>
            <a:r>
              <a:rPr lang="en-US" dirty="0">
                <a:solidFill>
                  <a:srgbClr val="465562"/>
                </a:solidFill>
                <a:latin typeface="Euphemia" panose="020B0503040102020104" pitchFamily="34" charset="0"/>
              </a:rPr>
              <a:t>– long</a:t>
            </a:r>
            <a:br>
              <a:rPr lang="en-US" dirty="0">
                <a:solidFill>
                  <a:srgbClr val="465562"/>
                </a:solidFill>
                <a:latin typeface="Euphemia" panose="020B0503040102020104" pitchFamily="34" charset="0"/>
              </a:rPr>
            </a:br>
            <a:r>
              <a:rPr lang="en-US" dirty="0">
                <a:solidFill>
                  <a:srgbClr val="465562"/>
                </a:solidFill>
                <a:latin typeface="Euphemia" panose="020B0503040102020104" pitchFamily="34" charset="0"/>
              </a:rPr>
              <a:t>– float</a:t>
            </a:r>
            <a:br>
              <a:rPr lang="en-US" dirty="0">
                <a:solidFill>
                  <a:srgbClr val="465562"/>
                </a:solidFill>
                <a:latin typeface="Euphemia" panose="020B0503040102020104" pitchFamily="34" charset="0"/>
              </a:rPr>
            </a:br>
            <a:r>
              <a:rPr lang="en-US" dirty="0">
                <a:solidFill>
                  <a:srgbClr val="465562"/>
                </a:solidFill>
                <a:latin typeface="Euphemia" panose="020B0503040102020104" pitchFamily="34" charset="0"/>
              </a:rPr>
              <a:t>– double</a:t>
            </a:r>
            <a:br>
              <a:rPr lang="en-US" dirty="0">
                <a:solidFill>
                  <a:srgbClr val="465562"/>
                </a:solidFill>
                <a:latin typeface="Euphemia" panose="020B0503040102020104" pitchFamily="34" charset="0"/>
              </a:rPr>
            </a:br>
            <a:r>
              <a:rPr lang="en-US" dirty="0">
                <a:solidFill>
                  <a:srgbClr val="465562"/>
                </a:solidFill>
                <a:latin typeface="Euphemia" panose="020B0503040102020104" pitchFamily="34" charset="0"/>
              </a:rPr>
              <a:t>– decimal</a:t>
            </a:r>
            <a:br>
              <a:rPr lang="en-US" dirty="0">
                <a:solidFill>
                  <a:srgbClr val="465562"/>
                </a:solidFill>
                <a:latin typeface="Euphemia" panose="020B0503040102020104" pitchFamily="34" charset="0"/>
              </a:rPr>
            </a:br>
            <a:r>
              <a:rPr lang="en-US" dirty="0">
                <a:solidFill>
                  <a:srgbClr val="465562"/>
                </a:solidFill>
                <a:latin typeface="Euphemia" panose="020B0503040102020104" pitchFamily="34" charset="0"/>
              </a:rPr>
              <a:t>– short</a:t>
            </a:r>
            <a:br>
              <a:rPr lang="en-US" dirty="0">
                <a:solidFill>
                  <a:srgbClr val="465562"/>
                </a:solidFill>
                <a:latin typeface="Euphemia" panose="020B0503040102020104" pitchFamily="34" charset="0"/>
              </a:rPr>
            </a:br>
            <a:r>
              <a:rPr lang="en-US" dirty="0">
                <a:solidFill>
                  <a:srgbClr val="465562"/>
                </a:solidFill>
                <a:latin typeface="Euphemia" panose="020B0503040102020104" pitchFamily="34" charset="0"/>
              </a:rPr>
              <a:t>– byte</a:t>
            </a:r>
            <a:br>
              <a:rPr lang="en-US" dirty="0">
                <a:solidFill>
                  <a:srgbClr val="465562"/>
                </a:solidFill>
                <a:latin typeface="Euphemia" panose="020B0503040102020104" pitchFamily="34" charset="0"/>
              </a:rPr>
            </a:br>
            <a:r>
              <a:rPr lang="en-US" dirty="0">
                <a:solidFill>
                  <a:srgbClr val="465562"/>
                </a:solidFill>
                <a:latin typeface="Euphemia" panose="020B0503040102020104" pitchFamily="34" charset="0"/>
              </a:rPr>
              <a:t>– </a:t>
            </a:r>
            <a:r>
              <a:rPr lang="en-US" dirty="0" err="1">
                <a:solidFill>
                  <a:srgbClr val="465562"/>
                </a:solidFill>
                <a:latin typeface="Euphemia" panose="020B0503040102020104" pitchFamily="34" charset="0"/>
              </a:rPr>
              <a:t>uint</a:t>
            </a:r>
            <a:br>
              <a:rPr lang="en-US" dirty="0">
                <a:solidFill>
                  <a:srgbClr val="465562"/>
                </a:solidFill>
                <a:latin typeface="Euphemia" panose="020B0503040102020104" pitchFamily="34" charset="0"/>
              </a:rPr>
            </a:br>
            <a:r>
              <a:rPr lang="en-US" dirty="0">
                <a:solidFill>
                  <a:srgbClr val="465562"/>
                </a:solidFill>
                <a:latin typeface="Euphemia" panose="020B0503040102020104" pitchFamily="34" charset="0"/>
              </a:rPr>
              <a:t>– </a:t>
            </a:r>
            <a:r>
              <a:rPr lang="en-US" dirty="0" err="1">
                <a:solidFill>
                  <a:srgbClr val="465562"/>
                </a:solidFill>
                <a:latin typeface="Euphemia" panose="020B0503040102020104" pitchFamily="34" charset="0"/>
              </a:rPr>
              <a:t>ulong</a:t>
            </a:r>
            <a:br>
              <a:rPr lang="en-US" dirty="0">
                <a:solidFill>
                  <a:srgbClr val="465562"/>
                </a:solidFill>
                <a:latin typeface="Euphemia" panose="020B0503040102020104" pitchFamily="34" charset="0"/>
              </a:rPr>
            </a:br>
            <a:r>
              <a:rPr lang="en-US" dirty="0">
                <a:solidFill>
                  <a:srgbClr val="465562"/>
                </a:solidFill>
                <a:latin typeface="Euphemia" panose="020B0503040102020104" pitchFamily="34" charset="0"/>
              </a:rPr>
              <a:t>– </a:t>
            </a:r>
            <a:r>
              <a:rPr lang="en-US" dirty="0" err="1">
                <a:solidFill>
                  <a:srgbClr val="465562"/>
                </a:solidFill>
                <a:latin typeface="Euphemia" panose="020B0503040102020104" pitchFamily="34" charset="0"/>
              </a:rPr>
              <a:t>ushort</a:t>
            </a:r>
            <a:r>
              <a:rPr lang="en-US" dirty="0"/>
              <a:t> </a:t>
            </a:r>
            <a:br>
              <a:rPr lang="en-US" dirty="0"/>
            </a:br>
            <a:endParaRPr lang="pl-PL" dirty="0"/>
          </a:p>
        </p:txBody>
      </p:sp>
      <p:sp>
        <p:nvSpPr>
          <p:cNvPr id="4" name="Rectangle 3">
            <a:extLst>
              <a:ext uri="{FF2B5EF4-FFF2-40B4-BE49-F238E27FC236}">
                <a16:creationId xmlns:a16="http://schemas.microsoft.com/office/drawing/2014/main" id="{4FCE46A8-4939-418A-8B80-2978DB1D5617}"/>
              </a:ext>
            </a:extLst>
          </p:cNvPr>
          <p:cNvSpPr/>
          <p:nvPr/>
        </p:nvSpPr>
        <p:spPr>
          <a:xfrm>
            <a:off x="3121007" y="1814764"/>
            <a:ext cx="3260128" cy="3816429"/>
          </a:xfrm>
          <a:prstGeom prst="rect">
            <a:avLst/>
          </a:prstGeom>
        </p:spPr>
        <p:txBody>
          <a:bodyPr wrap="square">
            <a:spAutoFit/>
          </a:bodyPr>
          <a:lstStyle/>
          <a:p>
            <a:r>
              <a:rPr lang="pl-PL" sz="2000" dirty="0">
                <a:solidFill>
                  <a:srgbClr val="FF5F00"/>
                </a:solidFill>
                <a:latin typeface="Euphemia" panose="020B0503040102020104" pitchFamily="34" charset="0"/>
              </a:rPr>
              <a:t>Text</a:t>
            </a:r>
            <a:br>
              <a:rPr lang="pl-PL" sz="2000" dirty="0">
                <a:solidFill>
                  <a:srgbClr val="D97B20"/>
                </a:solidFill>
                <a:latin typeface="Euphemia" panose="020B0503040102020104" pitchFamily="34" charset="0"/>
              </a:rPr>
            </a:br>
            <a:r>
              <a:rPr lang="pl-PL" dirty="0">
                <a:solidFill>
                  <a:srgbClr val="465562"/>
                </a:solidFill>
                <a:latin typeface="Euphemia" panose="020B0503040102020104" pitchFamily="34" charset="0"/>
              </a:rPr>
              <a:t>– char</a:t>
            </a:r>
            <a:br>
              <a:rPr lang="pl-PL" dirty="0">
                <a:solidFill>
                  <a:srgbClr val="465562"/>
                </a:solidFill>
                <a:latin typeface="Euphemia" panose="020B0503040102020104" pitchFamily="34" charset="0"/>
              </a:rPr>
            </a:br>
            <a:r>
              <a:rPr lang="pl-PL" dirty="0">
                <a:solidFill>
                  <a:srgbClr val="465562"/>
                </a:solidFill>
                <a:latin typeface="Euphemia" panose="020B0503040102020104" pitchFamily="34" charset="0"/>
              </a:rPr>
              <a:t>– </a:t>
            </a:r>
            <a:r>
              <a:rPr lang="pl-PL" b="1" dirty="0">
                <a:solidFill>
                  <a:srgbClr val="465562"/>
                </a:solidFill>
                <a:latin typeface="Euphemia" panose="020B0503040102020104" pitchFamily="34" charset="0"/>
              </a:rPr>
              <a:t>String (128 kB)</a:t>
            </a:r>
            <a:br>
              <a:rPr lang="pl-PL" b="1" dirty="0">
                <a:solidFill>
                  <a:srgbClr val="465562"/>
                </a:solidFill>
                <a:latin typeface="Euphemia" panose="020B0503040102020104" pitchFamily="34" charset="0"/>
              </a:rPr>
            </a:br>
            <a:r>
              <a:rPr lang="pl-PL" sz="2000" dirty="0">
                <a:solidFill>
                  <a:srgbClr val="D97B20"/>
                </a:solidFill>
                <a:latin typeface="Euphemia" panose="020B0503040102020104" pitchFamily="34" charset="0"/>
              </a:rPr>
              <a:t>› </a:t>
            </a:r>
            <a:r>
              <a:rPr lang="pl-PL" sz="2000" dirty="0">
                <a:solidFill>
                  <a:srgbClr val="FF5F00"/>
                </a:solidFill>
                <a:latin typeface="Euphemia" panose="020B0503040102020104" pitchFamily="34" charset="0"/>
              </a:rPr>
              <a:t>Complex</a:t>
            </a:r>
            <a:br>
              <a:rPr lang="pl-PL" sz="2000" dirty="0">
                <a:solidFill>
                  <a:srgbClr val="D97B20"/>
                </a:solidFill>
                <a:latin typeface="Euphemia" panose="020B0503040102020104" pitchFamily="34" charset="0"/>
              </a:rPr>
            </a:br>
            <a:r>
              <a:rPr lang="pl-PL" b="1" dirty="0">
                <a:solidFill>
                  <a:srgbClr val="465562"/>
                </a:solidFill>
                <a:latin typeface="Euphemia" panose="020B0503040102020104" pitchFamily="34" charset="0"/>
              </a:rPr>
              <a:t>– </a:t>
            </a:r>
            <a:r>
              <a:rPr lang="pl-PL" b="1" dirty="0">
                <a:solidFill>
                  <a:schemeClr val="tx1">
                    <a:lumMod val="65000"/>
                    <a:lumOff val="35000"/>
                  </a:schemeClr>
                </a:solidFill>
                <a:latin typeface="Euphemia" panose="020B0503040102020104" pitchFamily="34" charset="0"/>
              </a:rPr>
              <a:t>MAP&lt;k,v&gt;</a:t>
            </a:r>
            <a:br>
              <a:rPr lang="pl-PL" b="1" dirty="0">
                <a:solidFill>
                  <a:schemeClr val="tx1">
                    <a:lumMod val="65000"/>
                    <a:lumOff val="35000"/>
                  </a:schemeClr>
                </a:solidFill>
                <a:latin typeface="Euphemia" panose="020B0503040102020104" pitchFamily="34" charset="0"/>
              </a:rPr>
            </a:br>
            <a:r>
              <a:rPr lang="pl-PL" b="1" dirty="0">
                <a:solidFill>
                  <a:schemeClr val="tx1">
                    <a:lumMod val="65000"/>
                    <a:lumOff val="35000"/>
                  </a:schemeClr>
                </a:solidFill>
                <a:latin typeface="Euphemia" panose="020B0503040102020104" pitchFamily="34" charset="0"/>
              </a:rPr>
              <a:t>– ARRAY&lt;v&gt;</a:t>
            </a:r>
            <a:br>
              <a:rPr lang="pl-PL" dirty="0">
                <a:solidFill>
                  <a:srgbClr val="465562"/>
                </a:solidFill>
                <a:latin typeface="Euphemia" panose="020B0503040102020104" pitchFamily="34" charset="0"/>
              </a:rPr>
            </a:br>
            <a:r>
              <a:rPr lang="pl-PL" sz="2000" dirty="0">
                <a:solidFill>
                  <a:srgbClr val="D97B20"/>
                </a:solidFill>
                <a:latin typeface="Euphemia" panose="020B0503040102020104" pitchFamily="34" charset="0"/>
              </a:rPr>
              <a:t>› </a:t>
            </a:r>
            <a:r>
              <a:rPr lang="pl-PL" sz="2000" dirty="0">
                <a:solidFill>
                  <a:srgbClr val="FF5F00"/>
                </a:solidFill>
                <a:latin typeface="Euphemia" panose="020B0503040102020104" pitchFamily="34" charset="0"/>
              </a:rPr>
              <a:t>Miscellaneous</a:t>
            </a:r>
            <a:br>
              <a:rPr lang="pl-PL" sz="2000" dirty="0">
                <a:solidFill>
                  <a:srgbClr val="D97B20"/>
                </a:solidFill>
                <a:latin typeface="Euphemia" panose="020B0503040102020104" pitchFamily="34" charset="0"/>
              </a:rPr>
            </a:br>
            <a:r>
              <a:rPr lang="pl-PL" dirty="0">
                <a:solidFill>
                  <a:srgbClr val="465562"/>
                </a:solidFill>
                <a:latin typeface="Euphemia" panose="020B0503040102020104" pitchFamily="34" charset="0"/>
              </a:rPr>
              <a:t>– bool</a:t>
            </a:r>
            <a:br>
              <a:rPr lang="pl-PL" dirty="0">
                <a:solidFill>
                  <a:srgbClr val="465562"/>
                </a:solidFill>
                <a:latin typeface="Euphemia" panose="020B0503040102020104" pitchFamily="34" charset="0"/>
              </a:rPr>
            </a:br>
            <a:r>
              <a:rPr lang="pl-PL" dirty="0">
                <a:solidFill>
                  <a:srgbClr val="465562"/>
                </a:solidFill>
                <a:latin typeface="Euphemia" panose="020B0503040102020104" pitchFamily="34" charset="0"/>
              </a:rPr>
              <a:t>– Guid</a:t>
            </a:r>
            <a:br>
              <a:rPr lang="pl-PL" dirty="0">
                <a:solidFill>
                  <a:srgbClr val="465562"/>
                </a:solidFill>
                <a:latin typeface="Euphemia" panose="020B0503040102020104" pitchFamily="34" charset="0"/>
              </a:rPr>
            </a:br>
            <a:r>
              <a:rPr lang="pl-PL" dirty="0">
                <a:solidFill>
                  <a:srgbClr val="465562"/>
                </a:solidFill>
                <a:latin typeface="Euphemia" panose="020B0503040102020104" pitchFamily="34" charset="0"/>
              </a:rPr>
              <a:t>– DateTime</a:t>
            </a:r>
            <a:br>
              <a:rPr lang="pl-PL" dirty="0">
                <a:solidFill>
                  <a:srgbClr val="465562"/>
                </a:solidFill>
                <a:latin typeface="Euphemia" panose="020B0503040102020104" pitchFamily="34" charset="0"/>
              </a:rPr>
            </a:br>
            <a:r>
              <a:rPr lang="pl-PL" dirty="0">
                <a:solidFill>
                  <a:srgbClr val="465562"/>
                </a:solidFill>
                <a:latin typeface="Euphemia" panose="020B0503040102020104" pitchFamily="34" charset="0"/>
              </a:rPr>
              <a:t>– byte[]</a:t>
            </a:r>
            <a:br>
              <a:rPr lang="pl-PL" dirty="0">
                <a:solidFill>
                  <a:srgbClr val="465562"/>
                </a:solidFill>
                <a:latin typeface="Euphemia" panose="020B0503040102020104" pitchFamily="34" charset="0"/>
              </a:rPr>
            </a:br>
            <a:r>
              <a:rPr lang="pl-PL" sz="2000" dirty="0">
                <a:solidFill>
                  <a:srgbClr val="D97B20"/>
                </a:solidFill>
                <a:latin typeface="Euphemia" panose="020B0503040102020104" pitchFamily="34" charset="0"/>
              </a:rPr>
              <a:t>›</a:t>
            </a:r>
            <a:r>
              <a:rPr lang="pl-PL" sz="2000" dirty="0">
                <a:solidFill>
                  <a:srgbClr val="FF5F00"/>
                </a:solidFill>
                <a:latin typeface="Euphemia" panose="020B0503040102020104" pitchFamily="34" charset="0"/>
              </a:rPr>
              <a:t> RowSets</a:t>
            </a:r>
            <a:r>
              <a:rPr lang="pl-PL" dirty="0">
                <a:solidFill>
                  <a:srgbClr val="FF5F00"/>
                </a:solidFill>
              </a:rPr>
              <a:t> </a:t>
            </a:r>
            <a:br>
              <a:rPr lang="pl-PL" dirty="0"/>
            </a:br>
            <a:endParaRPr lang="pl-PL" dirty="0"/>
          </a:p>
        </p:txBody>
      </p:sp>
      <p:sp>
        <p:nvSpPr>
          <p:cNvPr id="5" name="Rectangle 4">
            <a:extLst>
              <a:ext uri="{FF2B5EF4-FFF2-40B4-BE49-F238E27FC236}">
                <a16:creationId xmlns:a16="http://schemas.microsoft.com/office/drawing/2014/main" id="{7C504D38-4583-4C98-ADAF-9005DFA82BD0}"/>
              </a:ext>
            </a:extLst>
          </p:cNvPr>
          <p:cNvSpPr/>
          <p:nvPr/>
        </p:nvSpPr>
        <p:spPr>
          <a:xfrm>
            <a:off x="5683045" y="1944780"/>
            <a:ext cx="6096000" cy="923330"/>
          </a:xfrm>
          <a:prstGeom prst="rect">
            <a:avLst/>
          </a:prstGeom>
        </p:spPr>
        <p:txBody>
          <a:bodyPr>
            <a:spAutoFit/>
          </a:bodyPr>
          <a:lstStyle/>
          <a:p>
            <a:r>
              <a:rPr lang="fr-FR" b="1" dirty="0">
                <a:solidFill>
                  <a:schemeClr val="tx1">
                    <a:lumMod val="65000"/>
                    <a:lumOff val="35000"/>
                  </a:schemeClr>
                </a:solidFill>
                <a:latin typeface="Euphemia" panose="020B0503040102020104" pitchFamily="34" charset="0"/>
              </a:rPr>
              <a:t>SQL.ARRAY&lt;T&gt; </a:t>
            </a:r>
            <a:r>
              <a:rPr lang="fr-FR" b="1" dirty="0">
                <a:solidFill>
                  <a:srgbClr val="FF5F00"/>
                </a:solidFill>
                <a:latin typeface="Euphemia" panose="020B0503040102020104" pitchFamily="34" charset="0"/>
              </a:rPr>
              <a:t>== </a:t>
            </a:r>
            <a:r>
              <a:rPr lang="fr-FR" b="1" dirty="0" err="1">
                <a:solidFill>
                  <a:srgbClr val="FF5F00"/>
                </a:solidFill>
                <a:latin typeface="Euphemia" panose="020B0503040102020104" pitchFamily="34" charset="0"/>
              </a:rPr>
              <a:t>IList</a:t>
            </a:r>
            <a:r>
              <a:rPr lang="fr-FR" b="1" dirty="0">
                <a:solidFill>
                  <a:srgbClr val="FF5F00"/>
                </a:solidFill>
                <a:latin typeface="Euphemia" panose="020B0503040102020104" pitchFamily="34" charset="0"/>
              </a:rPr>
              <a:t>&lt;T&gt;</a:t>
            </a:r>
          </a:p>
          <a:p>
            <a:r>
              <a:rPr lang="fr-FR" b="1" dirty="0">
                <a:solidFill>
                  <a:schemeClr val="tx1">
                    <a:lumMod val="65000"/>
                    <a:lumOff val="35000"/>
                  </a:schemeClr>
                </a:solidFill>
                <a:latin typeface="Euphemia" panose="020B0503040102020104" pitchFamily="34" charset="0"/>
              </a:rPr>
              <a:t>SQL.MAP&lt;T,U&gt; </a:t>
            </a:r>
            <a:r>
              <a:rPr lang="fr-FR" b="1" dirty="0">
                <a:solidFill>
                  <a:srgbClr val="FF5F00"/>
                </a:solidFill>
                <a:latin typeface="Euphemia" panose="020B0503040102020104" pitchFamily="34" charset="0"/>
              </a:rPr>
              <a:t>== </a:t>
            </a:r>
            <a:r>
              <a:rPr lang="fr-FR" b="1" dirty="0" err="1">
                <a:solidFill>
                  <a:srgbClr val="FF5F00"/>
                </a:solidFill>
                <a:latin typeface="Euphemia" panose="020B0503040102020104" pitchFamily="34" charset="0"/>
              </a:rPr>
              <a:t>IDictionary</a:t>
            </a:r>
            <a:r>
              <a:rPr lang="fr-FR" b="1" dirty="0">
                <a:solidFill>
                  <a:srgbClr val="FF5F00"/>
                </a:solidFill>
                <a:latin typeface="Euphemia" panose="020B0503040102020104" pitchFamily="34" charset="0"/>
              </a:rPr>
              <a:t>&lt;T,U&gt; </a:t>
            </a:r>
            <a:br>
              <a:rPr lang="fr-FR" b="1" dirty="0">
                <a:solidFill>
                  <a:srgbClr val="D97B20"/>
                </a:solidFill>
                <a:latin typeface="Euphemia" panose="020B0503040102020104" pitchFamily="34" charset="0"/>
              </a:rPr>
            </a:br>
            <a:endParaRPr lang="pl-PL" b="1" dirty="0">
              <a:solidFill>
                <a:srgbClr val="D97B20"/>
              </a:solidFill>
              <a:latin typeface="Euphemia" panose="020B0503040102020104" pitchFamily="34" charset="0"/>
            </a:endParaRPr>
          </a:p>
        </p:txBody>
      </p:sp>
      <p:sp>
        <p:nvSpPr>
          <p:cNvPr id="6" name="Rectangle 5">
            <a:extLst>
              <a:ext uri="{FF2B5EF4-FFF2-40B4-BE49-F238E27FC236}">
                <a16:creationId xmlns:a16="http://schemas.microsoft.com/office/drawing/2014/main" id="{0B7EB892-FDC7-4C67-BAA4-BCC38478FCFF}"/>
              </a:ext>
            </a:extLst>
          </p:cNvPr>
          <p:cNvSpPr/>
          <p:nvPr/>
        </p:nvSpPr>
        <p:spPr>
          <a:xfrm>
            <a:off x="5289754" y="2998126"/>
            <a:ext cx="6902245" cy="2862322"/>
          </a:xfrm>
          <a:prstGeom prst="rect">
            <a:avLst/>
          </a:prstGeom>
        </p:spPr>
        <p:txBody>
          <a:bodyPr wrap="square">
            <a:spAutoFit/>
          </a:bodyPr>
          <a:lstStyle/>
          <a:p>
            <a:r>
              <a:rPr lang="en-US" dirty="0">
                <a:solidFill>
                  <a:srgbClr val="808000"/>
                </a:solidFill>
                <a:latin typeface="Consolas" panose="020B0609020204030204" pitchFamily="49" charset="0"/>
              </a:rPr>
              <a:t>@m </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SELECT new </a:t>
            </a:r>
            <a:r>
              <a:rPr lang="en-US" dirty="0" err="1">
                <a:solidFill>
                  <a:srgbClr val="008080"/>
                </a:solidFill>
                <a:latin typeface="Consolas" panose="020B0609020204030204" pitchFamily="49" charset="0"/>
              </a:rPr>
              <a:t>SqlArray</a:t>
            </a:r>
            <a:r>
              <a:rPr lang="en-US" dirty="0">
                <a:solidFill>
                  <a:srgbClr val="000000"/>
                </a:solidFill>
                <a:latin typeface="Consolas" panose="020B0609020204030204" pitchFamily="49" charset="0"/>
              </a:rPr>
              <a:t>&lt;</a:t>
            </a:r>
            <a:r>
              <a:rPr lang="en-US" dirty="0">
                <a:solidFill>
                  <a:srgbClr val="0000FF"/>
                </a:solidFill>
                <a:latin typeface="Consolas" panose="020B0609020204030204" pitchFamily="49" charset="0"/>
              </a:rPr>
              <a:t>string</a:t>
            </a:r>
            <a:r>
              <a:rPr lang="en-US" dirty="0">
                <a:solidFill>
                  <a:srgbClr val="000000"/>
                </a:solidFill>
                <a:latin typeface="Consolas" panose="020B0609020204030204" pitchFamily="49" charset="0"/>
              </a:rPr>
              <a:t>&gt;</a:t>
            </a:r>
            <a:br>
              <a:rPr lang="en-US" dirty="0">
                <a:solidFill>
                  <a:srgbClr val="000000"/>
                </a:solidFill>
                <a:latin typeface="Consolas" panose="020B0609020204030204" pitchFamily="49" charset="0"/>
              </a:rPr>
            </a:b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tweet.Split</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new char</a:t>
            </a:r>
            <a:r>
              <a:rPr lang="en-US" dirty="0">
                <a:solidFill>
                  <a:srgbClr val="000000"/>
                </a:solidFill>
                <a:latin typeface="Consolas" panose="020B0609020204030204" pitchFamily="49" charset="0"/>
              </a:rPr>
              <a:t>[]{' '}).Where(x =&gt; 		</a:t>
            </a:r>
            <a:r>
              <a:rPr lang="en-US" dirty="0" err="1">
                <a:solidFill>
                  <a:srgbClr val="000000"/>
                </a:solidFill>
                <a:latin typeface="Consolas" panose="020B0609020204030204" pitchFamily="49" charset="0"/>
              </a:rPr>
              <a:t>x.StartsWith</a:t>
            </a:r>
            <a:r>
              <a:rPr lang="en-US" dirty="0">
                <a:solidFill>
                  <a:srgbClr val="000000"/>
                </a:solidFill>
                <a:latin typeface="Consolas" panose="020B0609020204030204" pitchFamily="49" charset="0"/>
              </a:rPr>
              <a:t>(</a:t>
            </a:r>
            <a:r>
              <a:rPr lang="en-US" dirty="0">
                <a:solidFill>
                  <a:srgbClr val="A31515"/>
                </a:solidFill>
                <a:latin typeface="Consolas" panose="020B0609020204030204" pitchFamily="49" charset="0"/>
              </a:rPr>
              <a:t>"@"</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AS </a:t>
            </a:r>
            <a:r>
              <a:rPr lang="en-US" dirty="0">
                <a:solidFill>
                  <a:srgbClr val="000000"/>
                </a:solidFill>
                <a:latin typeface="Consolas" panose="020B0609020204030204" pitchFamily="49" charset="0"/>
              </a:rPr>
              <a:t>mentions</a:t>
            </a:r>
            <a:br>
              <a:rPr lang="en-US" dirty="0">
                <a:solidFill>
                  <a:srgbClr val="000000"/>
                </a:solidFill>
                <a:latin typeface="Consolas" panose="020B0609020204030204" pitchFamily="49" charset="0"/>
              </a:rPr>
            </a:br>
            <a:r>
              <a:rPr lang="en-US" dirty="0">
                <a:solidFill>
                  <a:srgbClr val="0000FF"/>
                </a:solidFill>
                <a:latin typeface="Consolas" panose="020B0609020204030204" pitchFamily="49" charset="0"/>
              </a:rPr>
              <a:t>FROM </a:t>
            </a:r>
            <a:r>
              <a:rPr lang="en-US" dirty="0">
                <a:solidFill>
                  <a:srgbClr val="808000"/>
                </a:solidFill>
                <a:latin typeface="Consolas" panose="020B0609020204030204" pitchFamily="49" charset="0"/>
              </a:rPr>
              <a:t>@t</a:t>
            </a:r>
            <a:r>
              <a:rPr lang="en-US" dirty="0">
                <a:solidFill>
                  <a:srgbClr val="000000"/>
                </a:solidFill>
                <a:latin typeface="Consolas" panose="020B0609020204030204" pitchFamily="49" charset="0"/>
              </a:rPr>
              <a:t>;</a:t>
            </a:r>
          </a:p>
          <a:p>
            <a:br>
              <a:rPr lang="en-US" dirty="0">
                <a:solidFill>
                  <a:srgbClr val="000000"/>
                </a:solidFill>
                <a:latin typeface="Consolas" panose="020B0609020204030204" pitchFamily="49" charset="0"/>
              </a:rPr>
            </a:br>
            <a:r>
              <a:rPr lang="en-US" dirty="0">
                <a:solidFill>
                  <a:srgbClr val="808000"/>
                </a:solidFill>
                <a:latin typeface="Consolas" panose="020B0609020204030204" pitchFamily="49" charset="0"/>
              </a:rPr>
              <a:t>@m </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SELECT </a:t>
            </a:r>
            <a:r>
              <a:rPr lang="en-US" dirty="0" err="1">
                <a:solidFill>
                  <a:srgbClr val="000000"/>
                </a:solidFill>
                <a:latin typeface="Consolas" panose="020B0609020204030204" pitchFamily="49" charset="0"/>
              </a:rPr>
              <a:t>m.Substring</a:t>
            </a:r>
            <a:r>
              <a:rPr lang="en-US" dirty="0">
                <a:solidFill>
                  <a:srgbClr val="000000"/>
                </a:solidFill>
                <a:latin typeface="Consolas" panose="020B0609020204030204" pitchFamily="49" charset="0"/>
              </a:rPr>
              <a:t>(1) </a:t>
            </a:r>
            <a:r>
              <a:rPr lang="en-US" dirty="0">
                <a:solidFill>
                  <a:srgbClr val="0000FF"/>
                </a:solidFill>
                <a:latin typeface="Consolas" panose="020B0609020204030204" pitchFamily="49" charset="0"/>
              </a:rPr>
              <a:t>AS </a:t>
            </a:r>
            <a:r>
              <a:rPr lang="en-US" dirty="0" err="1">
                <a:solidFill>
                  <a:srgbClr val="000000"/>
                </a:solidFill>
                <a:latin typeface="Consolas" panose="020B0609020204030204" pitchFamily="49" charset="0"/>
              </a:rPr>
              <a:t>m,</a:t>
            </a:r>
            <a:r>
              <a:rPr lang="en-US" dirty="0" err="1">
                <a:solidFill>
                  <a:srgbClr val="A31515"/>
                </a:solidFill>
                <a:latin typeface="Consolas" panose="020B0609020204030204" pitchFamily="49" charset="0"/>
              </a:rPr>
              <a:t>"mention</a:t>
            </a:r>
            <a:r>
              <a:rPr lang="en-US" dirty="0">
                <a:solidFill>
                  <a:srgbClr val="A31515"/>
                </a:solidFill>
                <a:latin typeface="Consolas" panose="020B0609020204030204" pitchFamily="49" charset="0"/>
              </a:rPr>
              <a:t>" </a:t>
            </a:r>
            <a:r>
              <a:rPr lang="en-US" dirty="0">
                <a:solidFill>
                  <a:srgbClr val="0000FF"/>
                </a:solidFill>
                <a:latin typeface="Consolas" panose="020B0609020204030204" pitchFamily="49" charset="0"/>
              </a:rPr>
              <a:t>AS </a:t>
            </a:r>
            <a:r>
              <a:rPr lang="en-US" dirty="0">
                <a:solidFill>
                  <a:srgbClr val="000000"/>
                </a:solidFill>
                <a:latin typeface="Consolas" panose="020B0609020204030204" pitchFamily="49" charset="0"/>
              </a:rPr>
              <a:t>category</a:t>
            </a:r>
            <a:br>
              <a:rPr lang="en-US" dirty="0">
                <a:solidFill>
                  <a:srgbClr val="000000"/>
                </a:solidFill>
                <a:latin typeface="Consolas" panose="020B0609020204030204" pitchFamily="49" charset="0"/>
              </a:rPr>
            </a:b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FROM </a:t>
            </a:r>
            <a:r>
              <a:rPr lang="en-US" dirty="0">
                <a:solidFill>
                  <a:srgbClr val="808000"/>
                </a:solidFill>
                <a:latin typeface="Consolas" panose="020B0609020204030204" pitchFamily="49" charset="0"/>
              </a:rPr>
              <a:t>@m </a:t>
            </a:r>
          </a:p>
          <a:p>
            <a:r>
              <a:rPr lang="en-US" dirty="0">
                <a:solidFill>
                  <a:srgbClr val="808000"/>
                </a:solidFill>
                <a:latin typeface="Consolas" panose="020B0609020204030204" pitchFamily="49" charset="0"/>
              </a:rPr>
              <a:t>	</a:t>
            </a:r>
            <a:r>
              <a:rPr lang="en-US" dirty="0">
                <a:solidFill>
                  <a:srgbClr val="0000FF"/>
                </a:solidFill>
                <a:latin typeface="Consolas" panose="020B0609020204030204" pitchFamily="49" charset="0"/>
              </a:rPr>
              <a:t>CROSS APPLY EXPLODE</a:t>
            </a:r>
            <a:r>
              <a:rPr lang="en-US" dirty="0">
                <a:solidFill>
                  <a:srgbClr val="000000"/>
                </a:solidFill>
                <a:latin typeface="Consolas" panose="020B0609020204030204" pitchFamily="49" charset="0"/>
              </a:rPr>
              <a:t>(mentions)</a:t>
            </a:r>
            <a:br>
              <a:rPr lang="en-US" dirty="0">
                <a:solidFill>
                  <a:srgbClr val="000000"/>
                </a:solidFill>
                <a:latin typeface="Consolas" panose="020B0609020204030204" pitchFamily="49" charset="0"/>
              </a:rPr>
            </a:br>
            <a:r>
              <a:rPr lang="en-US" dirty="0">
                <a:solidFill>
                  <a:srgbClr val="0000FF"/>
                </a:solidFill>
                <a:latin typeface="Consolas" panose="020B0609020204030204" pitchFamily="49" charset="0"/>
              </a:rPr>
              <a:t>AS </a:t>
            </a:r>
            <a:r>
              <a:rPr lang="en-US" dirty="0">
                <a:solidFill>
                  <a:srgbClr val="000000"/>
                </a:solidFill>
                <a:latin typeface="Consolas" panose="020B0609020204030204" pitchFamily="49" charset="0"/>
              </a:rPr>
              <a:t>t(m);</a:t>
            </a:r>
            <a:r>
              <a:rPr lang="en-US" dirty="0"/>
              <a:t> </a:t>
            </a:r>
            <a:br>
              <a:rPr lang="en-US" dirty="0"/>
            </a:br>
            <a:endParaRPr lang="pl-PL" dirty="0"/>
          </a:p>
        </p:txBody>
      </p:sp>
    </p:spTree>
    <p:extLst>
      <p:ext uri="{BB962C8B-B14F-4D97-AF65-F5344CB8AC3E}">
        <p14:creationId xmlns:p14="http://schemas.microsoft.com/office/powerpoint/2010/main" val="23416177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078129F-88C7-4AFD-B473-255752BD0890}"/>
              </a:ext>
            </a:extLst>
          </p:cNvPr>
          <p:cNvSpPr>
            <a:spLocks noGrp="1"/>
          </p:cNvSpPr>
          <p:nvPr>
            <p:ph type="body" sz="quarter" idx="13"/>
          </p:nvPr>
        </p:nvSpPr>
        <p:spPr>
          <a:xfrm>
            <a:off x="1178560" y="851348"/>
            <a:ext cx="4657761" cy="957299"/>
          </a:xfrm>
        </p:spPr>
        <p:txBody>
          <a:bodyPr/>
          <a:lstStyle/>
          <a:p>
            <a:r>
              <a:rPr lang="en-GB" sz="4800" spc="-50" dirty="0">
                <a:solidFill>
                  <a:srgbClr val="000000">
                    <a:lumMod val="75000"/>
                    <a:lumOff val="25000"/>
                  </a:srgbClr>
                </a:solidFill>
                <a:latin typeface="Calibri Light" panose="020F0302020204030204"/>
                <a:ea typeface="+mj-ea"/>
                <a:cs typeface="+mj-cs"/>
              </a:rPr>
              <a:t>Agenda</a:t>
            </a:r>
            <a:endParaRPr lang="pl-PL" sz="4800" spc="-50" dirty="0">
              <a:solidFill>
                <a:srgbClr val="000000">
                  <a:lumMod val="75000"/>
                  <a:lumOff val="25000"/>
                </a:srgbClr>
              </a:solidFill>
              <a:latin typeface="Calibri Light" panose="020F0302020204030204"/>
              <a:ea typeface="+mj-ea"/>
              <a:cs typeface="+mj-cs"/>
            </a:endParaRPr>
          </a:p>
        </p:txBody>
      </p:sp>
      <p:sp>
        <p:nvSpPr>
          <p:cNvPr id="5" name="Rectangle 4">
            <a:extLst>
              <a:ext uri="{FF2B5EF4-FFF2-40B4-BE49-F238E27FC236}">
                <a16:creationId xmlns:a16="http://schemas.microsoft.com/office/drawing/2014/main" id="{3E2D7AD4-30A0-4EF0-A3FF-38878DE1BABB}"/>
              </a:ext>
            </a:extLst>
          </p:cNvPr>
          <p:cNvSpPr/>
          <p:nvPr/>
        </p:nvSpPr>
        <p:spPr>
          <a:xfrm>
            <a:off x="1452880" y="2090172"/>
            <a:ext cx="9519920" cy="1323439"/>
          </a:xfrm>
          <a:prstGeom prst="rect">
            <a:avLst/>
          </a:prstGeom>
        </p:spPr>
        <p:txBody>
          <a:bodyPr wrap="square">
            <a:spAutoFit/>
          </a:bodyPr>
          <a:lstStyle/>
          <a:p>
            <a:pPr>
              <a:buFont typeface="Wingdings" panose="05000000000000000000" pitchFamily="2" charset="2"/>
              <a:buChar char="§"/>
            </a:pPr>
            <a:r>
              <a:rPr lang="en-GB" sz="4000" b="1" dirty="0">
                <a:solidFill>
                  <a:schemeClr val="tx1">
                    <a:lumMod val="65000"/>
                    <a:lumOff val="35000"/>
                  </a:schemeClr>
                </a:solidFill>
              </a:rPr>
              <a:t> </a:t>
            </a:r>
            <a:r>
              <a:rPr lang="en-GB" sz="4000" b="1" dirty="0">
                <a:solidFill>
                  <a:srgbClr val="FF5F00"/>
                </a:solidFill>
              </a:rPr>
              <a:t>Big Data </a:t>
            </a:r>
            <a:r>
              <a:rPr lang="en-GB" sz="4000" b="1" dirty="0">
                <a:solidFill>
                  <a:schemeClr val="tx1">
                    <a:lumMod val="65000"/>
                    <a:lumOff val="35000"/>
                  </a:schemeClr>
                </a:solidFill>
              </a:rPr>
              <a:t>– quick overview</a:t>
            </a:r>
          </a:p>
          <a:p>
            <a:pPr>
              <a:buFont typeface="Wingdings" panose="05000000000000000000" pitchFamily="2" charset="2"/>
              <a:buChar char="§"/>
            </a:pPr>
            <a:r>
              <a:rPr lang="en-GB" sz="4000" b="1" dirty="0">
                <a:solidFill>
                  <a:schemeClr val="tx1">
                    <a:lumMod val="65000"/>
                    <a:lumOff val="35000"/>
                  </a:schemeClr>
                </a:solidFill>
              </a:rPr>
              <a:t> </a:t>
            </a:r>
            <a:r>
              <a:rPr lang="en-US" sz="4000" b="1" dirty="0">
                <a:solidFill>
                  <a:srgbClr val="FF5F00"/>
                </a:solidFill>
              </a:rPr>
              <a:t>Lambda Architecture</a:t>
            </a:r>
            <a:endParaRPr lang="en-GB" sz="4000" b="1" dirty="0">
              <a:solidFill>
                <a:srgbClr val="FF5F00"/>
              </a:solidFill>
            </a:endParaRPr>
          </a:p>
        </p:txBody>
      </p:sp>
    </p:spTree>
    <p:extLst>
      <p:ext uri="{BB962C8B-B14F-4D97-AF65-F5344CB8AC3E}">
        <p14:creationId xmlns:p14="http://schemas.microsoft.com/office/powerpoint/2010/main" val="4946258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2D16DED-467C-4598-AA48-756BB7E6230A}"/>
              </a:ext>
            </a:extLst>
          </p:cNvPr>
          <p:cNvSpPr>
            <a:spLocks noGrp="1"/>
          </p:cNvSpPr>
          <p:nvPr>
            <p:ph type="body" sz="quarter" idx="13"/>
          </p:nvPr>
        </p:nvSpPr>
        <p:spPr>
          <a:xfrm>
            <a:off x="744502" y="676497"/>
            <a:ext cx="10856948" cy="957299"/>
          </a:xfrm>
        </p:spPr>
        <p:txBody>
          <a:bodyPr/>
          <a:lstStyle/>
          <a:p>
            <a:r>
              <a:rPr lang="pl-PL" sz="4800" b="1" spc="-50" dirty="0">
                <a:solidFill>
                  <a:srgbClr val="FF5F00"/>
                </a:solidFill>
                <a:latin typeface="Calibri Light" panose="020F0302020204030204"/>
                <a:ea typeface="+mj-ea"/>
                <a:cs typeface="+mj-cs"/>
              </a:rPr>
              <a:t>U–SQL Language</a:t>
            </a:r>
            <a:r>
              <a:rPr lang="en-GB" sz="4800" b="1" spc="-50" dirty="0">
                <a:solidFill>
                  <a:srgbClr val="FF5F00"/>
                </a:solidFill>
                <a:latin typeface="Calibri Light" panose="020F0302020204030204"/>
                <a:ea typeface="+mj-ea"/>
                <a:cs typeface="+mj-cs"/>
              </a:rPr>
              <a:t> Overview</a:t>
            </a:r>
            <a:endParaRPr lang="pl-PL" sz="4800" b="1" spc="-50" dirty="0">
              <a:solidFill>
                <a:srgbClr val="FF5F00"/>
              </a:solidFill>
              <a:latin typeface="Calibri Light" panose="020F0302020204030204"/>
              <a:ea typeface="+mj-ea"/>
              <a:cs typeface="+mj-cs"/>
            </a:endParaRPr>
          </a:p>
          <a:p>
            <a:endParaRPr lang="pl-PL" dirty="0"/>
          </a:p>
        </p:txBody>
      </p:sp>
      <p:sp>
        <p:nvSpPr>
          <p:cNvPr id="61" name="Rectangle 60">
            <a:extLst>
              <a:ext uri="{FF2B5EF4-FFF2-40B4-BE49-F238E27FC236}">
                <a16:creationId xmlns:a16="http://schemas.microsoft.com/office/drawing/2014/main" id="{1319905F-2E6E-466C-8661-3437E08F9F7A}"/>
              </a:ext>
            </a:extLst>
          </p:cNvPr>
          <p:cNvSpPr/>
          <p:nvPr/>
        </p:nvSpPr>
        <p:spPr>
          <a:xfrm>
            <a:off x="7860447" y="1477520"/>
            <a:ext cx="2917084" cy="215169"/>
          </a:xfrm>
          <a:prstGeom prst="rect">
            <a:avLst/>
          </a:prstGeom>
          <a:solidFill>
            <a:sysClr val="window" lastClr="FFFFFF"/>
          </a:solidFill>
          <a:ln w="25400" cap="flat" cmpd="sng" algn="ctr">
            <a:solidFill>
              <a:srgbClr val="F79646"/>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pl-PL" sz="900" b="1" i="0" u="none" strike="noStrike" kern="0" cap="none" spc="0" normalizeH="0" baseline="0" noProof="0" dirty="0">
                <a:ln>
                  <a:noFill/>
                </a:ln>
                <a:solidFill>
                  <a:prstClr val="black"/>
                </a:solidFill>
                <a:effectLst/>
                <a:uLnTx/>
                <a:uFillTx/>
                <a:latin typeface="Calibri"/>
                <a:ea typeface="+mn-ea"/>
                <a:cs typeface="+mn-cs"/>
              </a:rPr>
              <a:t>C# Types</a:t>
            </a:r>
          </a:p>
        </p:txBody>
      </p:sp>
      <p:sp>
        <p:nvSpPr>
          <p:cNvPr id="62" name="Left Brace 61">
            <a:extLst>
              <a:ext uri="{FF2B5EF4-FFF2-40B4-BE49-F238E27FC236}">
                <a16:creationId xmlns:a16="http://schemas.microsoft.com/office/drawing/2014/main" id="{D89860C1-B151-4CFA-8770-5AC18B5A2A4E}"/>
              </a:ext>
            </a:extLst>
          </p:cNvPr>
          <p:cNvSpPr/>
          <p:nvPr/>
        </p:nvSpPr>
        <p:spPr>
          <a:xfrm rot="10800000">
            <a:off x="7591289" y="1411062"/>
            <a:ext cx="108040" cy="378140"/>
          </a:xfrm>
          <a:prstGeom prst="leftBrace">
            <a:avLst/>
          </a:prstGeom>
          <a:noFill/>
          <a:ln w="25400" cap="flat" cmpd="sng" algn="ctr">
            <a:solidFill>
              <a:srgbClr val="F79646"/>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pl-PL" sz="1350" b="0" i="0" u="none" strike="noStrike" kern="0" cap="none" spc="0" normalizeH="0" baseline="0" noProof="0">
              <a:ln>
                <a:noFill/>
              </a:ln>
              <a:solidFill>
                <a:prstClr val="black"/>
              </a:solidFill>
              <a:effectLst/>
              <a:uLnTx/>
              <a:uFillTx/>
              <a:latin typeface="Calibri"/>
              <a:ea typeface="+mn-ea"/>
              <a:cs typeface="+mn-cs"/>
            </a:endParaRPr>
          </a:p>
        </p:txBody>
      </p:sp>
      <p:sp>
        <p:nvSpPr>
          <p:cNvPr id="63" name="Rectangle 62">
            <a:extLst>
              <a:ext uri="{FF2B5EF4-FFF2-40B4-BE49-F238E27FC236}">
                <a16:creationId xmlns:a16="http://schemas.microsoft.com/office/drawing/2014/main" id="{AA1332F9-2122-4F8D-A39A-C3C53D2F6361}"/>
              </a:ext>
            </a:extLst>
          </p:cNvPr>
          <p:cNvSpPr/>
          <p:nvPr/>
        </p:nvSpPr>
        <p:spPr>
          <a:xfrm>
            <a:off x="7860447" y="1847899"/>
            <a:ext cx="2917084" cy="138908"/>
          </a:xfrm>
          <a:prstGeom prst="rect">
            <a:avLst/>
          </a:prstGeom>
          <a:solidFill>
            <a:sysClr val="window" lastClr="FFFFFF"/>
          </a:solidFill>
          <a:ln w="25400" cap="flat" cmpd="sng" algn="ctr">
            <a:solidFill>
              <a:srgbClr val="F79646"/>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pl-PL" sz="900" b="1" i="0" u="none" strike="noStrike" kern="0" cap="none" spc="0" normalizeH="0" baseline="0" noProof="0" dirty="0">
                <a:ln>
                  <a:noFill/>
                </a:ln>
                <a:solidFill>
                  <a:prstClr val="black"/>
                </a:solidFill>
                <a:effectLst/>
                <a:uLnTx/>
                <a:uFillTx/>
                <a:latin typeface="Calibri"/>
                <a:ea typeface="+mn-ea"/>
                <a:cs typeface="+mn-cs"/>
              </a:rPr>
              <a:t>.NET Assemblies</a:t>
            </a:r>
          </a:p>
        </p:txBody>
      </p:sp>
      <p:sp>
        <p:nvSpPr>
          <p:cNvPr id="64" name="Left Brace 63">
            <a:extLst>
              <a:ext uri="{FF2B5EF4-FFF2-40B4-BE49-F238E27FC236}">
                <a16:creationId xmlns:a16="http://schemas.microsoft.com/office/drawing/2014/main" id="{53217349-3031-4AA2-B94B-0B214E0E2DA4}"/>
              </a:ext>
            </a:extLst>
          </p:cNvPr>
          <p:cNvSpPr/>
          <p:nvPr/>
        </p:nvSpPr>
        <p:spPr>
          <a:xfrm rot="10800000">
            <a:off x="7591289" y="1852362"/>
            <a:ext cx="108040" cy="162060"/>
          </a:xfrm>
          <a:prstGeom prst="leftBrace">
            <a:avLst/>
          </a:prstGeom>
          <a:noFill/>
          <a:ln w="25400" cap="flat" cmpd="sng" algn="ctr">
            <a:solidFill>
              <a:srgbClr val="F79646"/>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pl-PL" sz="1350" b="0" i="0" u="none" strike="noStrike" kern="0" cap="none" spc="0" normalizeH="0" baseline="0" noProof="0">
              <a:ln>
                <a:noFill/>
              </a:ln>
              <a:solidFill>
                <a:prstClr val="black"/>
              </a:solidFill>
              <a:effectLst/>
              <a:uLnTx/>
              <a:uFillTx/>
              <a:latin typeface="Calibri"/>
              <a:ea typeface="+mn-ea"/>
              <a:cs typeface="+mn-cs"/>
            </a:endParaRPr>
          </a:p>
        </p:txBody>
      </p:sp>
      <p:sp>
        <p:nvSpPr>
          <p:cNvPr id="65" name="Rectangle 64">
            <a:extLst>
              <a:ext uri="{FF2B5EF4-FFF2-40B4-BE49-F238E27FC236}">
                <a16:creationId xmlns:a16="http://schemas.microsoft.com/office/drawing/2014/main" id="{D787FB61-883E-415E-8FFB-C039724523E1}"/>
              </a:ext>
            </a:extLst>
          </p:cNvPr>
          <p:cNvSpPr/>
          <p:nvPr/>
        </p:nvSpPr>
        <p:spPr>
          <a:xfrm>
            <a:off x="7860447" y="2303162"/>
            <a:ext cx="2917084" cy="315181"/>
          </a:xfrm>
          <a:prstGeom prst="rect">
            <a:avLst/>
          </a:prstGeom>
          <a:solidFill>
            <a:sysClr val="window" lastClr="FFFFFF"/>
          </a:solidFill>
          <a:ln w="25400" cap="flat" cmpd="sng" algn="ctr">
            <a:solidFill>
              <a:srgbClr val="F79646"/>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pl-PL" sz="900" b="1" i="0" u="none" strike="noStrike" kern="0" cap="none" spc="0" normalizeH="0" baseline="0" noProof="0" dirty="0">
                <a:ln>
                  <a:noFill/>
                </a:ln>
                <a:solidFill>
                  <a:prstClr val="black"/>
                </a:solidFill>
                <a:effectLst/>
                <a:uLnTx/>
                <a:uFillTx/>
                <a:latin typeface="Calibri"/>
                <a:ea typeface="+mn-ea"/>
                <a:cs typeface="+mn-cs"/>
              </a:rPr>
              <a:t>Apply Schema on Read</a:t>
            </a:r>
          </a:p>
        </p:txBody>
      </p:sp>
      <p:sp>
        <p:nvSpPr>
          <p:cNvPr id="66" name="Left Brace 65">
            <a:extLst>
              <a:ext uri="{FF2B5EF4-FFF2-40B4-BE49-F238E27FC236}">
                <a16:creationId xmlns:a16="http://schemas.microsoft.com/office/drawing/2014/main" id="{80B049A4-A195-431D-AAA6-FC321E303367}"/>
              </a:ext>
            </a:extLst>
          </p:cNvPr>
          <p:cNvSpPr/>
          <p:nvPr/>
        </p:nvSpPr>
        <p:spPr>
          <a:xfrm rot="10800000">
            <a:off x="7591289" y="2252121"/>
            <a:ext cx="108040" cy="457771"/>
          </a:xfrm>
          <a:prstGeom prst="leftBrace">
            <a:avLst/>
          </a:prstGeom>
          <a:noFill/>
          <a:ln w="25400" cap="flat" cmpd="sng" algn="ctr">
            <a:solidFill>
              <a:srgbClr val="F79646"/>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pl-PL" sz="1350" b="0" i="0" u="none" strike="noStrike" kern="0" cap="none" spc="0" normalizeH="0" baseline="0" noProof="0">
              <a:ln>
                <a:noFill/>
              </a:ln>
              <a:solidFill>
                <a:prstClr val="black"/>
              </a:solidFill>
              <a:effectLst/>
              <a:uLnTx/>
              <a:uFillTx/>
              <a:latin typeface="Calibri"/>
              <a:ea typeface="+mn-ea"/>
              <a:cs typeface="+mn-cs"/>
            </a:endParaRPr>
          </a:p>
        </p:txBody>
      </p:sp>
      <p:sp>
        <p:nvSpPr>
          <p:cNvPr id="67" name="Rectangle 66">
            <a:extLst>
              <a:ext uri="{FF2B5EF4-FFF2-40B4-BE49-F238E27FC236}">
                <a16:creationId xmlns:a16="http://schemas.microsoft.com/office/drawing/2014/main" id="{32332C81-68F0-46DA-B003-4AB4ADD29B1E}"/>
              </a:ext>
            </a:extLst>
          </p:cNvPr>
          <p:cNvSpPr/>
          <p:nvPr/>
        </p:nvSpPr>
        <p:spPr>
          <a:xfrm>
            <a:off x="7860447" y="2974813"/>
            <a:ext cx="2917084" cy="138908"/>
          </a:xfrm>
          <a:prstGeom prst="rect">
            <a:avLst/>
          </a:prstGeom>
          <a:solidFill>
            <a:sysClr val="window" lastClr="FFFFFF"/>
          </a:solidFill>
          <a:ln w="25400" cap="flat" cmpd="sng" algn="ctr">
            <a:solidFill>
              <a:srgbClr val="F79646"/>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pl-PL" sz="900" b="1" i="0" u="none" strike="noStrike" kern="0" cap="none" spc="0" normalizeH="0" baseline="0" noProof="0" dirty="0">
                <a:ln>
                  <a:noFill/>
                </a:ln>
                <a:solidFill>
                  <a:prstClr val="black"/>
                </a:solidFill>
                <a:effectLst/>
                <a:uLnTx/>
                <a:uFillTx/>
                <a:latin typeface="Calibri"/>
                <a:ea typeface="+mn-ea"/>
                <a:cs typeface="+mn-cs"/>
              </a:rPr>
              <a:t>Extractor</a:t>
            </a:r>
          </a:p>
        </p:txBody>
      </p:sp>
      <p:sp>
        <p:nvSpPr>
          <p:cNvPr id="68" name="Rectangle 67">
            <a:extLst>
              <a:ext uri="{FF2B5EF4-FFF2-40B4-BE49-F238E27FC236}">
                <a16:creationId xmlns:a16="http://schemas.microsoft.com/office/drawing/2014/main" id="{235D87A7-8851-4AE2-BE4E-DEC9DEBDF1DB}"/>
              </a:ext>
            </a:extLst>
          </p:cNvPr>
          <p:cNvSpPr/>
          <p:nvPr/>
        </p:nvSpPr>
        <p:spPr>
          <a:xfrm>
            <a:off x="7860447" y="3567430"/>
            <a:ext cx="2917084" cy="138908"/>
          </a:xfrm>
          <a:prstGeom prst="rect">
            <a:avLst/>
          </a:prstGeom>
          <a:solidFill>
            <a:sysClr val="window" lastClr="FFFFFF"/>
          </a:solidFill>
          <a:ln w="25400" cap="flat" cmpd="sng" algn="ctr">
            <a:solidFill>
              <a:srgbClr val="F79646"/>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pl-PL" sz="900" b="1" i="0" u="none" strike="noStrike" kern="0" cap="none" spc="0" normalizeH="0" baseline="0" noProof="0" dirty="0">
                <a:ln>
                  <a:noFill/>
                </a:ln>
                <a:solidFill>
                  <a:prstClr val="black"/>
                </a:solidFill>
                <a:effectLst/>
                <a:uLnTx/>
                <a:uFillTx/>
                <a:latin typeface="Calibri"/>
                <a:ea typeface="+mn-ea"/>
                <a:cs typeface="+mn-cs"/>
              </a:rPr>
              <a:t>External Extractor</a:t>
            </a:r>
          </a:p>
        </p:txBody>
      </p:sp>
      <p:cxnSp>
        <p:nvCxnSpPr>
          <p:cNvPr id="69" name="Straight Connector 68">
            <a:extLst>
              <a:ext uri="{FF2B5EF4-FFF2-40B4-BE49-F238E27FC236}">
                <a16:creationId xmlns:a16="http://schemas.microsoft.com/office/drawing/2014/main" id="{D7F4A5E2-B3FF-4AF8-8A11-08A9822691A1}"/>
              </a:ext>
            </a:extLst>
          </p:cNvPr>
          <p:cNvCxnSpPr>
            <a:cxnSpLocks/>
            <a:endCxn id="67" idx="1"/>
          </p:cNvCxnSpPr>
          <p:nvPr/>
        </p:nvCxnSpPr>
        <p:spPr>
          <a:xfrm flipV="1">
            <a:off x="5798889" y="3044267"/>
            <a:ext cx="2061558" cy="14136"/>
          </a:xfrm>
          <a:prstGeom prst="line">
            <a:avLst/>
          </a:prstGeom>
          <a:noFill/>
          <a:ln w="25400" cap="flat" cmpd="sng" algn="ctr">
            <a:solidFill>
              <a:srgbClr val="F79646"/>
            </a:solidFill>
            <a:prstDash val="solid"/>
          </a:ln>
          <a:effectLst>
            <a:outerShdw blurRad="40000" dist="20000" dir="5400000" rotWithShape="0">
              <a:srgbClr val="000000">
                <a:alpha val="38000"/>
              </a:srgbClr>
            </a:outerShdw>
          </a:effectLst>
        </p:spPr>
      </p:cxnSp>
      <p:cxnSp>
        <p:nvCxnSpPr>
          <p:cNvPr id="70" name="Straight Connector 69">
            <a:extLst>
              <a:ext uri="{FF2B5EF4-FFF2-40B4-BE49-F238E27FC236}">
                <a16:creationId xmlns:a16="http://schemas.microsoft.com/office/drawing/2014/main" id="{61ABAA5E-65E9-4A33-92E5-6FE1B76F57B7}"/>
              </a:ext>
            </a:extLst>
          </p:cNvPr>
          <p:cNvCxnSpPr>
            <a:cxnSpLocks/>
            <a:endCxn id="68" idx="1"/>
          </p:cNvCxnSpPr>
          <p:nvPr/>
        </p:nvCxnSpPr>
        <p:spPr>
          <a:xfrm flipV="1">
            <a:off x="4200127" y="3636884"/>
            <a:ext cx="3660320" cy="3044"/>
          </a:xfrm>
          <a:prstGeom prst="line">
            <a:avLst/>
          </a:prstGeom>
          <a:noFill/>
          <a:ln w="25400" cap="flat" cmpd="sng" algn="ctr">
            <a:solidFill>
              <a:srgbClr val="F79646"/>
            </a:solidFill>
            <a:prstDash val="solid"/>
          </a:ln>
          <a:effectLst>
            <a:outerShdw blurRad="40000" dist="20000" dir="5400000" rotWithShape="0">
              <a:srgbClr val="000000">
                <a:alpha val="38000"/>
              </a:srgbClr>
            </a:outerShdw>
          </a:effectLst>
        </p:spPr>
      </p:cxnSp>
      <p:grpSp>
        <p:nvGrpSpPr>
          <p:cNvPr id="71" name="Group 70">
            <a:extLst>
              <a:ext uri="{FF2B5EF4-FFF2-40B4-BE49-F238E27FC236}">
                <a16:creationId xmlns:a16="http://schemas.microsoft.com/office/drawing/2014/main" id="{92C6B9AF-FE27-4E50-BDD4-ACB121F6F65B}"/>
              </a:ext>
            </a:extLst>
          </p:cNvPr>
          <p:cNvGrpSpPr/>
          <p:nvPr/>
        </p:nvGrpSpPr>
        <p:grpSpPr>
          <a:xfrm>
            <a:off x="7531687" y="3775792"/>
            <a:ext cx="3245844" cy="2429362"/>
            <a:chOff x="5950396" y="3467116"/>
            <a:chExt cx="4326665" cy="3238306"/>
          </a:xfrm>
        </p:grpSpPr>
        <p:grpSp>
          <p:nvGrpSpPr>
            <p:cNvPr id="72" name="Group 71">
              <a:extLst>
                <a:ext uri="{FF2B5EF4-FFF2-40B4-BE49-F238E27FC236}">
                  <a16:creationId xmlns:a16="http://schemas.microsoft.com/office/drawing/2014/main" id="{97D54947-8206-483C-BB32-8E2E93D6A015}"/>
                </a:ext>
              </a:extLst>
            </p:cNvPr>
            <p:cNvGrpSpPr/>
            <p:nvPr/>
          </p:nvGrpSpPr>
          <p:grpSpPr>
            <a:xfrm>
              <a:off x="5950396" y="3467116"/>
              <a:ext cx="4320480" cy="610202"/>
              <a:chOff x="5950396" y="3467116"/>
              <a:chExt cx="4320480" cy="610202"/>
            </a:xfrm>
          </p:grpSpPr>
          <p:sp>
            <p:nvSpPr>
              <p:cNvPr id="76" name="Rectangle 75">
                <a:extLst>
                  <a:ext uri="{FF2B5EF4-FFF2-40B4-BE49-F238E27FC236}">
                    <a16:creationId xmlns:a16="http://schemas.microsoft.com/office/drawing/2014/main" id="{02359BA3-8577-433B-A7CB-87F7F5176E11}"/>
                  </a:ext>
                </a:extLst>
              </p:cNvPr>
              <p:cNvSpPr/>
              <p:nvPr/>
            </p:nvSpPr>
            <p:spPr>
              <a:xfrm>
                <a:off x="6382444" y="3689507"/>
                <a:ext cx="3888432" cy="185163"/>
              </a:xfrm>
              <a:prstGeom prst="rect">
                <a:avLst/>
              </a:prstGeom>
              <a:solidFill>
                <a:sysClr val="window" lastClr="FFFFFF"/>
              </a:solidFill>
              <a:ln w="25400" cap="flat" cmpd="sng" algn="ctr">
                <a:solidFill>
                  <a:srgbClr val="F79646"/>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pl-PL" sz="900" b="1" i="0" u="none" strike="noStrike" kern="0" cap="none" spc="0" normalizeH="0" baseline="0" noProof="0" dirty="0">
                    <a:ln>
                      <a:noFill/>
                    </a:ln>
                    <a:solidFill>
                      <a:prstClr val="black"/>
                    </a:solidFill>
                    <a:effectLst/>
                    <a:uLnTx/>
                    <a:uFillTx/>
                    <a:latin typeface="Calibri"/>
                    <a:ea typeface="+mn-ea"/>
                    <a:cs typeface="+mn-cs"/>
                  </a:rPr>
                  <a:t>SQL Dialect (SELECT FROM)</a:t>
                </a:r>
              </a:p>
            </p:txBody>
          </p:sp>
          <p:sp>
            <p:nvSpPr>
              <p:cNvPr id="77" name="Left Brace 76">
                <a:extLst>
                  <a:ext uri="{FF2B5EF4-FFF2-40B4-BE49-F238E27FC236}">
                    <a16:creationId xmlns:a16="http://schemas.microsoft.com/office/drawing/2014/main" id="{21A5E5B8-8AB5-4587-8335-E30324CB93E2}"/>
                  </a:ext>
                </a:extLst>
              </p:cNvPr>
              <p:cNvSpPr/>
              <p:nvPr/>
            </p:nvSpPr>
            <p:spPr>
              <a:xfrm rot="10800000">
                <a:off x="5950396" y="3467116"/>
                <a:ext cx="144016" cy="610202"/>
              </a:xfrm>
              <a:prstGeom prst="leftBrace">
                <a:avLst/>
              </a:prstGeom>
              <a:noFill/>
              <a:ln w="25400" cap="flat" cmpd="sng" algn="ctr">
                <a:solidFill>
                  <a:srgbClr val="F79646"/>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pl-PL" sz="1350" b="0" i="0" u="none" strike="noStrike" kern="0" cap="none" spc="0" normalizeH="0" baseline="0" noProof="0">
                  <a:ln>
                    <a:noFill/>
                  </a:ln>
                  <a:solidFill>
                    <a:prstClr val="black"/>
                  </a:solidFill>
                  <a:effectLst/>
                  <a:uLnTx/>
                  <a:uFillTx/>
                  <a:latin typeface="Calibri"/>
                  <a:ea typeface="+mn-ea"/>
                  <a:cs typeface="+mn-cs"/>
                </a:endParaRPr>
              </a:p>
            </p:txBody>
          </p:sp>
        </p:grpSp>
        <p:grpSp>
          <p:nvGrpSpPr>
            <p:cNvPr id="73" name="Group 72">
              <a:extLst>
                <a:ext uri="{FF2B5EF4-FFF2-40B4-BE49-F238E27FC236}">
                  <a16:creationId xmlns:a16="http://schemas.microsoft.com/office/drawing/2014/main" id="{3110321C-E6B5-4185-924C-74E90D6FB866}"/>
                </a:ext>
              </a:extLst>
            </p:cNvPr>
            <p:cNvGrpSpPr/>
            <p:nvPr/>
          </p:nvGrpSpPr>
          <p:grpSpPr>
            <a:xfrm>
              <a:off x="5950396" y="5440088"/>
              <a:ext cx="4326665" cy="1265334"/>
              <a:chOff x="5950396" y="5440088"/>
              <a:chExt cx="4326665" cy="1265334"/>
            </a:xfrm>
          </p:grpSpPr>
          <p:sp>
            <p:nvSpPr>
              <p:cNvPr id="74" name="Rectangle 73">
                <a:extLst>
                  <a:ext uri="{FF2B5EF4-FFF2-40B4-BE49-F238E27FC236}">
                    <a16:creationId xmlns:a16="http://schemas.microsoft.com/office/drawing/2014/main" id="{9FD68465-A114-4C84-A38D-AEC7A7533C29}"/>
                  </a:ext>
                </a:extLst>
              </p:cNvPr>
              <p:cNvSpPr/>
              <p:nvPr/>
            </p:nvSpPr>
            <p:spPr>
              <a:xfrm>
                <a:off x="6388629" y="5497662"/>
                <a:ext cx="3888432" cy="383960"/>
              </a:xfrm>
              <a:prstGeom prst="rect">
                <a:avLst/>
              </a:prstGeom>
              <a:solidFill>
                <a:sysClr val="window" lastClr="FFFFFF"/>
              </a:solidFill>
              <a:ln w="25400" cap="flat" cmpd="sng" algn="ctr">
                <a:solidFill>
                  <a:srgbClr val="F79646"/>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pl-PL" sz="900" b="1" i="0" u="none" strike="noStrike" kern="0" cap="none" spc="0" normalizeH="0" baseline="0" noProof="0" dirty="0">
                    <a:ln>
                      <a:noFill/>
                    </a:ln>
                    <a:solidFill>
                      <a:prstClr val="black"/>
                    </a:solidFill>
                    <a:effectLst/>
                    <a:uLnTx/>
                    <a:uFillTx/>
                    <a:latin typeface="Calibri"/>
                    <a:ea typeface="+mn-ea"/>
                    <a:cs typeface="+mn-cs"/>
                  </a:rPr>
                  <a:t>SQL Dialect (JOIN, WHERE, ORDER BY ...)</a:t>
                </a:r>
              </a:p>
            </p:txBody>
          </p:sp>
          <p:sp>
            <p:nvSpPr>
              <p:cNvPr id="75" name="Left Brace 74">
                <a:extLst>
                  <a:ext uri="{FF2B5EF4-FFF2-40B4-BE49-F238E27FC236}">
                    <a16:creationId xmlns:a16="http://schemas.microsoft.com/office/drawing/2014/main" id="{56317519-69D7-4010-9770-D39B2F7C5B6A}"/>
                  </a:ext>
                </a:extLst>
              </p:cNvPr>
              <p:cNvSpPr/>
              <p:nvPr/>
            </p:nvSpPr>
            <p:spPr>
              <a:xfrm rot="10800000">
                <a:off x="5950396" y="5440088"/>
                <a:ext cx="144016" cy="1265334"/>
              </a:xfrm>
              <a:prstGeom prst="leftBrace">
                <a:avLst/>
              </a:prstGeom>
              <a:noFill/>
              <a:ln w="25400" cap="flat" cmpd="sng" algn="ctr">
                <a:solidFill>
                  <a:srgbClr val="F79646"/>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pl-PL" sz="1350" b="0" i="0" u="none" strike="noStrike" kern="0" cap="none" spc="0" normalizeH="0" baseline="0" noProof="0">
                  <a:ln>
                    <a:noFill/>
                  </a:ln>
                  <a:solidFill>
                    <a:prstClr val="black"/>
                  </a:solidFill>
                  <a:effectLst/>
                  <a:uLnTx/>
                  <a:uFillTx/>
                  <a:latin typeface="Calibri"/>
                  <a:ea typeface="+mn-ea"/>
                  <a:cs typeface="+mn-cs"/>
                </a:endParaRPr>
              </a:p>
            </p:txBody>
          </p:sp>
        </p:grpSp>
      </p:grpSp>
      <p:sp>
        <p:nvSpPr>
          <p:cNvPr id="78" name="Rectangle 77">
            <a:extLst>
              <a:ext uri="{FF2B5EF4-FFF2-40B4-BE49-F238E27FC236}">
                <a16:creationId xmlns:a16="http://schemas.microsoft.com/office/drawing/2014/main" id="{B638FE80-B46C-4B1C-81D2-916250AEE525}"/>
              </a:ext>
            </a:extLst>
          </p:cNvPr>
          <p:cNvSpPr/>
          <p:nvPr/>
        </p:nvSpPr>
        <p:spPr>
          <a:xfrm>
            <a:off x="7801788" y="6317213"/>
            <a:ext cx="2917084" cy="183287"/>
          </a:xfrm>
          <a:prstGeom prst="rect">
            <a:avLst/>
          </a:prstGeom>
          <a:solidFill>
            <a:sysClr val="window" lastClr="FFFFFF"/>
          </a:solidFill>
          <a:ln w="25400" cap="flat" cmpd="sng" algn="ctr">
            <a:solidFill>
              <a:srgbClr val="F79646"/>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pl-PL" sz="900" b="1" i="0" u="none" strike="noStrike" kern="0" cap="none" spc="0" normalizeH="0" baseline="0" noProof="0" dirty="0">
                <a:ln>
                  <a:noFill/>
                </a:ln>
                <a:solidFill>
                  <a:prstClr val="black"/>
                </a:solidFill>
                <a:effectLst/>
                <a:uLnTx/>
                <a:uFillTx/>
                <a:latin typeface="Calibri"/>
                <a:ea typeface="+mn-ea"/>
                <a:cs typeface="+mn-cs"/>
              </a:rPr>
              <a:t>Output</a:t>
            </a:r>
          </a:p>
        </p:txBody>
      </p:sp>
      <p:sp>
        <p:nvSpPr>
          <p:cNvPr id="79" name="Left Brace 78">
            <a:extLst>
              <a:ext uri="{FF2B5EF4-FFF2-40B4-BE49-F238E27FC236}">
                <a16:creationId xmlns:a16="http://schemas.microsoft.com/office/drawing/2014/main" id="{43B5C98C-6F67-4921-BF7D-5590F3C71E1E}"/>
              </a:ext>
            </a:extLst>
          </p:cNvPr>
          <p:cNvSpPr/>
          <p:nvPr/>
        </p:nvSpPr>
        <p:spPr>
          <a:xfrm rot="10800000">
            <a:off x="7556318" y="6335734"/>
            <a:ext cx="108040" cy="213835"/>
          </a:xfrm>
          <a:prstGeom prst="leftBrace">
            <a:avLst/>
          </a:prstGeom>
          <a:noFill/>
          <a:ln w="25400" cap="flat" cmpd="sng" algn="ctr">
            <a:solidFill>
              <a:srgbClr val="F79646"/>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pl-PL" sz="1350" b="0" i="0" u="none" strike="noStrike" kern="0" cap="none" spc="0" normalizeH="0" baseline="0" noProof="0">
              <a:ln>
                <a:noFill/>
              </a:ln>
              <a:solidFill>
                <a:prstClr val="black"/>
              </a:solidFill>
              <a:effectLst/>
              <a:uLnTx/>
              <a:uFillTx/>
              <a:latin typeface="Calibri"/>
              <a:ea typeface="+mn-ea"/>
              <a:cs typeface="+mn-cs"/>
            </a:endParaRPr>
          </a:p>
        </p:txBody>
      </p:sp>
      <p:grpSp>
        <p:nvGrpSpPr>
          <p:cNvPr id="80" name="Group 79">
            <a:extLst>
              <a:ext uri="{FF2B5EF4-FFF2-40B4-BE49-F238E27FC236}">
                <a16:creationId xmlns:a16="http://schemas.microsoft.com/office/drawing/2014/main" id="{42300BEE-FBB1-49EA-8D79-77E5594EB0E9}"/>
              </a:ext>
            </a:extLst>
          </p:cNvPr>
          <p:cNvGrpSpPr/>
          <p:nvPr/>
        </p:nvGrpSpPr>
        <p:grpSpPr>
          <a:xfrm>
            <a:off x="4141468" y="4553442"/>
            <a:ext cx="6631423" cy="128365"/>
            <a:chOff x="1431280" y="4352455"/>
            <a:chExt cx="8839596" cy="171109"/>
          </a:xfrm>
        </p:grpSpPr>
        <p:sp>
          <p:nvSpPr>
            <p:cNvPr id="81" name="Rectangle 80">
              <a:extLst>
                <a:ext uri="{FF2B5EF4-FFF2-40B4-BE49-F238E27FC236}">
                  <a16:creationId xmlns:a16="http://schemas.microsoft.com/office/drawing/2014/main" id="{884FFF64-CB72-40BD-90BB-7878EA13E896}"/>
                </a:ext>
              </a:extLst>
            </p:cNvPr>
            <p:cNvSpPr/>
            <p:nvPr/>
          </p:nvSpPr>
          <p:spPr>
            <a:xfrm>
              <a:off x="6382444" y="4352455"/>
              <a:ext cx="3888432" cy="171109"/>
            </a:xfrm>
            <a:prstGeom prst="rect">
              <a:avLst/>
            </a:prstGeom>
            <a:solidFill>
              <a:sysClr val="window" lastClr="FFFFFF"/>
            </a:solidFill>
            <a:ln w="25400" cap="flat" cmpd="sng" algn="ctr">
              <a:solidFill>
                <a:srgbClr val="F79646"/>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pl-PL" sz="900" b="1" i="0" u="none" strike="noStrike" kern="0" cap="none" spc="0" normalizeH="0" baseline="0" noProof="0" dirty="0">
                  <a:ln>
                    <a:noFill/>
                  </a:ln>
                  <a:solidFill>
                    <a:prstClr val="black"/>
                  </a:solidFill>
                  <a:effectLst/>
                  <a:uLnTx/>
                  <a:uFillTx/>
                  <a:latin typeface="Calibri"/>
                  <a:ea typeface="+mn-ea"/>
                  <a:cs typeface="+mn-cs"/>
                </a:rPr>
                <a:t>SQL Aggregation(s) </a:t>
              </a:r>
            </a:p>
          </p:txBody>
        </p:sp>
        <p:cxnSp>
          <p:nvCxnSpPr>
            <p:cNvPr id="82" name="Straight Connector 81">
              <a:extLst>
                <a:ext uri="{FF2B5EF4-FFF2-40B4-BE49-F238E27FC236}">
                  <a16:creationId xmlns:a16="http://schemas.microsoft.com/office/drawing/2014/main" id="{6D643033-88D8-45EA-9206-29B2927350DE}"/>
                </a:ext>
              </a:extLst>
            </p:cNvPr>
            <p:cNvCxnSpPr>
              <a:cxnSpLocks/>
            </p:cNvCxnSpPr>
            <p:nvPr/>
          </p:nvCxnSpPr>
          <p:spPr>
            <a:xfrm flipH="1" flipV="1">
              <a:off x="1431280" y="4443995"/>
              <a:ext cx="4879156" cy="18278"/>
            </a:xfrm>
            <a:prstGeom prst="line">
              <a:avLst/>
            </a:prstGeom>
            <a:solidFill>
              <a:sysClr val="window" lastClr="FFFFFF"/>
            </a:solidFill>
            <a:ln w="25400" cap="flat" cmpd="sng" algn="ctr">
              <a:solidFill>
                <a:srgbClr val="F79646"/>
              </a:solidFill>
              <a:prstDash val="solid"/>
            </a:ln>
            <a:effectLst/>
          </p:spPr>
        </p:cxnSp>
      </p:grpSp>
      <p:sp>
        <p:nvSpPr>
          <p:cNvPr id="83" name="Rectangle 82">
            <a:extLst>
              <a:ext uri="{FF2B5EF4-FFF2-40B4-BE49-F238E27FC236}">
                <a16:creationId xmlns:a16="http://schemas.microsoft.com/office/drawing/2014/main" id="{EB2E3863-4146-440E-9BDA-1D9CA9E65A1F}"/>
              </a:ext>
            </a:extLst>
          </p:cNvPr>
          <p:cNvSpPr/>
          <p:nvPr/>
        </p:nvSpPr>
        <p:spPr>
          <a:xfrm>
            <a:off x="2075356" y="1322626"/>
            <a:ext cx="4570809" cy="5632311"/>
          </a:xfrm>
          <a:prstGeom prst="rect">
            <a:avLst/>
          </a:prstGeom>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FF"/>
                </a:solidFill>
                <a:effectLst/>
                <a:uLnTx/>
                <a:uFillTx/>
                <a:latin typeface="Consolas" panose="020B0609020204030204" pitchFamily="49" charset="0"/>
              </a:rPr>
              <a:t>DECLARE</a:t>
            </a:r>
            <a:r>
              <a:rPr kumimoji="0" lang="en-US" sz="9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900" b="0" i="0" u="none" strike="noStrike" kern="0" cap="none" spc="0" normalizeH="0" baseline="0" noProof="0" dirty="0">
                <a:ln>
                  <a:noFill/>
                </a:ln>
                <a:solidFill>
                  <a:srgbClr val="808000"/>
                </a:solidFill>
                <a:effectLst/>
                <a:uLnTx/>
                <a:uFillTx/>
                <a:latin typeface="Consolas" panose="020B0609020204030204" pitchFamily="49" charset="0"/>
              </a:rPr>
              <a:t>@</a:t>
            </a:r>
            <a:r>
              <a:rPr kumimoji="0" lang="en-US" sz="900" b="0" i="0" u="none" strike="noStrike" kern="0" cap="none" spc="0" normalizeH="0" baseline="0" noProof="0" dirty="0" err="1">
                <a:ln>
                  <a:noFill/>
                </a:ln>
                <a:solidFill>
                  <a:srgbClr val="808000"/>
                </a:solidFill>
                <a:effectLst/>
                <a:uLnTx/>
                <a:uFillTx/>
                <a:latin typeface="Consolas" panose="020B0609020204030204" pitchFamily="49" charset="0"/>
              </a:rPr>
              <a:t>projectsInput</a:t>
            </a:r>
            <a:r>
              <a:rPr kumimoji="0" lang="en-US" sz="9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900" b="0" i="0" u="none" strike="noStrike" kern="0" cap="none" spc="0" normalizeH="0" baseline="0" noProof="0" dirty="0">
                <a:ln>
                  <a:noFill/>
                </a:ln>
                <a:solidFill>
                  <a:srgbClr val="0000FF"/>
                </a:solidFill>
                <a:effectLst/>
                <a:uLnTx/>
                <a:uFillTx/>
                <a:latin typeface="Consolas" panose="020B0609020204030204" pitchFamily="49" charset="0"/>
              </a:rPr>
              <a:t>string</a:t>
            </a:r>
            <a:r>
              <a:rPr kumimoji="0" lang="en-US" sz="900" b="0" i="0" u="none" strike="noStrike" kern="0" cap="none" spc="0" normalizeH="0" baseline="0" noProof="0" dirty="0">
                <a:ln>
                  <a:noFill/>
                </a:ln>
                <a:solidFill>
                  <a:srgbClr val="000000"/>
                </a:solidFill>
                <a:effectLst/>
                <a:uLnTx/>
                <a:uFillTx/>
                <a:latin typeface="Consolas" panose="020B0609020204030204" pitchFamily="49" charset="0"/>
              </a:rPr>
              <a:t> = </a:t>
            </a:r>
            <a:r>
              <a:rPr kumimoji="0" lang="en-US" sz="900" b="0" i="0" u="none" strike="noStrike" kern="0" cap="none" spc="0" normalizeH="0" baseline="0" noProof="0" dirty="0">
                <a:ln>
                  <a:noFill/>
                </a:ln>
                <a:solidFill>
                  <a:srgbClr val="A31515"/>
                </a:solidFill>
                <a:effectLst/>
                <a:uLnTx/>
                <a:uFillTx/>
                <a:latin typeface="Consolas" panose="020B0609020204030204" pitchFamily="49" charset="0"/>
              </a:rPr>
              <a:t>@"Projects\{file}.csv"</a:t>
            </a:r>
            <a:r>
              <a:rPr kumimoji="0" lang="en-US" sz="900" b="0" i="0" u="none" strike="noStrike" kern="0" cap="none" spc="0" normalizeH="0" baseline="0" noProof="0" dirty="0">
                <a:ln>
                  <a:noFill/>
                </a:ln>
                <a:solidFill>
                  <a:srgbClr val="000000"/>
                </a:solidFill>
                <a:effectLst/>
                <a:uLnTx/>
                <a:uFillTx/>
                <a:latin typeface="Consolas" panose="020B0609020204030204" pitchFamily="49" charset="0"/>
              </a:rPr>
              <a:t>;</a:t>
            </a:r>
          </a:p>
          <a:p>
            <a:pPr marL="0" marR="0" lvl="0" indent="0" defTabSz="914400" eaLnBrk="1" fontAlgn="auto" latinLnBrk="0" hangingPunct="1">
              <a:lnSpc>
                <a:spcPct val="100000"/>
              </a:lnSpc>
              <a:spcBef>
                <a:spcPts val="0"/>
              </a:spcBef>
              <a:spcAft>
                <a:spcPts val="0"/>
              </a:spcAft>
              <a:buClrTx/>
              <a:buSzTx/>
              <a:buFontTx/>
              <a:buNone/>
              <a:tabLst/>
              <a:defRPr/>
            </a:pPr>
            <a:r>
              <a:rPr kumimoji="0" lang="pl-PL" sz="900" b="0" i="0" u="none" strike="noStrike" kern="0" cap="none" spc="0" normalizeH="0" baseline="0" noProof="0" dirty="0">
                <a:ln>
                  <a:noFill/>
                </a:ln>
                <a:solidFill>
                  <a:srgbClr val="0000FF"/>
                </a:solidFill>
                <a:effectLst/>
                <a:uLnTx/>
                <a:uFillTx/>
                <a:latin typeface="Consolas" panose="020B0609020204030204" pitchFamily="49" charset="0"/>
              </a:rPr>
              <a:t>DECLARE</a:t>
            </a:r>
            <a:r>
              <a:rPr kumimoji="0" lang="pl-PL" sz="9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pl-PL" sz="900" b="0" i="0" u="none" strike="noStrike" kern="0" cap="none" spc="0" normalizeH="0" baseline="0" noProof="0" dirty="0">
                <a:ln>
                  <a:noFill/>
                </a:ln>
                <a:solidFill>
                  <a:srgbClr val="808000"/>
                </a:solidFill>
                <a:effectLst/>
                <a:uLnTx/>
                <a:uFillTx/>
                <a:latin typeface="Consolas" panose="020B0609020204030204" pitchFamily="49" charset="0"/>
              </a:rPr>
              <a:t>@eventDate</a:t>
            </a:r>
            <a:r>
              <a:rPr kumimoji="0" lang="pl-PL" sz="9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pl-PL" sz="900" b="0" i="0" u="none" strike="noStrike" kern="0" cap="none" spc="0" normalizeH="0" baseline="0" noProof="0" dirty="0">
                <a:ln>
                  <a:noFill/>
                </a:ln>
                <a:solidFill>
                  <a:srgbClr val="008080"/>
                </a:solidFill>
                <a:effectLst/>
                <a:uLnTx/>
                <a:uFillTx/>
                <a:latin typeface="Consolas" panose="020B0609020204030204" pitchFamily="49" charset="0"/>
              </a:rPr>
              <a:t>DateTime</a:t>
            </a:r>
            <a:r>
              <a:rPr kumimoji="0" lang="pl-PL" sz="900" b="0" i="0" u="none" strike="noStrike" kern="0" cap="none" spc="0" normalizeH="0" baseline="0" noProof="0" dirty="0">
                <a:ln>
                  <a:noFill/>
                </a:ln>
                <a:solidFill>
                  <a:srgbClr val="000000"/>
                </a:solidFill>
                <a:effectLst/>
                <a:uLnTx/>
                <a:uFillTx/>
                <a:latin typeface="Consolas" panose="020B0609020204030204" pitchFamily="49" charset="0"/>
              </a:rPr>
              <a:t> = System.</a:t>
            </a:r>
            <a:r>
              <a:rPr kumimoji="0" lang="pl-PL" sz="900" b="0" i="0" u="none" strike="noStrike" kern="0" cap="none" spc="0" normalizeH="0" baseline="0" noProof="0" dirty="0">
                <a:ln>
                  <a:noFill/>
                </a:ln>
                <a:solidFill>
                  <a:srgbClr val="008080"/>
                </a:solidFill>
                <a:effectLst/>
                <a:uLnTx/>
                <a:uFillTx/>
                <a:latin typeface="Consolas" panose="020B0609020204030204" pitchFamily="49" charset="0"/>
              </a:rPr>
              <a:t>DateTime</a:t>
            </a:r>
            <a:r>
              <a:rPr kumimoji="0" lang="pl-PL" sz="900" b="0" i="0" u="none" strike="noStrike" kern="0" cap="none" spc="0" normalizeH="0" baseline="0" noProof="0" dirty="0">
                <a:ln>
                  <a:noFill/>
                </a:ln>
                <a:solidFill>
                  <a:srgbClr val="000000"/>
                </a:solidFill>
                <a:effectLst/>
                <a:uLnTx/>
                <a:uFillTx/>
                <a:latin typeface="Consolas" panose="020B0609020204030204" pitchFamily="49" charset="0"/>
              </a:rPr>
              <a:t>.Parse(</a:t>
            </a:r>
            <a:r>
              <a:rPr kumimoji="0" lang="pl-PL" sz="900" b="0" i="0" u="none" strike="noStrike" kern="0" cap="none" spc="0" normalizeH="0" baseline="0" noProof="0" dirty="0">
                <a:ln>
                  <a:noFill/>
                </a:ln>
                <a:solidFill>
                  <a:srgbClr val="A31515"/>
                </a:solidFill>
                <a:effectLst/>
                <a:uLnTx/>
                <a:uFillTx/>
                <a:latin typeface="Consolas" panose="020B0609020204030204" pitchFamily="49" charset="0"/>
              </a:rPr>
              <a:t>"201</a:t>
            </a:r>
            <a:r>
              <a:rPr kumimoji="0" lang="en-GB" sz="900" b="0" i="0" u="none" strike="noStrike" kern="0" cap="none" spc="0" normalizeH="0" baseline="0" noProof="0" dirty="0">
                <a:ln>
                  <a:noFill/>
                </a:ln>
                <a:solidFill>
                  <a:srgbClr val="A31515"/>
                </a:solidFill>
                <a:effectLst/>
                <a:uLnTx/>
                <a:uFillTx/>
                <a:latin typeface="Consolas" panose="020B0609020204030204" pitchFamily="49" charset="0"/>
              </a:rPr>
              <a:t>8</a:t>
            </a:r>
            <a:r>
              <a:rPr kumimoji="0" lang="pl-PL" sz="900" b="0" i="0" u="none" strike="noStrike" kern="0" cap="none" spc="0" normalizeH="0" baseline="0" noProof="0" dirty="0">
                <a:ln>
                  <a:noFill/>
                </a:ln>
                <a:solidFill>
                  <a:srgbClr val="A31515"/>
                </a:solidFill>
                <a:effectLst/>
                <a:uLnTx/>
                <a:uFillTx/>
                <a:latin typeface="Consolas" panose="020B0609020204030204" pitchFamily="49" charset="0"/>
              </a:rPr>
              <a:t>/</a:t>
            </a:r>
            <a:r>
              <a:rPr kumimoji="0" lang="en-GB" sz="900" b="0" i="0" u="none" strike="noStrike" kern="0" cap="none" spc="0" normalizeH="0" baseline="0" noProof="0" dirty="0">
                <a:ln>
                  <a:noFill/>
                </a:ln>
                <a:solidFill>
                  <a:srgbClr val="A31515"/>
                </a:solidFill>
                <a:effectLst/>
                <a:uLnTx/>
                <a:uFillTx/>
                <a:latin typeface="Consolas" panose="020B0609020204030204" pitchFamily="49" charset="0"/>
              </a:rPr>
              <a:t>10</a:t>
            </a:r>
            <a:r>
              <a:rPr kumimoji="0" lang="pl-PL" sz="900" b="0" i="0" u="none" strike="noStrike" kern="0" cap="none" spc="0" normalizeH="0" baseline="0" noProof="0" dirty="0">
                <a:ln>
                  <a:noFill/>
                </a:ln>
                <a:solidFill>
                  <a:srgbClr val="A31515"/>
                </a:solidFill>
                <a:effectLst/>
                <a:uLnTx/>
                <a:uFillTx/>
                <a:latin typeface="Consolas" panose="020B0609020204030204" pitchFamily="49" charset="0"/>
              </a:rPr>
              <a:t>/</a:t>
            </a:r>
            <a:r>
              <a:rPr kumimoji="0" lang="en-GB" sz="900" b="0" i="0" u="none" strike="noStrike" kern="0" cap="none" spc="0" normalizeH="0" baseline="0" noProof="0" dirty="0">
                <a:ln>
                  <a:noFill/>
                </a:ln>
                <a:solidFill>
                  <a:srgbClr val="A31515"/>
                </a:solidFill>
                <a:effectLst/>
                <a:uLnTx/>
                <a:uFillTx/>
                <a:latin typeface="Consolas" panose="020B0609020204030204" pitchFamily="49" charset="0"/>
              </a:rPr>
              <a:t>15</a:t>
            </a:r>
            <a:r>
              <a:rPr kumimoji="0" lang="pl-PL" sz="900" b="0" i="0" u="none" strike="noStrike" kern="0" cap="none" spc="0" normalizeH="0" baseline="0" noProof="0" dirty="0">
                <a:ln>
                  <a:noFill/>
                </a:ln>
                <a:solidFill>
                  <a:srgbClr val="A31515"/>
                </a:solidFill>
                <a:effectLst/>
                <a:uLnTx/>
                <a:uFillTx/>
                <a:latin typeface="Consolas" panose="020B0609020204030204" pitchFamily="49" charset="0"/>
              </a:rPr>
              <a:t>"</a:t>
            </a:r>
            <a:r>
              <a:rPr kumimoji="0" lang="pl-PL" sz="900" b="0" i="0" u="none" strike="noStrike" kern="0" cap="none" spc="0" normalizeH="0" baseline="0" noProof="0" dirty="0">
                <a:ln>
                  <a:noFill/>
                </a:ln>
                <a:solidFill>
                  <a:srgbClr val="000000"/>
                </a:solidFill>
                <a:effectLst/>
                <a:uLnTx/>
                <a:uFillTx/>
                <a:latin typeface="Consolas" panose="020B0609020204030204" pitchFamily="49" charset="0"/>
              </a:rPr>
              <a:t>);</a:t>
            </a:r>
          </a:p>
          <a:p>
            <a:pPr marL="0" marR="0" lvl="0" indent="0" defTabSz="914400" eaLnBrk="1" fontAlgn="auto" latinLnBrk="0" hangingPunct="1">
              <a:lnSpc>
                <a:spcPct val="100000"/>
              </a:lnSpc>
              <a:spcBef>
                <a:spcPts val="0"/>
              </a:spcBef>
              <a:spcAft>
                <a:spcPts val="0"/>
              </a:spcAft>
              <a:buClrTx/>
              <a:buSzTx/>
              <a:buFontTx/>
              <a:buNone/>
              <a:tabLst/>
              <a:defRPr/>
            </a:pPr>
            <a:r>
              <a:rPr kumimoji="0" lang="pl-PL" sz="900" b="0" i="0" u="none" strike="noStrike" kern="0" cap="none" spc="0" normalizeH="0" baseline="0" noProof="0" dirty="0">
                <a:ln>
                  <a:noFill/>
                </a:ln>
                <a:solidFill>
                  <a:srgbClr val="0000FF"/>
                </a:solidFill>
                <a:effectLst/>
                <a:uLnTx/>
                <a:uFillTx/>
                <a:latin typeface="Consolas" panose="020B0609020204030204" pitchFamily="49" charset="0"/>
              </a:rPr>
              <a:t>DECLARE</a:t>
            </a:r>
            <a:r>
              <a:rPr kumimoji="0" lang="pl-PL" sz="9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pl-PL" sz="900" b="0" i="0" u="none" strike="noStrike" kern="0" cap="none" spc="0" normalizeH="0" baseline="0" noProof="0" dirty="0">
                <a:ln>
                  <a:noFill/>
                </a:ln>
                <a:solidFill>
                  <a:srgbClr val="808000"/>
                </a:solidFill>
                <a:effectLst/>
                <a:uLnTx/>
                <a:uFillTx/>
                <a:latin typeface="Consolas" panose="020B0609020204030204" pitchFamily="49" charset="0"/>
              </a:rPr>
              <a:t>@numbers</a:t>
            </a:r>
            <a:r>
              <a:rPr kumimoji="0" lang="pl-PL" sz="9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pl-PL" sz="900" b="0" i="0" u="none" strike="noStrike" kern="0" cap="none" spc="0" normalizeH="0" baseline="0" noProof="0" dirty="0">
                <a:ln>
                  <a:noFill/>
                </a:ln>
                <a:solidFill>
                  <a:srgbClr val="0000FF"/>
                </a:solidFill>
                <a:effectLst/>
                <a:uLnTx/>
                <a:uFillTx/>
                <a:latin typeface="Consolas" panose="020B0609020204030204" pitchFamily="49" charset="0"/>
              </a:rPr>
              <a:t>int</a:t>
            </a:r>
            <a:r>
              <a:rPr kumimoji="0" lang="pl-PL" sz="900" b="0" i="0" u="none" strike="noStrike" kern="0" cap="none" spc="0" normalizeH="0" baseline="0" noProof="0" dirty="0">
                <a:ln>
                  <a:noFill/>
                </a:ln>
                <a:solidFill>
                  <a:srgbClr val="000000"/>
                </a:solidFill>
                <a:effectLst/>
                <a:uLnTx/>
                <a:uFillTx/>
                <a:latin typeface="Consolas" panose="020B0609020204030204" pitchFamily="49" charset="0"/>
              </a:rPr>
              <a:t> = 2;</a:t>
            </a:r>
          </a:p>
          <a:p>
            <a:pPr marL="0" marR="0" lvl="0" indent="0" defTabSz="914400" eaLnBrk="1" fontAlgn="auto" latinLnBrk="0" hangingPunct="1">
              <a:lnSpc>
                <a:spcPct val="100000"/>
              </a:lnSpc>
              <a:spcBef>
                <a:spcPts val="0"/>
              </a:spcBef>
              <a:spcAft>
                <a:spcPts val="0"/>
              </a:spcAft>
              <a:buClrTx/>
              <a:buSzTx/>
              <a:buFontTx/>
              <a:buNone/>
              <a:tabLst/>
              <a:defRPr/>
            </a:pPr>
            <a:r>
              <a:rPr kumimoji="0" lang="pl-PL" sz="900" b="0" i="0" u="none" strike="noStrike" kern="0" cap="none" spc="0" normalizeH="0" baseline="0" noProof="0" dirty="0">
                <a:ln>
                  <a:noFill/>
                </a:ln>
                <a:solidFill>
                  <a:srgbClr val="0000FF"/>
                </a:solidFill>
                <a:effectLst/>
                <a:uLnTx/>
                <a:uFillTx/>
                <a:latin typeface="Consolas" panose="020B0609020204030204" pitchFamily="49" charset="0"/>
              </a:rPr>
              <a:t>REFERENCE</a:t>
            </a:r>
            <a:r>
              <a:rPr kumimoji="0" lang="pl-PL" sz="9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pl-PL" sz="900" b="0" i="0" u="none" strike="noStrike" kern="0" cap="none" spc="0" normalizeH="0" baseline="0" noProof="0" dirty="0">
                <a:ln>
                  <a:noFill/>
                </a:ln>
                <a:solidFill>
                  <a:srgbClr val="0000FF"/>
                </a:solidFill>
                <a:effectLst/>
                <a:uLnTx/>
                <a:uFillTx/>
                <a:latin typeface="Consolas" panose="020B0609020204030204" pitchFamily="49" charset="0"/>
              </a:rPr>
              <a:t>ASSEMBLY</a:t>
            </a:r>
            <a:r>
              <a:rPr kumimoji="0" lang="pl-PL" sz="900" b="0" i="0" u="none" strike="noStrike" kern="0" cap="none" spc="0" normalizeH="0" baseline="0" noProof="0" dirty="0">
                <a:ln>
                  <a:noFill/>
                </a:ln>
                <a:solidFill>
                  <a:srgbClr val="000000"/>
                </a:solidFill>
                <a:effectLst/>
                <a:uLnTx/>
                <a:uFillTx/>
                <a:latin typeface="Consolas" panose="020B0609020204030204" pitchFamily="49" charset="0"/>
              </a:rPr>
              <a:t> USQLCSharpDemo;</a:t>
            </a:r>
          </a:p>
          <a:p>
            <a:pPr marL="0" marR="0" lvl="0" indent="0" defTabSz="914400" eaLnBrk="1" fontAlgn="auto" latinLnBrk="0" hangingPunct="1">
              <a:lnSpc>
                <a:spcPct val="100000"/>
              </a:lnSpc>
              <a:spcBef>
                <a:spcPts val="0"/>
              </a:spcBef>
              <a:spcAft>
                <a:spcPts val="0"/>
              </a:spcAft>
              <a:buClrTx/>
              <a:buSzTx/>
              <a:buFontTx/>
              <a:buNone/>
              <a:tabLst/>
              <a:defRPr/>
            </a:pPr>
            <a:r>
              <a:rPr kumimoji="0" lang="pl-PL" sz="900" b="0" i="0" u="none" strike="noStrike" kern="0" cap="none" spc="0" normalizeH="0" baseline="0" noProof="0" dirty="0">
                <a:ln>
                  <a:noFill/>
                </a:ln>
                <a:solidFill>
                  <a:srgbClr val="0000FF"/>
                </a:solidFill>
                <a:effectLst/>
                <a:uLnTx/>
                <a:uFillTx/>
                <a:latin typeface="Consolas" panose="020B0609020204030204" pitchFamily="49" charset="0"/>
              </a:rPr>
              <a:t>USING</a:t>
            </a:r>
            <a:r>
              <a:rPr kumimoji="0" lang="pl-PL" sz="900" b="0" i="0" u="none" strike="noStrike" kern="0" cap="none" spc="0" normalizeH="0" baseline="0" noProof="0" dirty="0">
                <a:ln>
                  <a:noFill/>
                </a:ln>
                <a:solidFill>
                  <a:srgbClr val="000000"/>
                </a:solidFill>
                <a:effectLst/>
                <a:uLnTx/>
                <a:uFillTx/>
                <a:latin typeface="Consolas" panose="020B0609020204030204" pitchFamily="49" charset="0"/>
              </a:rPr>
              <a:t> ImageColorsProcessor = USQLCSharpDemo.ImageColorProducer;</a:t>
            </a:r>
          </a:p>
          <a:p>
            <a:pPr marL="0" marR="0" lvl="0" indent="0" defTabSz="914400" eaLnBrk="1" fontAlgn="auto" latinLnBrk="0" hangingPunct="1">
              <a:lnSpc>
                <a:spcPct val="100000"/>
              </a:lnSpc>
              <a:spcBef>
                <a:spcPts val="0"/>
              </a:spcBef>
              <a:spcAft>
                <a:spcPts val="0"/>
              </a:spcAft>
              <a:buClrTx/>
              <a:buSzTx/>
              <a:buFontTx/>
              <a:buNone/>
              <a:tabLst/>
              <a:defRPr/>
            </a:pPr>
            <a:r>
              <a:rPr kumimoji="0" lang="pl-PL" sz="900" b="0" i="0" u="none" strike="noStrike" kern="0" cap="none" spc="0" normalizeH="0" baseline="0" noProof="0" dirty="0">
                <a:ln>
                  <a:noFill/>
                </a:ln>
                <a:solidFill>
                  <a:srgbClr val="808000"/>
                </a:solidFill>
                <a:effectLst/>
                <a:uLnTx/>
                <a:uFillTx/>
                <a:latin typeface="Consolas" panose="020B0609020204030204" pitchFamily="49" charset="0"/>
              </a:rPr>
              <a:t>@projects</a:t>
            </a:r>
            <a:r>
              <a:rPr kumimoji="0" lang="pl-PL" sz="900" b="0" i="0" u="none" strike="noStrike" kern="0" cap="none" spc="0" normalizeH="0" baseline="0" noProof="0" dirty="0">
                <a:ln>
                  <a:noFill/>
                </a:ln>
                <a:solidFill>
                  <a:srgbClr val="000000"/>
                </a:solidFill>
                <a:effectLst/>
                <a:uLnTx/>
                <a:uFillTx/>
                <a:latin typeface="Consolas" panose="020B06090202040302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pl-PL" sz="9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pl-PL" sz="900" b="0" i="0" u="none" strike="noStrike" kern="0" cap="none" spc="0" normalizeH="0" baseline="0" noProof="0" dirty="0">
                <a:ln>
                  <a:noFill/>
                </a:ln>
                <a:solidFill>
                  <a:srgbClr val="0000FF"/>
                </a:solidFill>
                <a:effectLst/>
                <a:uLnTx/>
                <a:uFillTx/>
                <a:latin typeface="Consolas" panose="020B0609020204030204" pitchFamily="49" charset="0"/>
              </a:rPr>
              <a:t>EXTRACT</a:t>
            </a:r>
            <a:r>
              <a:rPr kumimoji="0" lang="pl-PL" sz="900" b="0" i="0" u="none" strike="noStrike" kern="0" cap="none" spc="0" normalizeH="0" baseline="0" noProof="0" dirty="0">
                <a:ln>
                  <a:noFill/>
                </a:ln>
                <a:solidFill>
                  <a:srgbClr val="000000"/>
                </a:solidFill>
                <a:effectLst/>
                <a:uLnTx/>
                <a:uFillTx/>
                <a:latin typeface="Consolas" panose="020B0609020204030204" pitchFamily="49" charset="0"/>
              </a:rPr>
              <a:t> project </a:t>
            </a:r>
            <a:r>
              <a:rPr kumimoji="0" lang="pl-PL" sz="900" b="0" i="0" u="none" strike="noStrike" kern="0" cap="none" spc="0" normalizeH="0" baseline="0" noProof="0" dirty="0">
                <a:ln>
                  <a:noFill/>
                </a:ln>
                <a:solidFill>
                  <a:srgbClr val="0000FF"/>
                </a:solidFill>
                <a:effectLst/>
                <a:uLnTx/>
                <a:uFillTx/>
                <a:latin typeface="Consolas" panose="020B0609020204030204" pitchFamily="49" charset="0"/>
              </a:rPr>
              <a:t>string</a:t>
            </a:r>
            <a:r>
              <a:rPr kumimoji="0" lang="pl-PL" sz="900" b="0" i="0" u="none" strike="noStrike" kern="0" cap="none" spc="0" normalizeH="0" baseline="0" noProof="0" dirty="0">
                <a:ln>
                  <a:noFill/>
                </a:ln>
                <a:solidFill>
                  <a:srgbClr val="000000"/>
                </a:solidFill>
                <a:effectLst/>
                <a:uLnTx/>
                <a:uFillTx/>
                <a:latin typeface="Consolas" panose="020B0609020204030204" pitchFamily="49" charset="0"/>
              </a:rPr>
              <a:t>,</a:t>
            </a:r>
          </a:p>
          <a:p>
            <a:pPr marL="0" marR="0" lvl="0" indent="0" defTabSz="914400" eaLnBrk="1" fontAlgn="auto" latinLnBrk="0" hangingPunct="1">
              <a:lnSpc>
                <a:spcPct val="100000"/>
              </a:lnSpc>
              <a:spcBef>
                <a:spcPts val="0"/>
              </a:spcBef>
              <a:spcAft>
                <a:spcPts val="0"/>
              </a:spcAft>
              <a:buClrTx/>
              <a:buSzTx/>
              <a:buFontTx/>
              <a:buNone/>
              <a:tabLst/>
              <a:defRPr/>
            </a:pPr>
            <a:r>
              <a:rPr kumimoji="0" lang="pl-PL" sz="900" b="0" i="0" u="none" strike="noStrike" kern="0" cap="none" spc="0" normalizeH="0" baseline="0" noProof="0" dirty="0">
                <a:ln>
                  <a:noFill/>
                </a:ln>
                <a:solidFill>
                  <a:srgbClr val="000000"/>
                </a:solidFill>
                <a:effectLst/>
                <a:uLnTx/>
                <a:uFillTx/>
                <a:latin typeface="Consolas" panose="020B0609020204030204" pitchFamily="49" charset="0"/>
              </a:rPr>
              <a:t>            startDate </a:t>
            </a:r>
            <a:r>
              <a:rPr kumimoji="0" lang="pl-PL" sz="900" b="0" i="0" u="none" strike="noStrike" kern="0" cap="none" spc="0" normalizeH="0" baseline="0" noProof="0" dirty="0">
                <a:ln>
                  <a:noFill/>
                </a:ln>
                <a:solidFill>
                  <a:srgbClr val="008080"/>
                </a:solidFill>
                <a:effectLst/>
                <a:uLnTx/>
                <a:uFillTx/>
                <a:latin typeface="Consolas" panose="020B0609020204030204" pitchFamily="49" charset="0"/>
              </a:rPr>
              <a:t>DateTime</a:t>
            </a:r>
            <a:r>
              <a:rPr kumimoji="0" lang="pl-PL" sz="900" b="0" i="0" u="none" strike="noStrike" kern="0" cap="none" spc="0" normalizeH="0" baseline="0" noProof="0" dirty="0">
                <a:ln>
                  <a:noFill/>
                </a:ln>
                <a:solidFill>
                  <a:srgbClr val="000000"/>
                </a:solidFill>
                <a:effectLst/>
                <a:uLnTx/>
                <a:uFillTx/>
                <a:latin typeface="Consolas" panose="020B0609020204030204" pitchFamily="49" charset="0"/>
              </a:rPr>
              <a:t>,</a:t>
            </a:r>
          </a:p>
          <a:p>
            <a:pPr marL="0" marR="0" lvl="0" indent="0" defTabSz="914400" eaLnBrk="1" fontAlgn="auto" latinLnBrk="0" hangingPunct="1">
              <a:lnSpc>
                <a:spcPct val="100000"/>
              </a:lnSpc>
              <a:spcBef>
                <a:spcPts val="0"/>
              </a:spcBef>
              <a:spcAft>
                <a:spcPts val="0"/>
              </a:spcAft>
              <a:buClrTx/>
              <a:buSzTx/>
              <a:buFontTx/>
              <a:buNone/>
              <a:tabLst/>
              <a:defRPr/>
            </a:pPr>
            <a:r>
              <a:rPr kumimoji="0" lang="pl-PL" sz="900" b="0" i="0" u="none" strike="noStrike" kern="0" cap="none" spc="0" normalizeH="0" baseline="0" noProof="0" dirty="0">
                <a:ln>
                  <a:noFill/>
                </a:ln>
                <a:solidFill>
                  <a:srgbClr val="000000"/>
                </a:solidFill>
                <a:effectLst/>
                <a:uLnTx/>
                <a:uFillTx/>
                <a:latin typeface="Consolas" panose="020B0609020204030204" pitchFamily="49" charset="0"/>
              </a:rPr>
              <a:t>            endDate </a:t>
            </a:r>
            <a:r>
              <a:rPr kumimoji="0" lang="pl-PL" sz="900" b="0" i="0" u="none" strike="noStrike" kern="0" cap="none" spc="0" normalizeH="0" baseline="0" noProof="0" dirty="0">
                <a:ln>
                  <a:noFill/>
                </a:ln>
                <a:solidFill>
                  <a:srgbClr val="008080"/>
                </a:solidFill>
                <a:effectLst/>
                <a:uLnTx/>
                <a:uFillTx/>
                <a:latin typeface="Consolas" panose="020B0609020204030204" pitchFamily="49" charset="0"/>
              </a:rPr>
              <a:t>DateTime</a:t>
            </a:r>
            <a:r>
              <a:rPr kumimoji="0" lang="pl-PL" sz="900" b="0" i="0" u="none" strike="noStrike" kern="0" cap="none" spc="0" normalizeH="0" baseline="0" noProof="0" dirty="0">
                <a:ln>
                  <a:noFill/>
                </a:ln>
                <a:solidFill>
                  <a:srgbClr val="000000"/>
                </a:solidFill>
                <a:effectLst/>
                <a:uLnTx/>
                <a:uFillTx/>
                <a:latin typeface="Consolas" panose="020B0609020204030204" pitchFamily="49" charset="0"/>
              </a:rPr>
              <a:t>,</a:t>
            </a:r>
          </a:p>
          <a:p>
            <a:pPr marL="0" marR="0" lvl="0" indent="0" defTabSz="914400" eaLnBrk="1" fontAlgn="auto" latinLnBrk="0" hangingPunct="1">
              <a:lnSpc>
                <a:spcPct val="100000"/>
              </a:lnSpc>
              <a:spcBef>
                <a:spcPts val="0"/>
              </a:spcBef>
              <a:spcAft>
                <a:spcPts val="0"/>
              </a:spcAft>
              <a:buClrTx/>
              <a:buSzTx/>
              <a:buFontTx/>
              <a:buNone/>
              <a:tabLst/>
              <a:defRPr/>
            </a:pPr>
            <a:r>
              <a:rPr kumimoji="0" lang="pl-PL" sz="900" b="0" i="0" u="none" strike="noStrike" kern="0" cap="none" spc="0" normalizeH="0" baseline="0" noProof="0" dirty="0">
                <a:ln>
                  <a:noFill/>
                </a:ln>
                <a:solidFill>
                  <a:srgbClr val="000000"/>
                </a:solidFill>
                <a:effectLst/>
                <a:uLnTx/>
                <a:uFillTx/>
                <a:latin typeface="Consolas" panose="020B0609020204030204" pitchFamily="49" charset="0"/>
              </a:rPr>
              <a:t>            file </a:t>
            </a:r>
            <a:r>
              <a:rPr kumimoji="0" lang="pl-PL" sz="900" b="0" i="0" u="none" strike="noStrike" kern="0" cap="none" spc="0" normalizeH="0" baseline="0" noProof="0" dirty="0">
                <a:ln>
                  <a:noFill/>
                </a:ln>
                <a:solidFill>
                  <a:srgbClr val="0000FF"/>
                </a:solidFill>
                <a:effectLst/>
                <a:uLnTx/>
                <a:uFillTx/>
                <a:latin typeface="Consolas" panose="020B0609020204030204" pitchFamily="49" charset="0"/>
              </a:rPr>
              <a:t>string</a:t>
            </a:r>
            <a:endParaRPr kumimoji="0" lang="pl-PL" sz="900" b="0" i="0" u="none" strike="noStrike" kern="0" cap="none" spc="0" normalizeH="0" baseline="0" noProof="0" dirty="0">
              <a:ln>
                <a:noFill/>
              </a:ln>
              <a:solidFill>
                <a:srgbClr val="000000"/>
              </a:solidFill>
              <a:effectLst/>
              <a:uLnTx/>
              <a:uFillTx/>
              <a:latin typeface="Consolas" panose="020B0609020204030204" pitchFamily="49"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pl-PL" sz="9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pl-PL" sz="900" b="0" i="0" u="none" strike="noStrike" kern="0" cap="none" spc="0" normalizeH="0" baseline="0" noProof="0" dirty="0">
                <a:ln>
                  <a:noFill/>
                </a:ln>
                <a:solidFill>
                  <a:srgbClr val="0000FF"/>
                </a:solidFill>
                <a:effectLst/>
                <a:uLnTx/>
                <a:uFillTx/>
                <a:latin typeface="Consolas" panose="020B0609020204030204" pitchFamily="49" charset="0"/>
              </a:rPr>
              <a:t>FROM</a:t>
            </a:r>
            <a:r>
              <a:rPr kumimoji="0" lang="pl-PL" sz="9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pl-PL" sz="900" b="0" i="0" u="none" strike="noStrike" kern="0" cap="none" spc="0" normalizeH="0" baseline="0" noProof="0" dirty="0">
                <a:ln>
                  <a:noFill/>
                </a:ln>
                <a:solidFill>
                  <a:srgbClr val="808000"/>
                </a:solidFill>
                <a:effectLst/>
                <a:uLnTx/>
                <a:uFillTx/>
                <a:latin typeface="Consolas" panose="020B0609020204030204" pitchFamily="49" charset="0"/>
              </a:rPr>
              <a:t>@projectsInput</a:t>
            </a:r>
            <a:endParaRPr kumimoji="0" lang="pl-PL" sz="900" b="0" i="0" u="none" strike="noStrike" kern="0" cap="none" spc="0" normalizeH="0" baseline="0" noProof="0" dirty="0">
              <a:ln>
                <a:noFill/>
              </a:ln>
              <a:solidFill>
                <a:srgbClr val="000000"/>
              </a:solidFill>
              <a:effectLst/>
              <a:uLnTx/>
              <a:uFillTx/>
              <a:latin typeface="Consolas" panose="020B0609020204030204" pitchFamily="49"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900" b="0" i="0" u="none" strike="noStrike" kern="0" cap="none" spc="0" normalizeH="0" baseline="0" noProof="0" dirty="0">
                <a:ln>
                  <a:noFill/>
                </a:ln>
                <a:solidFill>
                  <a:srgbClr val="0000FF"/>
                </a:solidFill>
                <a:effectLst/>
                <a:uLnTx/>
                <a:uFillTx/>
                <a:latin typeface="Consolas" panose="020B0609020204030204" pitchFamily="49" charset="0"/>
              </a:rPr>
              <a:t>USING</a:t>
            </a:r>
            <a:r>
              <a:rPr kumimoji="0" lang="en-US" sz="9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900" b="0" i="0" u="none" strike="noStrike" kern="0" cap="none" spc="0" normalizeH="0" baseline="0" noProof="0" dirty="0" err="1">
                <a:ln>
                  <a:noFill/>
                </a:ln>
                <a:solidFill>
                  <a:srgbClr val="000000"/>
                </a:solidFill>
                <a:effectLst/>
                <a:uLnTx/>
                <a:uFillTx/>
                <a:latin typeface="Consolas" panose="020B0609020204030204" pitchFamily="49" charset="0"/>
              </a:rPr>
              <a:t>Extractors.Csv</a:t>
            </a:r>
            <a:r>
              <a:rPr kumimoji="0" lang="en-US" sz="900" b="0" i="0" u="none" strike="noStrike" kern="0" cap="none" spc="0" normalizeH="0" baseline="0" noProof="0" dirty="0">
                <a:ln>
                  <a:noFill/>
                </a:ln>
                <a:solidFill>
                  <a:srgbClr val="000000"/>
                </a:solidFill>
                <a:effectLst/>
                <a:uLnTx/>
                <a:uFillTx/>
                <a:latin typeface="Consolas" panose="020B0609020204030204" pitchFamily="49" charset="0"/>
              </a:rPr>
              <a:t>(</a:t>
            </a:r>
            <a:r>
              <a:rPr kumimoji="0" lang="en-US" sz="900" b="0" i="0" u="none" strike="noStrike" kern="0" cap="none" spc="0" normalizeH="0" baseline="0" noProof="0" dirty="0" err="1">
                <a:ln>
                  <a:noFill/>
                </a:ln>
                <a:solidFill>
                  <a:srgbClr val="000000"/>
                </a:solidFill>
                <a:effectLst/>
                <a:uLnTx/>
                <a:uFillTx/>
                <a:latin typeface="Consolas" panose="020B0609020204030204" pitchFamily="49" charset="0"/>
              </a:rPr>
              <a:t>skipFirstNRows</a:t>
            </a:r>
            <a:r>
              <a:rPr kumimoji="0" lang="en-US" sz="900" b="0" i="0" u="none" strike="noStrike" kern="0" cap="none" spc="0" normalizeH="0" baseline="0" noProof="0" dirty="0">
                <a:ln>
                  <a:noFill/>
                </a:ln>
                <a:solidFill>
                  <a:srgbClr val="000000"/>
                </a:solidFill>
                <a:effectLst/>
                <a:uLnTx/>
                <a:uFillTx/>
                <a:latin typeface="Consolas" panose="020B0609020204030204" pitchFamily="49" charset="0"/>
              </a:rPr>
              <a:t> : 1, quoting : </a:t>
            </a:r>
            <a:r>
              <a:rPr kumimoji="0" lang="en-US" sz="900" b="0" i="0" u="none" strike="noStrike" kern="0" cap="none" spc="0" normalizeH="0" baseline="0" noProof="0" dirty="0">
                <a:ln>
                  <a:noFill/>
                </a:ln>
                <a:solidFill>
                  <a:srgbClr val="0000FF"/>
                </a:solidFill>
                <a:effectLst/>
                <a:uLnTx/>
                <a:uFillTx/>
                <a:latin typeface="Consolas" panose="020B0609020204030204" pitchFamily="49" charset="0"/>
              </a:rPr>
              <a:t>true</a:t>
            </a:r>
            <a:r>
              <a:rPr kumimoji="0" lang="en-US" sz="900" b="0" i="0" u="none" strike="noStrike" kern="0" cap="none" spc="0" normalizeH="0" baseline="0" noProof="0" dirty="0">
                <a:ln>
                  <a:noFill/>
                </a:ln>
                <a:solidFill>
                  <a:srgbClr val="000000"/>
                </a:solidFill>
                <a:effectLst/>
                <a:uLnTx/>
                <a:uFillTx/>
                <a:latin typeface="Consolas" panose="020B0609020204030204" pitchFamily="49" charset="0"/>
              </a:rPr>
              <a:t>);</a:t>
            </a:r>
            <a:r>
              <a:rPr kumimoji="0" lang="pl-PL" sz="900" b="0" i="0" u="none" strike="noStrike" kern="0" cap="none" spc="0" normalizeH="0" baseline="0" noProof="0" dirty="0">
                <a:ln>
                  <a:noFill/>
                </a:ln>
                <a:solidFill>
                  <a:srgbClr val="000000"/>
                </a:solidFill>
                <a:effectLst/>
                <a:uLnTx/>
                <a:uFillTx/>
                <a:latin typeface="Consolas" panose="020B0609020204030204" pitchFamily="49" charset="0"/>
              </a:rPr>
              <a:t>                </a:t>
            </a:r>
            <a:endParaRPr kumimoji="0" lang="en-US" sz="900" b="0" i="0" u="none" strike="noStrike" kern="0" cap="none" spc="0" normalizeH="0" baseline="0" noProof="0" dirty="0">
              <a:ln>
                <a:noFill/>
              </a:ln>
              <a:solidFill>
                <a:srgbClr val="000000"/>
              </a:solidFill>
              <a:effectLst/>
              <a:uLnTx/>
              <a:uFillTx/>
              <a:latin typeface="Consolas" panose="020B0609020204030204" pitchFamily="49"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pl-PL" sz="900" b="0" i="0" u="none" strike="noStrike" kern="0" cap="none" spc="0" normalizeH="0" baseline="0" noProof="0" dirty="0">
                <a:ln>
                  <a:noFill/>
                </a:ln>
                <a:solidFill>
                  <a:srgbClr val="808000"/>
                </a:solidFill>
                <a:effectLst/>
                <a:uLnTx/>
                <a:uFillTx/>
                <a:latin typeface="Consolas" panose="020B0609020204030204" pitchFamily="49" charset="0"/>
              </a:rPr>
              <a:t>@rs</a:t>
            </a:r>
            <a:r>
              <a:rPr kumimoji="0" lang="pl-PL" sz="900" b="0" i="0" u="none" strike="noStrike" kern="0" cap="none" spc="0" normalizeH="0" baseline="0" noProof="0" dirty="0">
                <a:ln>
                  <a:noFill/>
                </a:ln>
                <a:solidFill>
                  <a:srgbClr val="000000"/>
                </a:solidFill>
                <a:effectLst/>
                <a:uLnTx/>
                <a:uFillTx/>
                <a:latin typeface="Consolas" panose="020B06090202040302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pl-PL" sz="9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pl-PL" sz="900" b="0" i="0" u="none" strike="noStrike" kern="0" cap="none" spc="0" normalizeH="0" baseline="0" noProof="0" dirty="0">
                <a:ln>
                  <a:noFill/>
                </a:ln>
                <a:solidFill>
                  <a:srgbClr val="0000FF"/>
                </a:solidFill>
                <a:effectLst/>
                <a:uLnTx/>
                <a:uFillTx/>
                <a:latin typeface="Consolas" panose="020B0609020204030204" pitchFamily="49" charset="0"/>
              </a:rPr>
              <a:t>EXTRACT</a:t>
            </a:r>
            <a:r>
              <a:rPr kumimoji="0" lang="pl-PL" sz="900" b="0" i="0" u="none" strike="noStrike" kern="0" cap="none" spc="0" normalizeH="0" baseline="0" noProof="0" dirty="0">
                <a:ln>
                  <a:noFill/>
                </a:ln>
                <a:solidFill>
                  <a:srgbClr val="000000"/>
                </a:solidFill>
                <a:effectLst/>
                <a:uLnTx/>
                <a:uFillTx/>
                <a:latin typeface="Consolas" panose="020B0609020204030204" pitchFamily="49" charset="0"/>
              </a:rPr>
              <a:t> content </a:t>
            </a:r>
            <a:r>
              <a:rPr kumimoji="0" lang="pl-PL" sz="900" b="0" i="0" u="none" strike="noStrike" kern="0" cap="none" spc="0" normalizeH="0" baseline="0" noProof="0" dirty="0">
                <a:ln>
                  <a:noFill/>
                </a:ln>
                <a:solidFill>
                  <a:srgbClr val="0000FF"/>
                </a:solidFill>
                <a:effectLst/>
                <a:uLnTx/>
                <a:uFillTx/>
                <a:latin typeface="Consolas" panose="020B0609020204030204" pitchFamily="49" charset="0"/>
              </a:rPr>
              <a:t>byte</a:t>
            </a:r>
            <a:r>
              <a:rPr kumimoji="0" lang="pl-PL" sz="900" b="0" i="0" u="none" strike="noStrike" kern="0" cap="none" spc="0" normalizeH="0" baseline="0" noProof="0" dirty="0">
                <a:ln>
                  <a:noFill/>
                </a:ln>
                <a:solidFill>
                  <a:srgbClr val="000000"/>
                </a:solidFill>
                <a:effectLst/>
                <a:uLnTx/>
                <a:uFillTx/>
                <a:latin typeface="Consolas" panose="020B0609020204030204" pitchFamily="49" charset="0"/>
              </a:rPr>
              <a:t>[],</a:t>
            </a:r>
          </a:p>
          <a:p>
            <a:pPr marL="0" marR="0" lvl="0" indent="0" defTabSz="914400" eaLnBrk="1" fontAlgn="auto" latinLnBrk="0" hangingPunct="1">
              <a:lnSpc>
                <a:spcPct val="100000"/>
              </a:lnSpc>
              <a:spcBef>
                <a:spcPts val="0"/>
              </a:spcBef>
              <a:spcAft>
                <a:spcPts val="0"/>
              </a:spcAft>
              <a:buClrTx/>
              <a:buSzTx/>
              <a:buFontTx/>
              <a:buNone/>
              <a:tabLst/>
              <a:defRPr/>
            </a:pPr>
            <a:r>
              <a:rPr kumimoji="0" lang="pl-PL" sz="900" b="0" i="0" u="none" strike="noStrike" kern="0" cap="none" spc="0" normalizeH="0" baseline="0" noProof="0" dirty="0">
                <a:ln>
                  <a:noFill/>
                </a:ln>
                <a:solidFill>
                  <a:srgbClr val="000000"/>
                </a:solidFill>
                <a:effectLst/>
                <a:uLnTx/>
                <a:uFillTx/>
                <a:latin typeface="Consolas" panose="020B0609020204030204" pitchFamily="49" charset="0"/>
              </a:rPr>
              <a:t>            fileName </a:t>
            </a:r>
            <a:r>
              <a:rPr kumimoji="0" lang="pl-PL" sz="900" b="0" i="0" u="none" strike="noStrike" kern="0" cap="none" spc="0" normalizeH="0" baseline="0" noProof="0" dirty="0">
                <a:ln>
                  <a:noFill/>
                </a:ln>
                <a:solidFill>
                  <a:srgbClr val="0000FF"/>
                </a:solidFill>
                <a:effectLst/>
                <a:uLnTx/>
                <a:uFillTx/>
                <a:latin typeface="Consolas" panose="020B0609020204030204" pitchFamily="49" charset="0"/>
              </a:rPr>
              <a:t>string</a:t>
            </a:r>
            <a:endParaRPr kumimoji="0" lang="pl-PL" sz="900" b="0" i="0" u="none" strike="noStrike" kern="0" cap="none" spc="0" normalizeH="0" baseline="0" noProof="0" dirty="0">
              <a:ln>
                <a:noFill/>
              </a:ln>
              <a:solidFill>
                <a:srgbClr val="000000"/>
              </a:solidFill>
              <a:effectLst/>
              <a:uLnTx/>
              <a:uFillTx/>
              <a:latin typeface="Consolas" panose="020B0609020204030204" pitchFamily="49"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pl-PL" sz="9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pl-PL" sz="900" b="0" i="0" u="none" strike="noStrike" kern="0" cap="none" spc="0" normalizeH="0" baseline="0" noProof="0" dirty="0">
                <a:ln>
                  <a:noFill/>
                </a:ln>
                <a:solidFill>
                  <a:srgbClr val="0000FF"/>
                </a:solidFill>
                <a:effectLst/>
                <a:uLnTx/>
                <a:uFillTx/>
                <a:latin typeface="Consolas" panose="020B0609020204030204" pitchFamily="49" charset="0"/>
              </a:rPr>
              <a:t>FROM</a:t>
            </a:r>
            <a:r>
              <a:rPr kumimoji="0" lang="pl-PL" sz="9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pl-PL" sz="900" b="0" i="0" u="none" strike="noStrike" kern="0" cap="none" spc="0" normalizeH="0" baseline="0" noProof="0" dirty="0">
                <a:ln>
                  <a:noFill/>
                </a:ln>
                <a:solidFill>
                  <a:srgbClr val="808000"/>
                </a:solidFill>
                <a:effectLst/>
                <a:uLnTx/>
                <a:uFillTx/>
                <a:latin typeface="Consolas" panose="020B0609020204030204" pitchFamily="49" charset="0"/>
              </a:rPr>
              <a:t>@imgFiles</a:t>
            </a:r>
            <a:endParaRPr kumimoji="0" lang="pl-PL" sz="900" b="0" i="0" u="none" strike="noStrike" kern="0" cap="none" spc="0" normalizeH="0" baseline="0" noProof="0" dirty="0">
              <a:ln>
                <a:noFill/>
              </a:ln>
              <a:solidFill>
                <a:srgbClr val="000000"/>
              </a:solidFill>
              <a:effectLst/>
              <a:uLnTx/>
              <a:uFillTx/>
              <a:latin typeface="Consolas" panose="020B0609020204030204" pitchFamily="49"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pl-PL" sz="9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pl-PL" sz="900" b="0" i="0" u="none" strike="noStrike" kern="0" cap="none" spc="0" normalizeH="0" baseline="0" noProof="0" dirty="0">
                <a:ln>
                  <a:noFill/>
                </a:ln>
                <a:solidFill>
                  <a:srgbClr val="0000FF"/>
                </a:solidFill>
                <a:effectLst/>
                <a:uLnTx/>
                <a:uFillTx/>
                <a:latin typeface="Consolas" panose="020B0609020204030204" pitchFamily="49" charset="0"/>
              </a:rPr>
              <a:t>USING</a:t>
            </a:r>
            <a:r>
              <a:rPr kumimoji="0" lang="pl-PL" sz="9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pl-PL" sz="900" b="0" i="0" u="none" strike="noStrike" kern="0" cap="none" spc="0" normalizeH="0" baseline="0" noProof="0" dirty="0">
                <a:ln>
                  <a:noFill/>
                </a:ln>
                <a:solidFill>
                  <a:srgbClr val="0000FF"/>
                </a:solidFill>
                <a:effectLst/>
                <a:uLnTx/>
                <a:uFillTx/>
                <a:latin typeface="Consolas" panose="020B0609020204030204" pitchFamily="49" charset="0"/>
              </a:rPr>
              <a:t>new</a:t>
            </a:r>
            <a:r>
              <a:rPr kumimoji="0" lang="pl-PL" sz="900" b="0" i="0" u="none" strike="noStrike" kern="0" cap="none" spc="0" normalizeH="0" baseline="0" noProof="0" dirty="0">
                <a:ln>
                  <a:noFill/>
                </a:ln>
                <a:solidFill>
                  <a:srgbClr val="000000"/>
                </a:solidFill>
                <a:effectLst/>
                <a:uLnTx/>
                <a:uFillTx/>
                <a:latin typeface="Consolas" panose="020B0609020204030204" pitchFamily="49" charset="0"/>
              </a:rPr>
              <a:t> BinaryExtractor();</a:t>
            </a:r>
          </a:p>
          <a:p>
            <a:pPr marL="0" marR="0" lvl="0" indent="0" defTabSz="914400" eaLnBrk="1" fontAlgn="auto" latinLnBrk="0" hangingPunct="1">
              <a:lnSpc>
                <a:spcPct val="100000"/>
              </a:lnSpc>
              <a:spcBef>
                <a:spcPts val="0"/>
              </a:spcBef>
              <a:spcAft>
                <a:spcPts val="0"/>
              </a:spcAft>
              <a:buClrTx/>
              <a:buSzTx/>
              <a:buFontTx/>
              <a:buNone/>
              <a:tabLst/>
              <a:defRPr/>
            </a:pPr>
            <a:r>
              <a:rPr kumimoji="0" lang="pl-PL" sz="900" b="0" i="0" u="none" strike="noStrike" kern="0" cap="none" spc="0" normalizeH="0" baseline="0" noProof="0" dirty="0">
                <a:ln>
                  <a:noFill/>
                </a:ln>
                <a:solidFill>
                  <a:srgbClr val="808000"/>
                </a:solidFill>
                <a:effectLst/>
                <a:uLnTx/>
                <a:uFillTx/>
                <a:latin typeface="Consolas" panose="020B0609020204030204" pitchFamily="49" charset="0"/>
              </a:rPr>
              <a:t>@assignments</a:t>
            </a:r>
            <a:r>
              <a:rPr kumimoji="0" lang="pl-PL" sz="900" b="0" i="0" u="none" strike="noStrike" kern="0" cap="none" spc="0" normalizeH="0" baseline="0" noProof="0" dirty="0">
                <a:ln>
                  <a:noFill/>
                </a:ln>
                <a:solidFill>
                  <a:srgbClr val="000000"/>
                </a:solidFill>
                <a:effectLst/>
                <a:uLnTx/>
                <a:uFillTx/>
                <a:latin typeface="Consolas" panose="020B06090202040302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900" b="0" i="0" u="none" strike="noStrike" kern="0" cap="none" spc="0" normalizeH="0" baseline="0" noProof="0" dirty="0">
                <a:ln>
                  <a:noFill/>
                </a:ln>
                <a:solidFill>
                  <a:srgbClr val="0000FF"/>
                </a:solidFill>
                <a:effectLst/>
                <a:uLnTx/>
                <a:uFillTx/>
                <a:latin typeface="Consolas" panose="020B0609020204030204" pitchFamily="49" charset="0"/>
              </a:rPr>
              <a:t>SELECT</a:t>
            </a:r>
            <a:r>
              <a:rPr kumimoji="0" lang="en-US" sz="9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900" b="0" i="0" u="none" strike="noStrike" kern="0" cap="none" spc="0" normalizeH="0" baseline="0" noProof="0" dirty="0" err="1">
                <a:ln>
                  <a:noFill/>
                </a:ln>
                <a:solidFill>
                  <a:srgbClr val="000000"/>
                </a:solidFill>
                <a:effectLst/>
                <a:uLnTx/>
                <a:uFillTx/>
                <a:latin typeface="Consolas" panose="020B0609020204030204" pitchFamily="49" charset="0"/>
              </a:rPr>
              <a:t>user.ToUpper</a:t>
            </a:r>
            <a:r>
              <a:rPr kumimoji="0" lang="en-US" sz="9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900" b="0" i="0" u="none" strike="noStrike" kern="0" cap="none" spc="0" normalizeH="0" baseline="0" noProof="0" dirty="0">
                <a:ln>
                  <a:noFill/>
                </a:ln>
                <a:solidFill>
                  <a:srgbClr val="0000FF"/>
                </a:solidFill>
                <a:effectLst/>
                <a:uLnTx/>
                <a:uFillTx/>
                <a:latin typeface="Consolas" panose="020B0609020204030204" pitchFamily="49" charset="0"/>
              </a:rPr>
              <a:t>AS</a:t>
            </a:r>
            <a:r>
              <a:rPr kumimoji="0" lang="en-US" sz="900" b="0" i="0" u="none" strike="noStrike" kern="0" cap="none" spc="0" normalizeH="0" baseline="0" noProof="0" dirty="0">
                <a:ln>
                  <a:noFill/>
                </a:ln>
                <a:solidFill>
                  <a:srgbClr val="000000"/>
                </a:solidFill>
                <a:effectLst/>
                <a:uLnTx/>
                <a:uFillTx/>
                <a:latin typeface="Consolas" panose="020B0609020204030204" pitchFamily="49" charset="0"/>
              </a:rPr>
              <a:t> user,</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900" b="0" i="0" u="none" strike="noStrike" kern="0" cap="none" spc="0" normalizeH="0" baseline="0" noProof="0" dirty="0">
                <a:ln>
                  <a:noFill/>
                </a:ln>
                <a:solidFill>
                  <a:srgbClr val="0000FF"/>
                </a:solidFill>
                <a:effectLst/>
                <a:uLnTx/>
                <a:uFillTx/>
                <a:latin typeface="Consolas" panose="020B0609020204030204" pitchFamily="49" charset="0"/>
              </a:rPr>
              <a:t>new</a:t>
            </a:r>
            <a:r>
              <a:rPr kumimoji="0" lang="en-US" sz="9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900" b="0" i="0" u="none" strike="noStrike" kern="0" cap="none" spc="0" normalizeH="0" baseline="0" noProof="0" dirty="0" err="1">
                <a:ln>
                  <a:noFill/>
                </a:ln>
                <a:solidFill>
                  <a:srgbClr val="008080"/>
                </a:solidFill>
                <a:effectLst/>
                <a:uLnTx/>
                <a:uFillTx/>
                <a:latin typeface="Consolas" panose="020B0609020204030204" pitchFamily="49" charset="0"/>
              </a:rPr>
              <a:t>SqlArray</a:t>
            </a:r>
            <a:r>
              <a:rPr kumimoji="0" lang="en-US" sz="900" b="0" i="0" u="none" strike="noStrike" kern="0" cap="none" spc="0" normalizeH="0" baseline="0" noProof="0" dirty="0">
                <a:ln>
                  <a:noFill/>
                </a:ln>
                <a:solidFill>
                  <a:srgbClr val="000000"/>
                </a:solidFill>
                <a:effectLst/>
                <a:uLnTx/>
                <a:uFillTx/>
                <a:latin typeface="Consolas" panose="020B0609020204030204" pitchFamily="49" charset="0"/>
              </a:rPr>
              <a:t>&lt;</a:t>
            </a:r>
            <a:r>
              <a:rPr kumimoji="0" lang="en-US" sz="900" b="0" i="0" u="none" strike="noStrike" kern="0" cap="none" spc="0" normalizeH="0" baseline="0" noProof="0" dirty="0">
                <a:ln>
                  <a:noFill/>
                </a:ln>
                <a:solidFill>
                  <a:srgbClr val="0000FF"/>
                </a:solidFill>
                <a:effectLst/>
                <a:uLnTx/>
                <a:uFillTx/>
                <a:latin typeface="Consolas" panose="020B0609020204030204" pitchFamily="49" charset="0"/>
              </a:rPr>
              <a:t>string</a:t>
            </a:r>
            <a:r>
              <a:rPr kumimoji="0" lang="en-US" sz="900" b="0" i="0" u="none" strike="noStrike" kern="0" cap="none" spc="0" normalizeH="0" baseline="0" noProof="0" dirty="0">
                <a:ln>
                  <a:noFill/>
                </a:ln>
                <a:solidFill>
                  <a:srgbClr val="000000"/>
                </a:solidFill>
                <a:effectLst/>
                <a:uLnTx/>
                <a:uFillTx/>
                <a:latin typeface="Consolas" panose="020B0609020204030204" pitchFamily="49" charset="0"/>
              </a:rPr>
              <a:t>&gt;(</a:t>
            </a:r>
            <a:r>
              <a:rPr kumimoji="0" lang="en-US" sz="900" b="0" i="0" u="none" strike="noStrike" kern="0" cap="none" spc="0" normalizeH="0" baseline="0" noProof="0" dirty="0" err="1">
                <a:ln>
                  <a:noFill/>
                </a:ln>
                <a:solidFill>
                  <a:srgbClr val="000000"/>
                </a:solidFill>
                <a:effectLst/>
                <a:uLnTx/>
                <a:uFillTx/>
                <a:latin typeface="Consolas" panose="020B0609020204030204" pitchFamily="49" charset="0"/>
              </a:rPr>
              <a:t>projects.Split</a:t>
            </a:r>
            <a:r>
              <a:rPr kumimoji="0" lang="en-US" sz="900" b="0" i="0" u="none" strike="noStrike" kern="0" cap="none" spc="0" normalizeH="0" baseline="0" noProof="0" dirty="0">
                <a:ln>
                  <a:noFill/>
                </a:ln>
                <a:solidFill>
                  <a:srgbClr val="000000"/>
                </a:solidFill>
                <a:effectLst/>
                <a:uLnTx/>
                <a:uFillTx/>
                <a:latin typeface="Consolas" panose="020B0609020204030204" pitchFamily="49" charset="0"/>
              </a:rPr>
              <a:t>(</a:t>
            </a:r>
            <a:r>
              <a:rPr kumimoji="0" lang="en-US" sz="900" b="0" i="0" u="none" strike="noStrike" kern="0" cap="none" spc="0" normalizeH="0" baseline="0" noProof="0" dirty="0">
                <a:ln>
                  <a:noFill/>
                </a:ln>
                <a:solidFill>
                  <a:srgbClr val="0000FF"/>
                </a:solidFill>
                <a:effectLst/>
                <a:uLnTx/>
                <a:uFillTx/>
                <a:latin typeface="Consolas" panose="020B0609020204030204" pitchFamily="49" charset="0"/>
              </a:rPr>
              <a:t>new</a:t>
            </a:r>
            <a:r>
              <a:rPr kumimoji="0" lang="en-US" sz="9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900" b="0" i="0" u="none" strike="noStrike" kern="0" cap="none" spc="0" normalizeH="0" baseline="0" noProof="0" dirty="0">
                <a:ln>
                  <a:noFill/>
                </a:ln>
                <a:solidFill>
                  <a:srgbClr val="0000FF"/>
                </a:solidFill>
                <a:effectLst/>
                <a:uLnTx/>
                <a:uFillTx/>
                <a:latin typeface="Consolas" panose="020B0609020204030204" pitchFamily="49" charset="0"/>
              </a:rPr>
              <a:t>char</a:t>
            </a:r>
            <a:r>
              <a:rPr kumimoji="0" lang="en-US" sz="9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900" b="0" i="0" u="none" strike="noStrike" kern="0" cap="none" spc="0" normalizeH="0" baseline="0" noProof="0" dirty="0" err="1">
                <a:ln>
                  <a:noFill/>
                </a:ln>
                <a:solidFill>
                  <a:srgbClr val="008080"/>
                </a:solidFill>
                <a:effectLst/>
                <a:uLnTx/>
                <a:uFillTx/>
                <a:latin typeface="Consolas" panose="020B0609020204030204" pitchFamily="49" charset="0"/>
              </a:rPr>
              <a:t>StringSplitOptions</a:t>
            </a:r>
            <a:r>
              <a:rPr kumimoji="0" lang="en-US" sz="900" b="0" i="0" u="none" strike="noStrike" kern="0" cap="none" spc="0" normalizeH="0" baseline="0" noProof="0" dirty="0" err="1">
                <a:ln>
                  <a:noFill/>
                </a:ln>
                <a:solidFill>
                  <a:srgbClr val="000000"/>
                </a:solidFill>
                <a:effectLst/>
                <a:uLnTx/>
                <a:uFillTx/>
                <a:latin typeface="Consolas" panose="020B0609020204030204" pitchFamily="49" charset="0"/>
              </a:rPr>
              <a:t>.RemoveEmptyEntries</a:t>
            </a:r>
            <a:r>
              <a:rPr kumimoji="0" lang="en-US" sz="9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900" b="0" i="0" u="none" strike="noStrike" kern="0" cap="none" spc="0" normalizeH="0" baseline="0" noProof="0" dirty="0">
                <a:ln>
                  <a:noFill/>
                </a:ln>
                <a:solidFill>
                  <a:srgbClr val="0000FF"/>
                </a:solidFill>
                <a:effectLst/>
                <a:uLnTx/>
                <a:uFillTx/>
                <a:latin typeface="Consolas" panose="020B0609020204030204" pitchFamily="49" charset="0"/>
              </a:rPr>
              <a:t>AS</a:t>
            </a:r>
            <a:r>
              <a:rPr kumimoji="0" lang="en-US" sz="9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900" b="0" i="0" u="none" strike="noStrike" kern="0" cap="none" spc="0" normalizeH="0" baseline="0" noProof="0" dirty="0" err="1">
                <a:ln>
                  <a:noFill/>
                </a:ln>
                <a:solidFill>
                  <a:srgbClr val="000000"/>
                </a:solidFill>
                <a:effectLst/>
                <a:uLnTx/>
                <a:uFillTx/>
                <a:latin typeface="Consolas" panose="020B0609020204030204" pitchFamily="49" charset="0"/>
              </a:rPr>
              <a:t>projs</a:t>
            </a:r>
            <a:endParaRPr kumimoji="0" lang="en-US" sz="900" b="0" i="0" u="none" strike="noStrike" kern="0" cap="none" spc="0" normalizeH="0" baseline="0" noProof="0" dirty="0">
              <a:ln>
                <a:noFill/>
              </a:ln>
              <a:solidFill>
                <a:srgbClr val="000000"/>
              </a:solidFill>
              <a:effectLst/>
              <a:uLnTx/>
              <a:uFillTx/>
              <a:latin typeface="Consolas" panose="020B0609020204030204" pitchFamily="49"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pl-PL" sz="9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pl-PL" sz="900" b="0" i="0" u="none" strike="noStrike" kern="0" cap="none" spc="0" normalizeH="0" baseline="0" noProof="0" dirty="0">
                <a:ln>
                  <a:noFill/>
                </a:ln>
                <a:solidFill>
                  <a:srgbClr val="0000FF"/>
                </a:solidFill>
                <a:effectLst/>
                <a:uLnTx/>
                <a:uFillTx/>
                <a:latin typeface="Consolas" panose="020B0609020204030204" pitchFamily="49" charset="0"/>
              </a:rPr>
              <a:t>FROM</a:t>
            </a:r>
            <a:r>
              <a:rPr kumimoji="0" lang="pl-PL" sz="9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pl-PL" sz="900" b="0" i="0" u="none" strike="noStrike" kern="0" cap="none" spc="0" normalizeH="0" baseline="0" noProof="0" dirty="0">
                <a:ln>
                  <a:noFill/>
                </a:ln>
                <a:solidFill>
                  <a:srgbClr val="808000"/>
                </a:solidFill>
                <a:effectLst/>
                <a:uLnTx/>
                <a:uFillTx/>
                <a:latin typeface="Consolas" panose="020B0609020204030204" pitchFamily="49" charset="0"/>
              </a:rPr>
              <a:t>@usersprojects</a:t>
            </a:r>
            <a:r>
              <a:rPr kumimoji="0" lang="pl-PL" sz="900" b="0" i="0" u="none" strike="noStrike" kern="0" cap="none" spc="0" normalizeH="0" baseline="0" noProof="0" dirty="0">
                <a:ln>
                  <a:noFill/>
                </a:ln>
                <a:solidFill>
                  <a:srgbClr val="000000"/>
                </a:solidFill>
                <a:effectLst/>
                <a:uLnTx/>
                <a:uFillTx/>
                <a:latin typeface="Consolas" panose="020B0609020204030204" pitchFamily="49" charset="0"/>
              </a:rPr>
              <a:t>;</a:t>
            </a:r>
          </a:p>
          <a:p>
            <a:pPr marL="0" marR="0" lvl="0" indent="0" defTabSz="914400" eaLnBrk="1" fontAlgn="auto" latinLnBrk="0" hangingPunct="1">
              <a:lnSpc>
                <a:spcPct val="100000"/>
              </a:lnSpc>
              <a:spcBef>
                <a:spcPts val="0"/>
              </a:spcBef>
              <a:spcAft>
                <a:spcPts val="0"/>
              </a:spcAft>
              <a:buClrTx/>
              <a:buSzTx/>
              <a:buFontTx/>
              <a:buNone/>
              <a:tabLst/>
              <a:defRPr/>
            </a:pPr>
            <a:r>
              <a:rPr kumimoji="0" lang="pl-PL" sz="900" b="0" i="0" u="none" strike="noStrike" kern="0" cap="none" spc="0" normalizeH="0" baseline="0" noProof="0" dirty="0">
                <a:ln>
                  <a:noFill/>
                </a:ln>
                <a:solidFill>
                  <a:srgbClr val="808000"/>
                </a:solidFill>
                <a:effectLst/>
                <a:uLnTx/>
                <a:uFillTx/>
                <a:latin typeface="Consolas" panose="020B0609020204030204" pitchFamily="49" charset="0"/>
              </a:rPr>
              <a:t>@agg</a:t>
            </a:r>
            <a:r>
              <a:rPr kumimoji="0" lang="pl-PL" sz="900" b="0" i="0" u="none" strike="noStrike" kern="0" cap="none" spc="0" normalizeH="0" baseline="0" noProof="0" dirty="0">
                <a:ln>
                  <a:noFill/>
                </a:ln>
                <a:solidFill>
                  <a:srgbClr val="000000"/>
                </a:solidFill>
                <a:effectLst/>
                <a:uLnTx/>
                <a:uFillTx/>
                <a:latin typeface="Consolas" panose="020B06090202040302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pl-PL" sz="9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pl-PL" sz="900" b="0" i="0" u="none" strike="noStrike" kern="0" cap="none" spc="0" normalizeH="0" baseline="0" noProof="0" dirty="0">
                <a:ln>
                  <a:noFill/>
                </a:ln>
                <a:solidFill>
                  <a:srgbClr val="0000FF"/>
                </a:solidFill>
                <a:effectLst/>
                <a:uLnTx/>
                <a:uFillTx/>
                <a:latin typeface="Consolas" panose="020B0609020204030204" pitchFamily="49" charset="0"/>
              </a:rPr>
              <a:t>SELECT</a:t>
            </a:r>
            <a:r>
              <a:rPr kumimoji="0" lang="pl-PL" sz="900" b="0" i="0" u="none" strike="noStrike" kern="0" cap="none" spc="0" normalizeH="0" baseline="0" noProof="0" dirty="0">
                <a:ln>
                  <a:noFill/>
                </a:ln>
                <a:solidFill>
                  <a:srgbClr val="000000"/>
                </a:solidFill>
                <a:effectLst/>
                <a:uLnTx/>
                <a:uFillTx/>
                <a:latin typeface="Consolas" panose="020B0609020204030204" pitchFamily="49" charset="0"/>
              </a:rPr>
              <a:t> project,</a:t>
            </a:r>
          </a:p>
          <a:p>
            <a:pPr marL="0" marR="0" lvl="0" indent="0" defTabSz="914400" eaLnBrk="1" fontAlgn="auto" latinLnBrk="0" hangingPunct="1">
              <a:lnSpc>
                <a:spcPct val="100000"/>
              </a:lnSpc>
              <a:spcBef>
                <a:spcPts val="0"/>
              </a:spcBef>
              <a:spcAft>
                <a:spcPts val="0"/>
              </a:spcAft>
              <a:buClrTx/>
              <a:buSzTx/>
              <a:buFontTx/>
              <a:buNone/>
              <a:tabLst/>
              <a:defRPr/>
            </a:pPr>
            <a:r>
              <a:rPr kumimoji="0" lang="pl-PL" sz="9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pl-PL" sz="900" b="0" i="0" u="none" strike="noStrike" kern="0" cap="none" spc="0" normalizeH="0" baseline="0" noProof="0" dirty="0">
                <a:ln>
                  <a:noFill/>
                </a:ln>
                <a:solidFill>
                  <a:srgbClr val="FF00FF"/>
                </a:solidFill>
                <a:effectLst/>
                <a:uLnTx/>
                <a:uFillTx/>
                <a:latin typeface="Consolas" panose="020B0609020204030204" pitchFamily="49" charset="0"/>
              </a:rPr>
              <a:t>COUNT</a:t>
            </a:r>
            <a:r>
              <a:rPr kumimoji="0" lang="pl-PL" sz="900" b="0" i="0" u="none" strike="noStrike" kern="0" cap="none" spc="0" normalizeH="0" baseline="0" noProof="0" dirty="0">
                <a:ln>
                  <a:noFill/>
                </a:ln>
                <a:solidFill>
                  <a:srgbClr val="000000"/>
                </a:solidFill>
                <a:effectLst/>
                <a:uLnTx/>
                <a:uFillTx/>
                <a:latin typeface="Consolas" panose="020B0609020204030204" pitchFamily="49" charset="0"/>
              </a:rPr>
              <a:t>( * ) </a:t>
            </a:r>
            <a:r>
              <a:rPr kumimoji="0" lang="pl-PL" sz="900" b="0" i="0" u="none" strike="noStrike" kern="0" cap="none" spc="0" normalizeH="0" baseline="0" noProof="0" dirty="0">
                <a:ln>
                  <a:noFill/>
                </a:ln>
                <a:solidFill>
                  <a:srgbClr val="0000FF"/>
                </a:solidFill>
                <a:effectLst/>
                <a:uLnTx/>
                <a:uFillTx/>
                <a:latin typeface="Consolas" panose="020B0609020204030204" pitchFamily="49" charset="0"/>
              </a:rPr>
              <a:t>AS</a:t>
            </a:r>
            <a:r>
              <a:rPr kumimoji="0" lang="pl-PL" sz="900" b="0" i="0" u="none" strike="noStrike" kern="0" cap="none" spc="0" normalizeH="0" baseline="0" noProof="0" dirty="0">
                <a:ln>
                  <a:noFill/>
                </a:ln>
                <a:solidFill>
                  <a:srgbClr val="000000"/>
                </a:solidFill>
                <a:effectLst/>
                <a:uLnTx/>
                <a:uFillTx/>
                <a:latin typeface="Consolas" panose="020B0609020204030204" pitchFamily="49" charset="0"/>
              </a:rPr>
              <a:t> units</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900" b="0" i="0" u="none" strike="noStrike" kern="0" cap="none" spc="0" normalizeH="0" baseline="0" noProof="0" dirty="0">
                <a:ln>
                  <a:noFill/>
                </a:ln>
                <a:solidFill>
                  <a:srgbClr val="0000FF"/>
                </a:solidFill>
                <a:effectLst/>
                <a:uLnTx/>
                <a:uFillTx/>
                <a:latin typeface="Consolas" panose="020B0609020204030204" pitchFamily="49" charset="0"/>
              </a:rPr>
              <a:t>FROM</a:t>
            </a:r>
            <a:r>
              <a:rPr kumimoji="0" lang="en-US" sz="9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900" b="0" i="0" u="none" strike="noStrike" kern="0" cap="none" spc="0" normalizeH="0" baseline="0" noProof="0" dirty="0">
                <a:ln>
                  <a:noFill/>
                </a:ln>
                <a:solidFill>
                  <a:srgbClr val="808000"/>
                </a:solidFill>
                <a:effectLst/>
                <a:uLnTx/>
                <a:uFillTx/>
                <a:latin typeface="Consolas" panose="020B0609020204030204" pitchFamily="49" charset="0"/>
              </a:rPr>
              <a:t>@details</a:t>
            </a:r>
            <a:r>
              <a:rPr kumimoji="0" lang="en-US" sz="9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900" b="0" i="0" u="none" strike="noStrike" kern="0" cap="none" spc="0" normalizeH="0" baseline="0" noProof="0" dirty="0">
                <a:ln>
                  <a:noFill/>
                </a:ln>
                <a:solidFill>
                  <a:srgbClr val="0000FF"/>
                </a:solidFill>
                <a:effectLst/>
                <a:uLnTx/>
                <a:uFillTx/>
                <a:latin typeface="Consolas" panose="020B0609020204030204" pitchFamily="49" charset="0"/>
              </a:rPr>
              <a:t>WHERE</a:t>
            </a:r>
            <a:r>
              <a:rPr kumimoji="0" lang="en-US" sz="9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900" b="0" i="0" u="none" strike="noStrike" kern="0" cap="none" spc="0" normalizeH="0" baseline="0" noProof="0" dirty="0" err="1">
                <a:ln>
                  <a:noFill/>
                </a:ln>
                <a:solidFill>
                  <a:srgbClr val="000000"/>
                </a:solidFill>
                <a:effectLst/>
                <a:uLnTx/>
                <a:uFillTx/>
                <a:latin typeface="Consolas" panose="020B0609020204030204" pitchFamily="49" charset="0"/>
              </a:rPr>
              <a:t>project.StartsWith</a:t>
            </a:r>
            <a:r>
              <a:rPr kumimoji="0" lang="en-US" sz="900" b="0" i="0" u="none" strike="noStrike" kern="0" cap="none" spc="0" normalizeH="0" baseline="0" noProof="0" dirty="0">
                <a:ln>
                  <a:noFill/>
                </a:ln>
                <a:solidFill>
                  <a:srgbClr val="000000"/>
                </a:solidFill>
                <a:effectLst/>
                <a:uLnTx/>
                <a:uFillTx/>
                <a:latin typeface="Consolas" panose="020B0609020204030204" pitchFamily="49" charset="0"/>
              </a:rPr>
              <a:t>(</a:t>
            </a:r>
            <a:r>
              <a:rPr kumimoji="0" lang="en-US" sz="900" b="0" i="0" u="none" strike="noStrike" kern="0" cap="none" spc="0" normalizeH="0" baseline="0" noProof="0" dirty="0">
                <a:ln>
                  <a:noFill/>
                </a:ln>
                <a:solidFill>
                  <a:srgbClr val="A31515"/>
                </a:solidFill>
                <a:effectLst/>
                <a:uLnTx/>
                <a:uFillTx/>
                <a:latin typeface="Consolas" panose="020B0609020204030204" pitchFamily="49" charset="0"/>
              </a:rPr>
              <a:t>"My"</a:t>
            </a:r>
            <a:r>
              <a:rPr kumimoji="0" lang="en-US" sz="900" b="0" i="0" u="none" strike="noStrike" kern="0" cap="none" spc="0" normalizeH="0" baseline="0" noProof="0" dirty="0">
                <a:ln>
                  <a:noFill/>
                </a:ln>
                <a:solidFill>
                  <a:srgbClr val="000000"/>
                </a:solidFill>
                <a:effectLst/>
                <a:uLnTx/>
                <a:uFillTx/>
                <a:latin typeface="Consolas" panose="020B06090202040302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pl-PL" sz="9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pl-PL" sz="900" b="0" i="0" u="none" strike="noStrike" kern="0" cap="none" spc="0" normalizeH="0" baseline="0" noProof="0" dirty="0">
                <a:ln>
                  <a:noFill/>
                </a:ln>
                <a:solidFill>
                  <a:srgbClr val="0000FF"/>
                </a:solidFill>
                <a:effectLst/>
                <a:uLnTx/>
                <a:uFillTx/>
                <a:latin typeface="Consolas" panose="020B0609020204030204" pitchFamily="49" charset="0"/>
              </a:rPr>
              <a:t>GROUP</a:t>
            </a:r>
            <a:r>
              <a:rPr kumimoji="0" lang="pl-PL" sz="9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pl-PL" sz="900" b="0" i="0" u="none" strike="noStrike" kern="0" cap="none" spc="0" normalizeH="0" baseline="0" noProof="0" dirty="0">
                <a:ln>
                  <a:noFill/>
                </a:ln>
                <a:solidFill>
                  <a:srgbClr val="0000FF"/>
                </a:solidFill>
                <a:effectLst/>
                <a:uLnTx/>
                <a:uFillTx/>
                <a:latin typeface="Consolas" panose="020B0609020204030204" pitchFamily="49" charset="0"/>
              </a:rPr>
              <a:t>BY</a:t>
            </a:r>
            <a:r>
              <a:rPr kumimoji="0" lang="pl-PL" sz="900" b="0" i="0" u="none" strike="noStrike" kern="0" cap="none" spc="0" normalizeH="0" baseline="0" noProof="0" dirty="0">
                <a:ln>
                  <a:noFill/>
                </a:ln>
                <a:solidFill>
                  <a:srgbClr val="000000"/>
                </a:solidFill>
                <a:effectLst/>
                <a:uLnTx/>
                <a:uFillTx/>
                <a:latin typeface="Consolas" panose="020B0609020204030204" pitchFamily="49" charset="0"/>
              </a:rPr>
              <a:t> project;</a:t>
            </a:r>
          </a:p>
          <a:p>
            <a:pPr marL="0" marR="0" lvl="0" indent="0" defTabSz="914400" eaLnBrk="1" fontAlgn="auto" latinLnBrk="0" hangingPunct="1">
              <a:lnSpc>
                <a:spcPct val="100000"/>
              </a:lnSpc>
              <a:spcBef>
                <a:spcPts val="0"/>
              </a:spcBef>
              <a:spcAft>
                <a:spcPts val="0"/>
              </a:spcAft>
              <a:buClrTx/>
              <a:buSzTx/>
              <a:buFontTx/>
              <a:buNone/>
              <a:tabLst/>
              <a:defRPr/>
            </a:pPr>
            <a:r>
              <a:rPr kumimoji="0" lang="pl-PL" sz="900" b="0" i="0" u="none" strike="noStrike" kern="0" cap="none" spc="0" normalizeH="0" baseline="0" noProof="0" dirty="0">
                <a:ln>
                  <a:noFill/>
                </a:ln>
                <a:solidFill>
                  <a:srgbClr val="808000"/>
                </a:solidFill>
                <a:effectLst/>
                <a:uLnTx/>
                <a:uFillTx/>
                <a:latin typeface="Consolas" panose="020B0609020204030204" pitchFamily="49" charset="0"/>
              </a:rPr>
              <a:t>@myprojects</a:t>
            </a:r>
            <a:r>
              <a:rPr kumimoji="0" lang="pl-PL" sz="900" b="0" i="0" u="none" strike="noStrike" kern="0" cap="none" spc="0" normalizeH="0" baseline="0" noProof="0" dirty="0">
                <a:ln>
                  <a:noFill/>
                </a:ln>
                <a:solidFill>
                  <a:srgbClr val="000000"/>
                </a:solidFill>
                <a:effectLst/>
                <a:uLnTx/>
                <a:uFillTx/>
                <a:latin typeface="Consolas" panose="020B06090202040302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pl-PL" sz="9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pl-PL" sz="900" b="0" i="0" u="none" strike="noStrike" kern="0" cap="none" spc="0" normalizeH="0" baseline="0" noProof="0" dirty="0">
                <a:ln>
                  <a:noFill/>
                </a:ln>
                <a:solidFill>
                  <a:srgbClr val="0000FF"/>
                </a:solidFill>
                <a:effectLst/>
                <a:uLnTx/>
                <a:uFillTx/>
                <a:latin typeface="Consolas" panose="020B0609020204030204" pitchFamily="49" charset="0"/>
              </a:rPr>
              <a:t>SELECT</a:t>
            </a:r>
            <a:r>
              <a:rPr kumimoji="0" lang="pl-PL" sz="900" b="0" i="0" u="none" strike="noStrike" kern="0" cap="none" spc="0" normalizeH="0" baseline="0" noProof="0" dirty="0">
                <a:ln>
                  <a:noFill/>
                </a:ln>
                <a:solidFill>
                  <a:srgbClr val="000000"/>
                </a:solidFill>
                <a:effectLst/>
                <a:uLnTx/>
                <a:uFillTx/>
                <a:latin typeface="Consolas" panose="020B0609020204030204" pitchFamily="49" charset="0"/>
              </a:rPr>
              <a:t> us.project,</a:t>
            </a:r>
          </a:p>
          <a:p>
            <a:pPr marL="0" marR="0" lvl="0" indent="0" defTabSz="914400" eaLnBrk="1" fontAlgn="auto" latinLnBrk="0" hangingPunct="1">
              <a:lnSpc>
                <a:spcPct val="100000"/>
              </a:lnSpc>
              <a:spcBef>
                <a:spcPts val="0"/>
              </a:spcBef>
              <a:spcAft>
                <a:spcPts val="0"/>
              </a:spcAft>
              <a:buClrTx/>
              <a:buSzTx/>
              <a:buFontTx/>
              <a:buNone/>
              <a:tabLst/>
              <a:defRPr/>
            </a:pPr>
            <a:r>
              <a:rPr kumimoji="0" lang="pl-PL" sz="900" b="0" i="0" u="none" strike="noStrike" kern="0" cap="none" spc="0" normalizeH="0" baseline="0" noProof="0" dirty="0">
                <a:ln>
                  <a:noFill/>
                </a:ln>
                <a:solidFill>
                  <a:srgbClr val="000000"/>
                </a:solidFill>
                <a:effectLst/>
                <a:uLnTx/>
                <a:uFillTx/>
                <a:latin typeface="Consolas" panose="020B0609020204030204" pitchFamily="49" charset="0"/>
              </a:rPr>
              <a:t>           p.endDate</a:t>
            </a:r>
          </a:p>
          <a:p>
            <a:pPr marL="0" marR="0" lvl="0" indent="0" defTabSz="914400" eaLnBrk="1" fontAlgn="auto" latinLnBrk="0" hangingPunct="1">
              <a:lnSpc>
                <a:spcPct val="100000"/>
              </a:lnSpc>
              <a:spcBef>
                <a:spcPts val="0"/>
              </a:spcBef>
              <a:spcAft>
                <a:spcPts val="0"/>
              </a:spcAft>
              <a:buClrTx/>
              <a:buSzTx/>
              <a:buFontTx/>
              <a:buNone/>
              <a:tabLst/>
              <a:defRPr/>
            </a:pPr>
            <a:r>
              <a:rPr kumimoji="0" lang="pl-PL" sz="9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pl-PL" sz="900" b="0" i="0" u="none" strike="noStrike" kern="0" cap="none" spc="0" normalizeH="0" baseline="0" noProof="0" dirty="0">
                <a:ln>
                  <a:noFill/>
                </a:ln>
                <a:solidFill>
                  <a:srgbClr val="0000FF"/>
                </a:solidFill>
                <a:effectLst/>
                <a:uLnTx/>
                <a:uFillTx/>
                <a:latin typeface="Consolas" panose="020B0609020204030204" pitchFamily="49" charset="0"/>
              </a:rPr>
              <a:t>FROM</a:t>
            </a:r>
            <a:r>
              <a:rPr kumimoji="0" lang="pl-PL" sz="9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pl-PL" sz="900" b="0" i="0" u="none" strike="noStrike" kern="0" cap="none" spc="0" normalizeH="0" baseline="0" noProof="0" dirty="0">
                <a:ln>
                  <a:noFill/>
                </a:ln>
                <a:solidFill>
                  <a:srgbClr val="808000"/>
                </a:solidFill>
                <a:effectLst/>
                <a:uLnTx/>
                <a:uFillTx/>
                <a:latin typeface="Consolas" panose="020B0609020204030204" pitchFamily="49" charset="0"/>
              </a:rPr>
              <a:t>@details</a:t>
            </a:r>
            <a:r>
              <a:rPr kumimoji="0" lang="pl-PL" sz="9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pl-PL" sz="900" b="0" i="0" u="none" strike="noStrike" kern="0" cap="none" spc="0" normalizeH="0" baseline="0" noProof="0" dirty="0">
                <a:ln>
                  <a:noFill/>
                </a:ln>
                <a:solidFill>
                  <a:srgbClr val="0000FF"/>
                </a:solidFill>
                <a:effectLst/>
                <a:uLnTx/>
                <a:uFillTx/>
                <a:latin typeface="Consolas" panose="020B0609020204030204" pitchFamily="49" charset="0"/>
              </a:rPr>
              <a:t>AS</a:t>
            </a:r>
            <a:r>
              <a:rPr kumimoji="0" lang="pl-PL" sz="900" b="0" i="0" u="none" strike="noStrike" kern="0" cap="none" spc="0" normalizeH="0" baseline="0" noProof="0" dirty="0">
                <a:ln>
                  <a:noFill/>
                </a:ln>
                <a:solidFill>
                  <a:srgbClr val="000000"/>
                </a:solidFill>
                <a:effectLst/>
                <a:uLnTx/>
                <a:uFillTx/>
                <a:latin typeface="Consolas" panose="020B0609020204030204" pitchFamily="49" charset="0"/>
              </a:rPr>
              <a:t> us</a:t>
            </a:r>
          </a:p>
          <a:p>
            <a:pPr marL="0" marR="0" lvl="0" indent="0" defTabSz="914400" eaLnBrk="1" fontAlgn="auto" latinLnBrk="0" hangingPunct="1">
              <a:lnSpc>
                <a:spcPct val="100000"/>
              </a:lnSpc>
              <a:spcBef>
                <a:spcPts val="0"/>
              </a:spcBef>
              <a:spcAft>
                <a:spcPts val="0"/>
              </a:spcAft>
              <a:buClrTx/>
              <a:buSzTx/>
              <a:buFontTx/>
              <a:buNone/>
              <a:tabLst/>
              <a:defRPr/>
            </a:pPr>
            <a:r>
              <a:rPr kumimoji="0" lang="pl-PL" sz="9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pl-PL" sz="900" b="0" i="0" u="none" strike="noStrike" kern="0" cap="none" spc="0" normalizeH="0" baseline="0" noProof="0" dirty="0">
                <a:ln>
                  <a:noFill/>
                </a:ln>
                <a:solidFill>
                  <a:srgbClr val="0000FF"/>
                </a:solidFill>
                <a:effectLst/>
                <a:uLnTx/>
                <a:uFillTx/>
                <a:latin typeface="Consolas" panose="020B0609020204030204" pitchFamily="49" charset="0"/>
              </a:rPr>
              <a:t>JOIN</a:t>
            </a:r>
            <a:endParaRPr kumimoji="0" lang="pl-PL" sz="900" b="0" i="0" u="none" strike="noStrike" kern="0" cap="none" spc="0" normalizeH="0" baseline="0" noProof="0" dirty="0">
              <a:ln>
                <a:noFill/>
              </a:ln>
              <a:solidFill>
                <a:srgbClr val="000000"/>
              </a:solidFill>
              <a:effectLst/>
              <a:uLnTx/>
              <a:uFillTx/>
              <a:latin typeface="Consolas" panose="020B0609020204030204" pitchFamily="49"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pl-PL" sz="9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pl-PL" sz="900" b="0" i="0" u="none" strike="noStrike" kern="0" cap="none" spc="0" normalizeH="0" baseline="0" noProof="0" dirty="0">
                <a:ln>
                  <a:noFill/>
                </a:ln>
                <a:solidFill>
                  <a:srgbClr val="808000"/>
                </a:solidFill>
                <a:effectLst/>
                <a:uLnTx/>
                <a:uFillTx/>
                <a:latin typeface="Consolas" panose="020B0609020204030204" pitchFamily="49" charset="0"/>
              </a:rPr>
              <a:t>@projects</a:t>
            </a:r>
            <a:r>
              <a:rPr kumimoji="0" lang="pl-PL" sz="9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pl-PL" sz="900" b="0" i="0" u="none" strike="noStrike" kern="0" cap="none" spc="0" normalizeH="0" baseline="0" noProof="0" dirty="0">
                <a:ln>
                  <a:noFill/>
                </a:ln>
                <a:solidFill>
                  <a:srgbClr val="0000FF"/>
                </a:solidFill>
                <a:effectLst/>
                <a:uLnTx/>
                <a:uFillTx/>
                <a:latin typeface="Consolas" panose="020B0609020204030204" pitchFamily="49" charset="0"/>
              </a:rPr>
              <a:t>AS</a:t>
            </a:r>
            <a:r>
              <a:rPr kumimoji="0" lang="pl-PL" sz="900" b="0" i="0" u="none" strike="noStrike" kern="0" cap="none" spc="0" normalizeH="0" baseline="0" noProof="0" dirty="0">
                <a:ln>
                  <a:noFill/>
                </a:ln>
                <a:solidFill>
                  <a:srgbClr val="000000"/>
                </a:solidFill>
                <a:effectLst/>
                <a:uLnTx/>
                <a:uFillTx/>
                <a:latin typeface="Consolas" panose="020B0609020204030204" pitchFamily="49" charset="0"/>
              </a:rPr>
              <a:t> p</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900" b="0" i="0" u="none" strike="noStrike" kern="0" cap="none" spc="0" normalizeH="0" baseline="0" noProof="0" dirty="0">
                <a:ln>
                  <a:noFill/>
                </a:ln>
                <a:solidFill>
                  <a:srgbClr val="0000FF"/>
                </a:solidFill>
                <a:effectLst/>
                <a:uLnTx/>
                <a:uFillTx/>
                <a:latin typeface="Consolas" panose="020B0609020204030204" pitchFamily="49" charset="0"/>
              </a:rPr>
              <a:t>ON</a:t>
            </a:r>
            <a:r>
              <a:rPr kumimoji="0" lang="en-US" sz="9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900" b="0" i="0" u="none" strike="noStrike" kern="0" cap="none" spc="0" normalizeH="0" baseline="0" noProof="0" dirty="0" err="1">
                <a:ln>
                  <a:noFill/>
                </a:ln>
                <a:solidFill>
                  <a:srgbClr val="000000"/>
                </a:solidFill>
                <a:effectLst/>
                <a:uLnTx/>
                <a:uFillTx/>
                <a:latin typeface="Consolas" panose="020B0609020204030204" pitchFamily="49" charset="0"/>
              </a:rPr>
              <a:t>p.project</a:t>
            </a:r>
            <a:r>
              <a:rPr kumimoji="0" lang="en-US" sz="900" b="0" i="0" u="none" strike="noStrike" kern="0" cap="none" spc="0" normalizeH="0" baseline="0" noProof="0" dirty="0">
                <a:ln>
                  <a:noFill/>
                </a:ln>
                <a:solidFill>
                  <a:srgbClr val="000000"/>
                </a:solidFill>
                <a:effectLst/>
                <a:uLnTx/>
                <a:uFillTx/>
                <a:latin typeface="Consolas" panose="020B0609020204030204" pitchFamily="49" charset="0"/>
              </a:rPr>
              <a:t> == </a:t>
            </a:r>
            <a:r>
              <a:rPr kumimoji="0" lang="en-US" sz="900" b="0" i="0" u="none" strike="noStrike" kern="0" cap="none" spc="0" normalizeH="0" baseline="0" noProof="0" dirty="0" err="1">
                <a:ln>
                  <a:noFill/>
                </a:ln>
                <a:solidFill>
                  <a:srgbClr val="000000"/>
                </a:solidFill>
                <a:effectLst/>
                <a:uLnTx/>
                <a:uFillTx/>
                <a:latin typeface="Consolas" panose="020B0609020204030204" pitchFamily="49" charset="0"/>
              </a:rPr>
              <a:t>us.project</a:t>
            </a:r>
            <a:endParaRPr kumimoji="0" lang="en-US" sz="900" b="0" i="0" u="none" strike="noStrike" kern="0" cap="none" spc="0" normalizeH="0" baseline="0" noProof="0" dirty="0">
              <a:ln>
                <a:noFill/>
              </a:ln>
              <a:solidFill>
                <a:srgbClr val="000000"/>
              </a:solidFill>
              <a:effectLst/>
              <a:uLnTx/>
              <a:uFillTx/>
              <a:latin typeface="Consolas" panose="020B0609020204030204" pitchFamily="49"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pl-PL" sz="9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pl-PL" sz="900" b="0" i="0" u="none" strike="noStrike" kern="0" cap="none" spc="0" normalizeH="0" baseline="0" noProof="0" dirty="0">
                <a:ln>
                  <a:noFill/>
                </a:ln>
                <a:solidFill>
                  <a:srgbClr val="0000FF"/>
                </a:solidFill>
                <a:effectLst/>
                <a:uLnTx/>
                <a:uFillTx/>
                <a:latin typeface="Consolas" panose="020B0609020204030204" pitchFamily="49" charset="0"/>
              </a:rPr>
              <a:t>WHERE</a:t>
            </a:r>
            <a:r>
              <a:rPr kumimoji="0" lang="pl-PL" sz="900" b="0" i="0" u="none" strike="noStrike" kern="0" cap="none" spc="0" normalizeH="0" baseline="0" noProof="0" dirty="0">
                <a:ln>
                  <a:noFill/>
                </a:ln>
                <a:solidFill>
                  <a:srgbClr val="000000"/>
                </a:solidFill>
                <a:effectLst/>
                <a:uLnTx/>
                <a:uFillTx/>
                <a:latin typeface="Consolas" panose="020B0609020204030204" pitchFamily="49" charset="0"/>
              </a:rPr>
              <a:t> user.StartsWith(</a:t>
            </a:r>
            <a:r>
              <a:rPr kumimoji="0" lang="pl-PL" sz="900" b="0" i="0" u="none" strike="noStrike" kern="0" cap="none" spc="0" normalizeH="0" baseline="0" noProof="0" dirty="0">
                <a:ln>
                  <a:noFill/>
                </a:ln>
                <a:solidFill>
                  <a:srgbClr val="A31515"/>
                </a:solidFill>
                <a:effectLst/>
                <a:uLnTx/>
                <a:uFillTx/>
                <a:latin typeface="Consolas" panose="020B0609020204030204" pitchFamily="49" charset="0"/>
              </a:rPr>
              <a:t>"Me"</a:t>
            </a:r>
            <a:r>
              <a:rPr kumimoji="0" lang="pl-PL" sz="900" b="0" i="0" u="none" strike="noStrike" kern="0" cap="none" spc="0" normalizeH="0" baseline="0" noProof="0" dirty="0">
                <a:ln>
                  <a:noFill/>
                </a:ln>
                <a:solidFill>
                  <a:srgbClr val="000000"/>
                </a:solidFill>
                <a:effectLst/>
                <a:uLnTx/>
                <a:uFillTx/>
                <a:latin typeface="Consolas" panose="020B0609020204030204" pitchFamily="49" charset="0"/>
              </a:rPr>
              <a:t>)</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FF"/>
                </a:solidFill>
                <a:effectLst/>
                <a:uLnTx/>
                <a:uFillTx/>
                <a:latin typeface="Consolas" panose="020B0609020204030204" pitchFamily="49" charset="0"/>
              </a:rPr>
              <a:t>ORDER</a:t>
            </a:r>
            <a:r>
              <a:rPr kumimoji="0" lang="en-US" sz="9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900" b="0" i="0" u="none" strike="noStrike" kern="0" cap="none" spc="0" normalizeH="0" baseline="0" noProof="0" dirty="0">
                <a:ln>
                  <a:noFill/>
                </a:ln>
                <a:solidFill>
                  <a:srgbClr val="0000FF"/>
                </a:solidFill>
                <a:effectLst/>
                <a:uLnTx/>
                <a:uFillTx/>
                <a:latin typeface="Consolas" panose="020B0609020204030204" pitchFamily="49" charset="0"/>
              </a:rPr>
              <a:t>BY</a:t>
            </a:r>
            <a:r>
              <a:rPr kumimoji="0" lang="en-US" sz="9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900" b="0" i="0" u="none" strike="noStrike" kern="0" cap="none" spc="0" normalizeH="0" baseline="0" noProof="0" dirty="0" err="1">
                <a:ln>
                  <a:noFill/>
                </a:ln>
                <a:solidFill>
                  <a:srgbClr val="000000"/>
                </a:solidFill>
                <a:effectLst/>
                <a:uLnTx/>
                <a:uFillTx/>
                <a:latin typeface="Consolas" panose="020B0609020204030204" pitchFamily="49" charset="0"/>
              </a:rPr>
              <a:t>p.endDate</a:t>
            </a:r>
            <a:r>
              <a:rPr kumimoji="0" lang="en-US" sz="9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900" b="0" i="0" u="none" strike="noStrike" kern="0" cap="none" spc="0" normalizeH="0" baseline="0" noProof="0" dirty="0">
                <a:ln>
                  <a:noFill/>
                </a:ln>
                <a:solidFill>
                  <a:srgbClr val="0000FF"/>
                </a:solidFill>
                <a:effectLst/>
                <a:uLnTx/>
                <a:uFillTx/>
                <a:latin typeface="Consolas" panose="020B0609020204030204" pitchFamily="49" charset="0"/>
              </a:rPr>
              <a:t>DESC</a:t>
            </a:r>
            <a:endParaRPr kumimoji="0" lang="en-US" sz="900" b="0" i="0" u="none" strike="noStrike" kern="0" cap="none" spc="0" normalizeH="0" baseline="0" noProof="0" dirty="0">
              <a:ln>
                <a:noFill/>
              </a:ln>
              <a:solidFill>
                <a:srgbClr val="000000"/>
              </a:solidFill>
              <a:effectLst/>
              <a:uLnTx/>
              <a:uFillTx/>
              <a:latin typeface="Consolas" panose="020B0609020204030204" pitchFamily="49"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pl-PL" sz="900" b="0" i="0" u="none" strike="noStrike" kern="0" cap="none" spc="0" normalizeH="0" baseline="0" noProof="0" dirty="0">
                <a:ln>
                  <a:noFill/>
                </a:ln>
                <a:solidFill>
                  <a:srgbClr val="0000FF"/>
                </a:solidFill>
                <a:effectLst/>
                <a:uLnTx/>
                <a:uFillTx/>
                <a:latin typeface="Consolas" panose="020B0609020204030204" pitchFamily="49" charset="0"/>
              </a:rPr>
              <a:t>FETCH</a:t>
            </a:r>
            <a:r>
              <a:rPr kumimoji="0" lang="pl-PL" sz="900" b="0" i="0" u="none" strike="noStrike" kern="0" cap="none" spc="0" normalizeH="0" baseline="0" noProof="0" dirty="0">
                <a:ln>
                  <a:noFill/>
                </a:ln>
                <a:solidFill>
                  <a:srgbClr val="000000"/>
                </a:solidFill>
                <a:effectLst/>
                <a:uLnTx/>
                <a:uFillTx/>
                <a:latin typeface="Consolas" panose="020B0609020204030204" pitchFamily="49" charset="0"/>
              </a:rPr>
              <a:t> 10 </a:t>
            </a:r>
            <a:r>
              <a:rPr kumimoji="0" lang="pl-PL" sz="900" b="0" i="0" u="none" strike="noStrike" kern="0" cap="none" spc="0" normalizeH="0" baseline="0" noProof="0" dirty="0">
                <a:ln>
                  <a:noFill/>
                </a:ln>
                <a:solidFill>
                  <a:srgbClr val="0000FF"/>
                </a:solidFill>
                <a:effectLst/>
                <a:uLnTx/>
                <a:uFillTx/>
                <a:latin typeface="Consolas" panose="020B0609020204030204" pitchFamily="49" charset="0"/>
              </a:rPr>
              <a:t>ROWS</a:t>
            </a:r>
            <a:r>
              <a:rPr kumimoji="0" lang="pl-PL" sz="900" b="0" i="0" u="none" strike="noStrike" kern="0" cap="none" spc="0" normalizeH="0" baseline="0" noProof="0" dirty="0">
                <a:ln>
                  <a:noFill/>
                </a:ln>
                <a:solidFill>
                  <a:srgbClr val="000000"/>
                </a:solidFill>
                <a:effectLst/>
                <a:uLnTx/>
                <a:uFillTx/>
                <a:latin typeface="Consolas" panose="020B0609020204030204" pitchFamily="49" charset="0"/>
              </a:rPr>
              <a:t>;</a:t>
            </a:r>
          </a:p>
          <a:p>
            <a:pPr marL="0" marR="0" lvl="0" indent="0" defTabSz="914400" eaLnBrk="1" fontAlgn="auto" latinLnBrk="0" hangingPunct="1">
              <a:lnSpc>
                <a:spcPct val="100000"/>
              </a:lnSpc>
              <a:spcBef>
                <a:spcPts val="0"/>
              </a:spcBef>
              <a:spcAft>
                <a:spcPts val="0"/>
              </a:spcAft>
              <a:buClrTx/>
              <a:buSzTx/>
              <a:buFontTx/>
              <a:buNone/>
              <a:tabLst/>
              <a:defRPr/>
            </a:pPr>
            <a:r>
              <a:rPr kumimoji="0" lang="pl-PL" sz="900" b="0" i="0" u="none" strike="noStrike" kern="0" cap="none" spc="0" normalizeH="0" baseline="0" noProof="0" dirty="0">
                <a:ln>
                  <a:noFill/>
                </a:ln>
                <a:solidFill>
                  <a:srgbClr val="0000FF"/>
                </a:solidFill>
                <a:effectLst/>
                <a:uLnTx/>
                <a:uFillTx/>
                <a:latin typeface="Consolas" panose="020B0609020204030204" pitchFamily="49" charset="0"/>
              </a:rPr>
              <a:t>OUTPUT</a:t>
            </a:r>
            <a:r>
              <a:rPr kumimoji="0" lang="pl-PL" sz="9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pl-PL" sz="900" b="0" i="0" u="none" strike="noStrike" kern="0" cap="none" spc="0" normalizeH="0" baseline="0" noProof="0" dirty="0">
                <a:ln>
                  <a:noFill/>
                </a:ln>
                <a:solidFill>
                  <a:srgbClr val="808000"/>
                </a:solidFill>
                <a:effectLst/>
                <a:uLnTx/>
                <a:uFillTx/>
                <a:latin typeface="Consolas" panose="020B0609020204030204" pitchFamily="49" charset="0"/>
              </a:rPr>
              <a:t>@myprojects</a:t>
            </a:r>
            <a:endParaRPr kumimoji="0" lang="pl-PL" sz="900" b="0" i="0" u="none" strike="noStrike" kern="0" cap="none" spc="0" normalizeH="0" baseline="0" noProof="0" dirty="0">
              <a:ln>
                <a:noFill/>
              </a:ln>
              <a:solidFill>
                <a:srgbClr val="000000"/>
              </a:solidFill>
              <a:effectLst/>
              <a:uLnTx/>
              <a:uFillTx/>
              <a:latin typeface="Consolas" panose="020B0609020204030204" pitchFamily="49"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pl-PL" sz="900" b="0" i="0" u="none" strike="noStrike" kern="0" cap="none" spc="0" normalizeH="0" baseline="0" noProof="0" dirty="0">
                <a:ln>
                  <a:noFill/>
                </a:ln>
                <a:solidFill>
                  <a:srgbClr val="0000FF"/>
                </a:solidFill>
                <a:effectLst/>
                <a:uLnTx/>
                <a:uFillTx/>
                <a:latin typeface="Consolas" panose="020B0609020204030204" pitchFamily="49" charset="0"/>
              </a:rPr>
              <a:t>TO</a:t>
            </a:r>
            <a:r>
              <a:rPr kumimoji="0" lang="pl-PL" sz="9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pl-PL" sz="900" b="0" i="0" u="none" strike="noStrike" kern="0" cap="none" spc="0" normalizeH="0" baseline="0" noProof="0" dirty="0">
                <a:ln>
                  <a:noFill/>
                </a:ln>
                <a:solidFill>
                  <a:srgbClr val="A31515"/>
                </a:solidFill>
                <a:effectLst/>
                <a:uLnTx/>
                <a:uFillTx/>
                <a:latin typeface="Consolas" panose="020B0609020204030204" pitchFamily="49" charset="0"/>
              </a:rPr>
              <a:t>"myprojects.csv"</a:t>
            </a:r>
            <a:endParaRPr kumimoji="0" lang="pl-PL" sz="900" b="0" i="0" u="none" strike="noStrike" kern="0" cap="none" spc="0" normalizeH="0" baseline="0" noProof="0" dirty="0">
              <a:ln>
                <a:noFill/>
              </a:ln>
              <a:solidFill>
                <a:srgbClr val="000000"/>
              </a:solidFill>
              <a:effectLst/>
              <a:uLnTx/>
              <a:uFillTx/>
              <a:latin typeface="Consolas" panose="020B0609020204030204" pitchFamily="49"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pl-PL" sz="900" b="0" i="0" u="none" strike="noStrike" kern="0" cap="none" spc="0" normalizeH="0" baseline="0" noProof="0" dirty="0">
                <a:ln>
                  <a:noFill/>
                </a:ln>
                <a:solidFill>
                  <a:srgbClr val="0000FF"/>
                </a:solidFill>
                <a:effectLst/>
                <a:uLnTx/>
                <a:uFillTx/>
                <a:latin typeface="Consolas" panose="020B0609020204030204" pitchFamily="49" charset="0"/>
              </a:rPr>
              <a:t>USING</a:t>
            </a:r>
            <a:r>
              <a:rPr kumimoji="0" lang="pl-PL" sz="900" b="0" i="0" u="none" strike="noStrike" kern="0" cap="none" spc="0" normalizeH="0" baseline="0" noProof="0" dirty="0">
                <a:ln>
                  <a:noFill/>
                </a:ln>
                <a:solidFill>
                  <a:srgbClr val="000000"/>
                </a:solidFill>
                <a:effectLst/>
                <a:uLnTx/>
                <a:uFillTx/>
                <a:latin typeface="Consolas" panose="020B0609020204030204" pitchFamily="49" charset="0"/>
              </a:rPr>
              <a:t> Outputters.Csv();</a:t>
            </a:r>
            <a:endParaRPr kumimoji="0" lang="pl-PL" sz="900" b="0" i="0" u="none" strike="noStrike" kern="0" cap="none" spc="0" normalizeH="0" baseline="0" noProof="0" dirty="0">
              <a:ln>
                <a:noFill/>
              </a:ln>
              <a:solidFill>
                <a:prstClr val="black"/>
              </a:solidFill>
              <a:effectLst/>
              <a:uLnTx/>
              <a:uFillTx/>
            </a:endParaRPr>
          </a:p>
        </p:txBody>
      </p:sp>
      <p:grpSp>
        <p:nvGrpSpPr>
          <p:cNvPr id="84" name="Group 83">
            <a:extLst>
              <a:ext uri="{FF2B5EF4-FFF2-40B4-BE49-F238E27FC236}">
                <a16:creationId xmlns:a16="http://schemas.microsoft.com/office/drawing/2014/main" id="{9E1A548D-7522-41E1-8D72-6B157709519A}"/>
              </a:ext>
            </a:extLst>
          </p:cNvPr>
          <p:cNvGrpSpPr/>
          <p:nvPr/>
        </p:nvGrpSpPr>
        <p:grpSpPr>
          <a:xfrm>
            <a:off x="4274820" y="4884925"/>
            <a:ext cx="6498071" cy="1296576"/>
            <a:chOff x="1609036" y="4686540"/>
            <a:chExt cx="8661840" cy="1728318"/>
          </a:xfrm>
        </p:grpSpPr>
        <p:sp>
          <p:nvSpPr>
            <p:cNvPr id="85" name="Rectangle 84">
              <a:extLst>
                <a:ext uri="{FF2B5EF4-FFF2-40B4-BE49-F238E27FC236}">
                  <a16:creationId xmlns:a16="http://schemas.microsoft.com/office/drawing/2014/main" id="{3B3CF074-C72F-4653-B88F-ACD3F0CD0919}"/>
                </a:ext>
              </a:extLst>
            </p:cNvPr>
            <p:cNvSpPr/>
            <p:nvPr/>
          </p:nvSpPr>
          <p:spPr>
            <a:xfrm>
              <a:off x="6382444" y="4686540"/>
              <a:ext cx="3888432" cy="185163"/>
            </a:xfrm>
            <a:prstGeom prst="rect">
              <a:avLst/>
            </a:prstGeom>
            <a:solidFill>
              <a:sysClr val="window" lastClr="FFFFFF"/>
            </a:solidFill>
            <a:ln w="25400" cap="flat" cmpd="sng" algn="ctr">
              <a:solidFill>
                <a:srgbClr val="F79646"/>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pl-PL" sz="900" b="1" i="0" u="none" strike="noStrike" kern="0" cap="none" spc="0" normalizeH="0" baseline="0" noProof="0" dirty="0">
                  <a:ln>
                    <a:noFill/>
                  </a:ln>
                  <a:solidFill>
                    <a:prstClr val="black"/>
                  </a:solidFill>
                  <a:effectLst/>
                  <a:uLnTx/>
                  <a:uFillTx/>
                  <a:latin typeface="Calibri"/>
                  <a:ea typeface="+mn-ea"/>
                  <a:cs typeface="+mn-cs"/>
                </a:rPr>
                <a:t>.NET Methods</a:t>
              </a:r>
            </a:p>
          </p:txBody>
        </p:sp>
        <p:cxnSp>
          <p:nvCxnSpPr>
            <p:cNvPr id="86" name="Straight Connector 85">
              <a:extLst>
                <a:ext uri="{FF2B5EF4-FFF2-40B4-BE49-F238E27FC236}">
                  <a16:creationId xmlns:a16="http://schemas.microsoft.com/office/drawing/2014/main" id="{EE670F16-9B43-4D2D-A573-6D45F774F83C}"/>
                </a:ext>
              </a:extLst>
            </p:cNvPr>
            <p:cNvCxnSpPr>
              <a:cxnSpLocks/>
            </p:cNvCxnSpPr>
            <p:nvPr/>
          </p:nvCxnSpPr>
          <p:spPr>
            <a:xfrm flipV="1">
              <a:off x="2452097" y="4779123"/>
              <a:ext cx="3858338" cy="23106"/>
            </a:xfrm>
            <a:prstGeom prst="line">
              <a:avLst/>
            </a:prstGeom>
            <a:noFill/>
            <a:ln w="25400" cap="flat" cmpd="sng" algn="ctr">
              <a:solidFill>
                <a:srgbClr val="F79646"/>
              </a:solidFill>
              <a:prstDash val="solid"/>
            </a:ln>
            <a:effectLst>
              <a:outerShdw blurRad="40000" dist="20000" dir="5400000" rotWithShape="0">
                <a:srgbClr val="000000">
                  <a:alpha val="38000"/>
                </a:srgbClr>
              </a:outerShdw>
            </a:effectLst>
          </p:spPr>
        </p:cxnSp>
        <p:cxnSp>
          <p:nvCxnSpPr>
            <p:cNvPr id="87" name="Connector: Elbow 86">
              <a:extLst>
                <a:ext uri="{FF2B5EF4-FFF2-40B4-BE49-F238E27FC236}">
                  <a16:creationId xmlns:a16="http://schemas.microsoft.com/office/drawing/2014/main" id="{58CF0F8C-CBCD-4EB0-9E1D-38ADD291B420}"/>
                </a:ext>
              </a:extLst>
            </p:cNvPr>
            <p:cNvCxnSpPr>
              <a:cxnSpLocks/>
            </p:cNvCxnSpPr>
            <p:nvPr/>
          </p:nvCxnSpPr>
          <p:spPr>
            <a:xfrm flipV="1">
              <a:off x="1609036" y="4871702"/>
              <a:ext cx="4701399" cy="1543156"/>
            </a:xfrm>
            <a:prstGeom prst="bentConnector3">
              <a:avLst/>
            </a:prstGeom>
            <a:noFill/>
            <a:ln w="25400" cap="flat" cmpd="sng" algn="ctr">
              <a:solidFill>
                <a:srgbClr val="F79646"/>
              </a:solidFill>
              <a:prstDash val="solid"/>
            </a:ln>
            <a:effectLst>
              <a:outerShdw blurRad="40000" dist="20000" dir="5400000" rotWithShape="0">
                <a:srgbClr val="000000">
                  <a:alpha val="38000"/>
                </a:srgbClr>
              </a:outerShdw>
            </a:effectLst>
          </p:spPr>
        </p:cxnSp>
      </p:grpSp>
      <p:sp>
        <p:nvSpPr>
          <p:cNvPr id="88" name="Rectangle 87">
            <a:extLst>
              <a:ext uri="{FF2B5EF4-FFF2-40B4-BE49-F238E27FC236}">
                <a16:creationId xmlns:a16="http://schemas.microsoft.com/office/drawing/2014/main" id="{D3030217-4945-455A-90D7-F956B515E90E}"/>
              </a:ext>
            </a:extLst>
          </p:cNvPr>
          <p:cNvSpPr/>
          <p:nvPr/>
        </p:nvSpPr>
        <p:spPr>
          <a:xfrm>
            <a:off x="7860447" y="3190455"/>
            <a:ext cx="2917084" cy="138908"/>
          </a:xfrm>
          <a:prstGeom prst="rect">
            <a:avLst/>
          </a:prstGeom>
          <a:solidFill>
            <a:sysClr val="window" lastClr="FFFFFF"/>
          </a:solidFill>
          <a:ln w="25400" cap="flat" cmpd="sng" algn="ctr">
            <a:solidFill>
              <a:srgbClr val="F79646"/>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pl-PL" sz="900" b="1" i="0" u="none" strike="noStrike" kern="0" cap="none" spc="0" normalizeH="0" baseline="0" noProof="0" dirty="0">
                <a:ln>
                  <a:noFill/>
                </a:ln>
                <a:solidFill>
                  <a:prstClr val="black"/>
                </a:solidFill>
                <a:effectLst/>
                <a:uLnTx/>
                <a:uFillTx/>
                <a:latin typeface="Calibri"/>
                <a:ea typeface="+mn-ea"/>
                <a:cs typeface="+mn-cs"/>
              </a:rPr>
              <a:t>Rowset(s)</a:t>
            </a:r>
          </a:p>
        </p:txBody>
      </p:sp>
      <p:cxnSp>
        <p:nvCxnSpPr>
          <p:cNvPr id="89" name="Straight Connector 88">
            <a:extLst>
              <a:ext uri="{FF2B5EF4-FFF2-40B4-BE49-F238E27FC236}">
                <a16:creationId xmlns:a16="http://schemas.microsoft.com/office/drawing/2014/main" id="{0A0A81B3-284B-4A56-A6C7-9E1F98A51A28}"/>
              </a:ext>
            </a:extLst>
          </p:cNvPr>
          <p:cNvCxnSpPr>
            <a:cxnSpLocks/>
          </p:cNvCxnSpPr>
          <p:nvPr/>
        </p:nvCxnSpPr>
        <p:spPr>
          <a:xfrm>
            <a:off x="2479530" y="3124820"/>
            <a:ext cx="5380917" cy="113351"/>
          </a:xfrm>
          <a:prstGeom prst="line">
            <a:avLst/>
          </a:prstGeom>
          <a:noFill/>
          <a:ln w="25400" cap="flat" cmpd="sng" algn="ctr">
            <a:solidFill>
              <a:srgbClr val="F79646"/>
            </a:solidFill>
            <a:prstDash val="solid"/>
          </a:ln>
          <a:effectLst>
            <a:outerShdw blurRad="40000" dist="20000" dir="5400000" rotWithShape="0">
              <a:srgbClr val="000000">
                <a:alpha val="38000"/>
              </a:srgbClr>
            </a:outerShdw>
          </a:effectLst>
        </p:spPr>
      </p:cxnSp>
    </p:spTree>
    <p:extLst>
      <p:ext uri="{BB962C8B-B14F-4D97-AF65-F5344CB8AC3E}">
        <p14:creationId xmlns:p14="http://schemas.microsoft.com/office/powerpoint/2010/main" val="95081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2"/>
                                        </p:tgtEl>
                                        <p:attrNameLst>
                                          <p:attrName>style.visibility</p:attrName>
                                        </p:attrNameLst>
                                      </p:cBhvr>
                                      <p:to>
                                        <p:strVal val="visible"/>
                                      </p:to>
                                    </p:set>
                                    <p:animEffect transition="in" filter="fade">
                                      <p:cBhvr>
                                        <p:cTn id="7" dur="1000"/>
                                        <p:tgtEl>
                                          <p:spTgt spid="62"/>
                                        </p:tgtEl>
                                      </p:cBhvr>
                                    </p:animEffect>
                                    <p:anim calcmode="lin" valueType="num">
                                      <p:cBhvr>
                                        <p:cTn id="8" dur="1000" fill="hold"/>
                                        <p:tgtEl>
                                          <p:spTgt spid="62"/>
                                        </p:tgtEl>
                                        <p:attrNameLst>
                                          <p:attrName>ppt_x</p:attrName>
                                        </p:attrNameLst>
                                      </p:cBhvr>
                                      <p:tavLst>
                                        <p:tav tm="0">
                                          <p:val>
                                            <p:strVal val="#ppt_x"/>
                                          </p:val>
                                        </p:tav>
                                        <p:tav tm="100000">
                                          <p:val>
                                            <p:strVal val="#ppt_x"/>
                                          </p:val>
                                        </p:tav>
                                      </p:tavLst>
                                    </p:anim>
                                    <p:anim calcmode="lin" valueType="num">
                                      <p:cBhvr>
                                        <p:cTn id="9" dur="1000" fill="hold"/>
                                        <p:tgtEl>
                                          <p:spTgt spid="6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61"/>
                                        </p:tgtEl>
                                        <p:attrNameLst>
                                          <p:attrName>style.visibility</p:attrName>
                                        </p:attrNameLst>
                                      </p:cBhvr>
                                      <p:to>
                                        <p:strVal val="visible"/>
                                      </p:to>
                                    </p:set>
                                    <p:animEffect transition="in" filter="fade">
                                      <p:cBhvr>
                                        <p:cTn id="12" dur="1000"/>
                                        <p:tgtEl>
                                          <p:spTgt spid="61"/>
                                        </p:tgtEl>
                                      </p:cBhvr>
                                    </p:animEffect>
                                    <p:anim calcmode="lin" valueType="num">
                                      <p:cBhvr>
                                        <p:cTn id="13" dur="1000" fill="hold"/>
                                        <p:tgtEl>
                                          <p:spTgt spid="61"/>
                                        </p:tgtEl>
                                        <p:attrNameLst>
                                          <p:attrName>ppt_x</p:attrName>
                                        </p:attrNameLst>
                                      </p:cBhvr>
                                      <p:tavLst>
                                        <p:tav tm="0">
                                          <p:val>
                                            <p:strVal val="#ppt_x"/>
                                          </p:val>
                                        </p:tav>
                                        <p:tav tm="100000">
                                          <p:val>
                                            <p:strVal val="#ppt_x"/>
                                          </p:val>
                                        </p:tav>
                                      </p:tavLst>
                                    </p:anim>
                                    <p:anim calcmode="lin" valueType="num">
                                      <p:cBhvr>
                                        <p:cTn id="14" dur="1000" fill="hold"/>
                                        <p:tgtEl>
                                          <p:spTgt spid="61"/>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64"/>
                                        </p:tgtEl>
                                        <p:attrNameLst>
                                          <p:attrName>style.visibility</p:attrName>
                                        </p:attrNameLst>
                                      </p:cBhvr>
                                      <p:to>
                                        <p:strVal val="visible"/>
                                      </p:to>
                                    </p:set>
                                    <p:animEffect transition="in" filter="fade">
                                      <p:cBhvr>
                                        <p:cTn id="19" dur="1000"/>
                                        <p:tgtEl>
                                          <p:spTgt spid="64"/>
                                        </p:tgtEl>
                                      </p:cBhvr>
                                    </p:animEffect>
                                    <p:anim calcmode="lin" valueType="num">
                                      <p:cBhvr>
                                        <p:cTn id="20" dur="1000" fill="hold"/>
                                        <p:tgtEl>
                                          <p:spTgt spid="64"/>
                                        </p:tgtEl>
                                        <p:attrNameLst>
                                          <p:attrName>ppt_x</p:attrName>
                                        </p:attrNameLst>
                                      </p:cBhvr>
                                      <p:tavLst>
                                        <p:tav tm="0">
                                          <p:val>
                                            <p:strVal val="#ppt_x"/>
                                          </p:val>
                                        </p:tav>
                                        <p:tav tm="100000">
                                          <p:val>
                                            <p:strVal val="#ppt_x"/>
                                          </p:val>
                                        </p:tav>
                                      </p:tavLst>
                                    </p:anim>
                                    <p:anim calcmode="lin" valueType="num">
                                      <p:cBhvr>
                                        <p:cTn id="21" dur="1000" fill="hold"/>
                                        <p:tgtEl>
                                          <p:spTgt spid="64"/>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63"/>
                                        </p:tgtEl>
                                        <p:attrNameLst>
                                          <p:attrName>style.visibility</p:attrName>
                                        </p:attrNameLst>
                                      </p:cBhvr>
                                      <p:to>
                                        <p:strVal val="visible"/>
                                      </p:to>
                                    </p:set>
                                    <p:animEffect transition="in" filter="fade">
                                      <p:cBhvr>
                                        <p:cTn id="24" dur="1000"/>
                                        <p:tgtEl>
                                          <p:spTgt spid="63"/>
                                        </p:tgtEl>
                                      </p:cBhvr>
                                    </p:animEffect>
                                    <p:anim calcmode="lin" valueType="num">
                                      <p:cBhvr>
                                        <p:cTn id="25" dur="1000" fill="hold"/>
                                        <p:tgtEl>
                                          <p:spTgt spid="63"/>
                                        </p:tgtEl>
                                        <p:attrNameLst>
                                          <p:attrName>ppt_x</p:attrName>
                                        </p:attrNameLst>
                                      </p:cBhvr>
                                      <p:tavLst>
                                        <p:tav tm="0">
                                          <p:val>
                                            <p:strVal val="#ppt_x"/>
                                          </p:val>
                                        </p:tav>
                                        <p:tav tm="100000">
                                          <p:val>
                                            <p:strVal val="#ppt_x"/>
                                          </p:val>
                                        </p:tav>
                                      </p:tavLst>
                                    </p:anim>
                                    <p:anim calcmode="lin" valueType="num">
                                      <p:cBhvr>
                                        <p:cTn id="26" dur="1000" fill="hold"/>
                                        <p:tgtEl>
                                          <p:spTgt spid="63"/>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65"/>
                                        </p:tgtEl>
                                        <p:attrNameLst>
                                          <p:attrName>style.visibility</p:attrName>
                                        </p:attrNameLst>
                                      </p:cBhvr>
                                      <p:to>
                                        <p:strVal val="visible"/>
                                      </p:to>
                                    </p:set>
                                    <p:animEffect transition="in" filter="fade">
                                      <p:cBhvr>
                                        <p:cTn id="31" dur="1000"/>
                                        <p:tgtEl>
                                          <p:spTgt spid="65"/>
                                        </p:tgtEl>
                                      </p:cBhvr>
                                    </p:animEffect>
                                    <p:anim calcmode="lin" valueType="num">
                                      <p:cBhvr>
                                        <p:cTn id="32" dur="1000" fill="hold"/>
                                        <p:tgtEl>
                                          <p:spTgt spid="65"/>
                                        </p:tgtEl>
                                        <p:attrNameLst>
                                          <p:attrName>ppt_x</p:attrName>
                                        </p:attrNameLst>
                                      </p:cBhvr>
                                      <p:tavLst>
                                        <p:tav tm="0">
                                          <p:val>
                                            <p:strVal val="#ppt_x"/>
                                          </p:val>
                                        </p:tav>
                                        <p:tav tm="100000">
                                          <p:val>
                                            <p:strVal val="#ppt_x"/>
                                          </p:val>
                                        </p:tav>
                                      </p:tavLst>
                                    </p:anim>
                                    <p:anim calcmode="lin" valueType="num">
                                      <p:cBhvr>
                                        <p:cTn id="33" dur="1000" fill="hold"/>
                                        <p:tgtEl>
                                          <p:spTgt spid="65"/>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66"/>
                                        </p:tgtEl>
                                        <p:attrNameLst>
                                          <p:attrName>style.visibility</p:attrName>
                                        </p:attrNameLst>
                                      </p:cBhvr>
                                      <p:to>
                                        <p:strVal val="visible"/>
                                      </p:to>
                                    </p:set>
                                    <p:animEffect transition="in" filter="fade">
                                      <p:cBhvr>
                                        <p:cTn id="36" dur="1000"/>
                                        <p:tgtEl>
                                          <p:spTgt spid="66"/>
                                        </p:tgtEl>
                                      </p:cBhvr>
                                    </p:animEffect>
                                    <p:anim calcmode="lin" valueType="num">
                                      <p:cBhvr>
                                        <p:cTn id="37" dur="1000" fill="hold"/>
                                        <p:tgtEl>
                                          <p:spTgt spid="66"/>
                                        </p:tgtEl>
                                        <p:attrNameLst>
                                          <p:attrName>ppt_x</p:attrName>
                                        </p:attrNameLst>
                                      </p:cBhvr>
                                      <p:tavLst>
                                        <p:tav tm="0">
                                          <p:val>
                                            <p:strVal val="#ppt_x"/>
                                          </p:val>
                                        </p:tav>
                                        <p:tav tm="100000">
                                          <p:val>
                                            <p:strVal val="#ppt_x"/>
                                          </p:val>
                                        </p:tav>
                                      </p:tavLst>
                                    </p:anim>
                                    <p:anim calcmode="lin" valueType="num">
                                      <p:cBhvr>
                                        <p:cTn id="38" dur="1000" fill="hold"/>
                                        <p:tgtEl>
                                          <p:spTgt spid="66"/>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nodeType="clickEffect">
                                  <p:stCondLst>
                                    <p:cond delay="0"/>
                                  </p:stCondLst>
                                  <p:childTnLst>
                                    <p:set>
                                      <p:cBhvr>
                                        <p:cTn id="42" dur="1" fill="hold">
                                          <p:stCondLst>
                                            <p:cond delay="0"/>
                                          </p:stCondLst>
                                        </p:cTn>
                                        <p:tgtEl>
                                          <p:spTgt spid="69"/>
                                        </p:tgtEl>
                                        <p:attrNameLst>
                                          <p:attrName>style.visibility</p:attrName>
                                        </p:attrNameLst>
                                      </p:cBhvr>
                                      <p:to>
                                        <p:strVal val="visible"/>
                                      </p:to>
                                    </p:set>
                                    <p:animEffect transition="in" filter="fade">
                                      <p:cBhvr>
                                        <p:cTn id="43" dur="1000"/>
                                        <p:tgtEl>
                                          <p:spTgt spid="69"/>
                                        </p:tgtEl>
                                      </p:cBhvr>
                                    </p:animEffect>
                                    <p:anim calcmode="lin" valueType="num">
                                      <p:cBhvr>
                                        <p:cTn id="44" dur="1000" fill="hold"/>
                                        <p:tgtEl>
                                          <p:spTgt spid="69"/>
                                        </p:tgtEl>
                                        <p:attrNameLst>
                                          <p:attrName>ppt_x</p:attrName>
                                        </p:attrNameLst>
                                      </p:cBhvr>
                                      <p:tavLst>
                                        <p:tav tm="0">
                                          <p:val>
                                            <p:strVal val="#ppt_x"/>
                                          </p:val>
                                        </p:tav>
                                        <p:tav tm="100000">
                                          <p:val>
                                            <p:strVal val="#ppt_x"/>
                                          </p:val>
                                        </p:tav>
                                      </p:tavLst>
                                    </p:anim>
                                    <p:anim calcmode="lin" valueType="num">
                                      <p:cBhvr>
                                        <p:cTn id="45" dur="1000" fill="hold"/>
                                        <p:tgtEl>
                                          <p:spTgt spid="69"/>
                                        </p:tgtEl>
                                        <p:attrNameLst>
                                          <p:attrName>ppt_y</p:attrName>
                                        </p:attrNameLst>
                                      </p:cBhvr>
                                      <p:tavLst>
                                        <p:tav tm="0">
                                          <p:val>
                                            <p:strVal val="#ppt_y+.1"/>
                                          </p:val>
                                        </p:tav>
                                        <p:tav tm="100000">
                                          <p:val>
                                            <p:strVal val="#ppt_y"/>
                                          </p:val>
                                        </p:tav>
                                      </p:tavLst>
                                    </p:anim>
                                  </p:childTnLst>
                                </p:cTn>
                              </p:par>
                              <p:par>
                                <p:cTn id="46" presetID="42" presetClass="entr" presetSubtype="0" fill="hold" grpId="0" nodeType="withEffect">
                                  <p:stCondLst>
                                    <p:cond delay="0"/>
                                  </p:stCondLst>
                                  <p:childTnLst>
                                    <p:set>
                                      <p:cBhvr>
                                        <p:cTn id="47" dur="1" fill="hold">
                                          <p:stCondLst>
                                            <p:cond delay="0"/>
                                          </p:stCondLst>
                                        </p:cTn>
                                        <p:tgtEl>
                                          <p:spTgt spid="67"/>
                                        </p:tgtEl>
                                        <p:attrNameLst>
                                          <p:attrName>style.visibility</p:attrName>
                                        </p:attrNameLst>
                                      </p:cBhvr>
                                      <p:to>
                                        <p:strVal val="visible"/>
                                      </p:to>
                                    </p:set>
                                    <p:animEffect transition="in" filter="fade">
                                      <p:cBhvr>
                                        <p:cTn id="48" dur="1000"/>
                                        <p:tgtEl>
                                          <p:spTgt spid="67"/>
                                        </p:tgtEl>
                                      </p:cBhvr>
                                    </p:animEffect>
                                    <p:anim calcmode="lin" valueType="num">
                                      <p:cBhvr>
                                        <p:cTn id="49" dur="1000" fill="hold"/>
                                        <p:tgtEl>
                                          <p:spTgt spid="67"/>
                                        </p:tgtEl>
                                        <p:attrNameLst>
                                          <p:attrName>ppt_x</p:attrName>
                                        </p:attrNameLst>
                                      </p:cBhvr>
                                      <p:tavLst>
                                        <p:tav tm="0">
                                          <p:val>
                                            <p:strVal val="#ppt_x"/>
                                          </p:val>
                                        </p:tav>
                                        <p:tav tm="100000">
                                          <p:val>
                                            <p:strVal val="#ppt_x"/>
                                          </p:val>
                                        </p:tav>
                                      </p:tavLst>
                                    </p:anim>
                                    <p:anim calcmode="lin" valueType="num">
                                      <p:cBhvr>
                                        <p:cTn id="50" dur="1000" fill="hold"/>
                                        <p:tgtEl>
                                          <p:spTgt spid="67"/>
                                        </p:tgtEl>
                                        <p:attrNameLst>
                                          <p:attrName>ppt_y</p:attrName>
                                        </p:attrNameLst>
                                      </p:cBhvr>
                                      <p:tavLst>
                                        <p:tav tm="0">
                                          <p:val>
                                            <p:strVal val="#ppt_y+.1"/>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42" presetClass="entr" presetSubtype="0" fill="hold" nodeType="clickEffect">
                                  <p:stCondLst>
                                    <p:cond delay="0"/>
                                  </p:stCondLst>
                                  <p:childTnLst>
                                    <p:set>
                                      <p:cBhvr>
                                        <p:cTn id="54" dur="1" fill="hold">
                                          <p:stCondLst>
                                            <p:cond delay="0"/>
                                          </p:stCondLst>
                                        </p:cTn>
                                        <p:tgtEl>
                                          <p:spTgt spid="70"/>
                                        </p:tgtEl>
                                        <p:attrNameLst>
                                          <p:attrName>style.visibility</p:attrName>
                                        </p:attrNameLst>
                                      </p:cBhvr>
                                      <p:to>
                                        <p:strVal val="visible"/>
                                      </p:to>
                                    </p:set>
                                    <p:animEffect transition="in" filter="fade">
                                      <p:cBhvr>
                                        <p:cTn id="55" dur="1000"/>
                                        <p:tgtEl>
                                          <p:spTgt spid="70"/>
                                        </p:tgtEl>
                                      </p:cBhvr>
                                    </p:animEffect>
                                    <p:anim calcmode="lin" valueType="num">
                                      <p:cBhvr>
                                        <p:cTn id="56" dur="1000" fill="hold"/>
                                        <p:tgtEl>
                                          <p:spTgt spid="70"/>
                                        </p:tgtEl>
                                        <p:attrNameLst>
                                          <p:attrName>ppt_x</p:attrName>
                                        </p:attrNameLst>
                                      </p:cBhvr>
                                      <p:tavLst>
                                        <p:tav tm="0">
                                          <p:val>
                                            <p:strVal val="#ppt_x"/>
                                          </p:val>
                                        </p:tav>
                                        <p:tav tm="100000">
                                          <p:val>
                                            <p:strVal val="#ppt_x"/>
                                          </p:val>
                                        </p:tav>
                                      </p:tavLst>
                                    </p:anim>
                                    <p:anim calcmode="lin" valueType="num">
                                      <p:cBhvr>
                                        <p:cTn id="57" dur="1000" fill="hold"/>
                                        <p:tgtEl>
                                          <p:spTgt spid="70"/>
                                        </p:tgtEl>
                                        <p:attrNameLst>
                                          <p:attrName>ppt_y</p:attrName>
                                        </p:attrNameLst>
                                      </p:cBhvr>
                                      <p:tavLst>
                                        <p:tav tm="0">
                                          <p:val>
                                            <p:strVal val="#ppt_y+.1"/>
                                          </p:val>
                                        </p:tav>
                                        <p:tav tm="100000">
                                          <p:val>
                                            <p:strVal val="#ppt_y"/>
                                          </p:val>
                                        </p:tav>
                                      </p:tavLst>
                                    </p:anim>
                                  </p:childTnLst>
                                </p:cTn>
                              </p:par>
                              <p:par>
                                <p:cTn id="58" presetID="42" presetClass="entr" presetSubtype="0" fill="hold" grpId="0" nodeType="withEffect">
                                  <p:stCondLst>
                                    <p:cond delay="0"/>
                                  </p:stCondLst>
                                  <p:childTnLst>
                                    <p:set>
                                      <p:cBhvr>
                                        <p:cTn id="59" dur="1" fill="hold">
                                          <p:stCondLst>
                                            <p:cond delay="0"/>
                                          </p:stCondLst>
                                        </p:cTn>
                                        <p:tgtEl>
                                          <p:spTgt spid="68"/>
                                        </p:tgtEl>
                                        <p:attrNameLst>
                                          <p:attrName>style.visibility</p:attrName>
                                        </p:attrNameLst>
                                      </p:cBhvr>
                                      <p:to>
                                        <p:strVal val="visible"/>
                                      </p:to>
                                    </p:set>
                                    <p:animEffect transition="in" filter="fade">
                                      <p:cBhvr>
                                        <p:cTn id="60" dur="1000"/>
                                        <p:tgtEl>
                                          <p:spTgt spid="68"/>
                                        </p:tgtEl>
                                      </p:cBhvr>
                                    </p:animEffect>
                                    <p:anim calcmode="lin" valueType="num">
                                      <p:cBhvr>
                                        <p:cTn id="61" dur="1000" fill="hold"/>
                                        <p:tgtEl>
                                          <p:spTgt spid="68"/>
                                        </p:tgtEl>
                                        <p:attrNameLst>
                                          <p:attrName>ppt_x</p:attrName>
                                        </p:attrNameLst>
                                      </p:cBhvr>
                                      <p:tavLst>
                                        <p:tav tm="0">
                                          <p:val>
                                            <p:strVal val="#ppt_x"/>
                                          </p:val>
                                        </p:tav>
                                        <p:tav tm="100000">
                                          <p:val>
                                            <p:strVal val="#ppt_x"/>
                                          </p:val>
                                        </p:tav>
                                      </p:tavLst>
                                    </p:anim>
                                    <p:anim calcmode="lin" valueType="num">
                                      <p:cBhvr>
                                        <p:cTn id="62" dur="1000" fill="hold"/>
                                        <p:tgtEl>
                                          <p:spTgt spid="68"/>
                                        </p:tgtEl>
                                        <p:attrNameLst>
                                          <p:attrName>ppt_y</p:attrName>
                                        </p:attrNameLst>
                                      </p:cBhvr>
                                      <p:tavLst>
                                        <p:tav tm="0">
                                          <p:val>
                                            <p:strVal val="#ppt_y+.1"/>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42" presetClass="entr" presetSubtype="0" fill="hold" nodeType="clickEffect">
                                  <p:stCondLst>
                                    <p:cond delay="0"/>
                                  </p:stCondLst>
                                  <p:childTnLst>
                                    <p:set>
                                      <p:cBhvr>
                                        <p:cTn id="66" dur="1" fill="hold">
                                          <p:stCondLst>
                                            <p:cond delay="0"/>
                                          </p:stCondLst>
                                        </p:cTn>
                                        <p:tgtEl>
                                          <p:spTgt spid="89"/>
                                        </p:tgtEl>
                                        <p:attrNameLst>
                                          <p:attrName>style.visibility</p:attrName>
                                        </p:attrNameLst>
                                      </p:cBhvr>
                                      <p:to>
                                        <p:strVal val="visible"/>
                                      </p:to>
                                    </p:set>
                                    <p:animEffect transition="in" filter="fade">
                                      <p:cBhvr>
                                        <p:cTn id="67" dur="1000"/>
                                        <p:tgtEl>
                                          <p:spTgt spid="89"/>
                                        </p:tgtEl>
                                      </p:cBhvr>
                                    </p:animEffect>
                                    <p:anim calcmode="lin" valueType="num">
                                      <p:cBhvr>
                                        <p:cTn id="68" dur="1000" fill="hold"/>
                                        <p:tgtEl>
                                          <p:spTgt spid="89"/>
                                        </p:tgtEl>
                                        <p:attrNameLst>
                                          <p:attrName>ppt_x</p:attrName>
                                        </p:attrNameLst>
                                      </p:cBhvr>
                                      <p:tavLst>
                                        <p:tav tm="0">
                                          <p:val>
                                            <p:strVal val="#ppt_x"/>
                                          </p:val>
                                        </p:tav>
                                        <p:tav tm="100000">
                                          <p:val>
                                            <p:strVal val="#ppt_x"/>
                                          </p:val>
                                        </p:tav>
                                      </p:tavLst>
                                    </p:anim>
                                    <p:anim calcmode="lin" valueType="num">
                                      <p:cBhvr>
                                        <p:cTn id="69" dur="1000" fill="hold"/>
                                        <p:tgtEl>
                                          <p:spTgt spid="89"/>
                                        </p:tgtEl>
                                        <p:attrNameLst>
                                          <p:attrName>ppt_y</p:attrName>
                                        </p:attrNameLst>
                                      </p:cBhvr>
                                      <p:tavLst>
                                        <p:tav tm="0">
                                          <p:val>
                                            <p:strVal val="#ppt_y+.1"/>
                                          </p:val>
                                        </p:tav>
                                        <p:tav tm="100000">
                                          <p:val>
                                            <p:strVal val="#ppt_y"/>
                                          </p:val>
                                        </p:tav>
                                      </p:tavLst>
                                    </p:anim>
                                  </p:childTnLst>
                                </p:cTn>
                              </p:par>
                              <p:par>
                                <p:cTn id="70" presetID="42" presetClass="entr" presetSubtype="0" fill="hold" grpId="0" nodeType="withEffect">
                                  <p:stCondLst>
                                    <p:cond delay="0"/>
                                  </p:stCondLst>
                                  <p:childTnLst>
                                    <p:set>
                                      <p:cBhvr>
                                        <p:cTn id="71" dur="1" fill="hold">
                                          <p:stCondLst>
                                            <p:cond delay="0"/>
                                          </p:stCondLst>
                                        </p:cTn>
                                        <p:tgtEl>
                                          <p:spTgt spid="88"/>
                                        </p:tgtEl>
                                        <p:attrNameLst>
                                          <p:attrName>style.visibility</p:attrName>
                                        </p:attrNameLst>
                                      </p:cBhvr>
                                      <p:to>
                                        <p:strVal val="visible"/>
                                      </p:to>
                                    </p:set>
                                    <p:animEffect transition="in" filter="fade">
                                      <p:cBhvr>
                                        <p:cTn id="72" dur="1000"/>
                                        <p:tgtEl>
                                          <p:spTgt spid="88"/>
                                        </p:tgtEl>
                                      </p:cBhvr>
                                    </p:animEffect>
                                    <p:anim calcmode="lin" valueType="num">
                                      <p:cBhvr>
                                        <p:cTn id="73" dur="1000" fill="hold"/>
                                        <p:tgtEl>
                                          <p:spTgt spid="88"/>
                                        </p:tgtEl>
                                        <p:attrNameLst>
                                          <p:attrName>ppt_x</p:attrName>
                                        </p:attrNameLst>
                                      </p:cBhvr>
                                      <p:tavLst>
                                        <p:tav tm="0">
                                          <p:val>
                                            <p:strVal val="#ppt_x"/>
                                          </p:val>
                                        </p:tav>
                                        <p:tav tm="100000">
                                          <p:val>
                                            <p:strVal val="#ppt_x"/>
                                          </p:val>
                                        </p:tav>
                                      </p:tavLst>
                                    </p:anim>
                                    <p:anim calcmode="lin" valueType="num">
                                      <p:cBhvr>
                                        <p:cTn id="74" dur="1000" fill="hold"/>
                                        <p:tgtEl>
                                          <p:spTgt spid="88"/>
                                        </p:tgtEl>
                                        <p:attrNameLst>
                                          <p:attrName>ppt_y</p:attrName>
                                        </p:attrNameLst>
                                      </p:cBhvr>
                                      <p:tavLst>
                                        <p:tav tm="0">
                                          <p:val>
                                            <p:strVal val="#ppt_y+.1"/>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42" presetClass="entr" presetSubtype="0" fill="hold" nodeType="clickEffect">
                                  <p:stCondLst>
                                    <p:cond delay="0"/>
                                  </p:stCondLst>
                                  <p:childTnLst>
                                    <p:set>
                                      <p:cBhvr>
                                        <p:cTn id="78" dur="1" fill="hold">
                                          <p:stCondLst>
                                            <p:cond delay="0"/>
                                          </p:stCondLst>
                                        </p:cTn>
                                        <p:tgtEl>
                                          <p:spTgt spid="71"/>
                                        </p:tgtEl>
                                        <p:attrNameLst>
                                          <p:attrName>style.visibility</p:attrName>
                                        </p:attrNameLst>
                                      </p:cBhvr>
                                      <p:to>
                                        <p:strVal val="visible"/>
                                      </p:to>
                                    </p:set>
                                    <p:animEffect transition="in" filter="fade">
                                      <p:cBhvr>
                                        <p:cTn id="79" dur="1000"/>
                                        <p:tgtEl>
                                          <p:spTgt spid="71"/>
                                        </p:tgtEl>
                                      </p:cBhvr>
                                    </p:animEffect>
                                    <p:anim calcmode="lin" valueType="num">
                                      <p:cBhvr>
                                        <p:cTn id="80" dur="1000" fill="hold"/>
                                        <p:tgtEl>
                                          <p:spTgt spid="71"/>
                                        </p:tgtEl>
                                        <p:attrNameLst>
                                          <p:attrName>ppt_x</p:attrName>
                                        </p:attrNameLst>
                                      </p:cBhvr>
                                      <p:tavLst>
                                        <p:tav tm="0">
                                          <p:val>
                                            <p:strVal val="#ppt_x"/>
                                          </p:val>
                                        </p:tav>
                                        <p:tav tm="100000">
                                          <p:val>
                                            <p:strVal val="#ppt_x"/>
                                          </p:val>
                                        </p:tav>
                                      </p:tavLst>
                                    </p:anim>
                                    <p:anim calcmode="lin" valueType="num">
                                      <p:cBhvr>
                                        <p:cTn id="81" dur="1000" fill="hold"/>
                                        <p:tgtEl>
                                          <p:spTgt spid="71"/>
                                        </p:tgtEl>
                                        <p:attrNameLst>
                                          <p:attrName>ppt_y</p:attrName>
                                        </p:attrNameLst>
                                      </p:cBhvr>
                                      <p:tavLst>
                                        <p:tav tm="0">
                                          <p:val>
                                            <p:strVal val="#ppt_y+.1"/>
                                          </p:val>
                                        </p:tav>
                                        <p:tav tm="100000">
                                          <p:val>
                                            <p:strVal val="#ppt_y"/>
                                          </p:val>
                                        </p:tav>
                                      </p:tavLst>
                                    </p:anim>
                                  </p:childTnLst>
                                </p:cTn>
                              </p:par>
                            </p:childTnLst>
                          </p:cTn>
                        </p:par>
                      </p:childTnLst>
                    </p:cTn>
                  </p:par>
                  <p:par>
                    <p:cTn id="82" fill="hold">
                      <p:stCondLst>
                        <p:cond delay="indefinite"/>
                      </p:stCondLst>
                      <p:childTnLst>
                        <p:par>
                          <p:cTn id="83" fill="hold">
                            <p:stCondLst>
                              <p:cond delay="0"/>
                            </p:stCondLst>
                            <p:childTnLst>
                              <p:par>
                                <p:cTn id="84" presetID="42" presetClass="entr" presetSubtype="0" fill="hold" nodeType="clickEffect">
                                  <p:stCondLst>
                                    <p:cond delay="0"/>
                                  </p:stCondLst>
                                  <p:childTnLst>
                                    <p:set>
                                      <p:cBhvr>
                                        <p:cTn id="85" dur="1" fill="hold">
                                          <p:stCondLst>
                                            <p:cond delay="0"/>
                                          </p:stCondLst>
                                        </p:cTn>
                                        <p:tgtEl>
                                          <p:spTgt spid="80"/>
                                        </p:tgtEl>
                                        <p:attrNameLst>
                                          <p:attrName>style.visibility</p:attrName>
                                        </p:attrNameLst>
                                      </p:cBhvr>
                                      <p:to>
                                        <p:strVal val="visible"/>
                                      </p:to>
                                    </p:set>
                                    <p:animEffect transition="in" filter="fade">
                                      <p:cBhvr>
                                        <p:cTn id="86" dur="1000"/>
                                        <p:tgtEl>
                                          <p:spTgt spid="80"/>
                                        </p:tgtEl>
                                      </p:cBhvr>
                                    </p:animEffect>
                                    <p:anim calcmode="lin" valueType="num">
                                      <p:cBhvr>
                                        <p:cTn id="87" dur="1000" fill="hold"/>
                                        <p:tgtEl>
                                          <p:spTgt spid="80"/>
                                        </p:tgtEl>
                                        <p:attrNameLst>
                                          <p:attrName>ppt_x</p:attrName>
                                        </p:attrNameLst>
                                      </p:cBhvr>
                                      <p:tavLst>
                                        <p:tav tm="0">
                                          <p:val>
                                            <p:strVal val="#ppt_x"/>
                                          </p:val>
                                        </p:tav>
                                        <p:tav tm="100000">
                                          <p:val>
                                            <p:strVal val="#ppt_x"/>
                                          </p:val>
                                        </p:tav>
                                      </p:tavLst>
                                    </p:anim>
                                    <p:anim calcmode="lin" valueType="num">
                                      <p:cBhvr>
                                        <p:cTn id="88" dur="1000" fill="hold"/>
                                        <p:tgtEl>
                                          <p:spTgt spid="80"/>
                                        </p:tgtEl>
                                        <p:attrNameLst>
                                          <p:attrName>ppt_y</p:attrName>
                                        </p:attrNameLst>
                                      </p:cBhvr>
                                      <p:tavLst>
                                        <p:tav tm="0">
                                          <p:val>
                                            <p:strVal val="#ppt_y+.1"/>
                                          </p:val>
                                        </p:tav>
                                        <p:tav tm="100000">
                                          <p:val>
                                            <p:strVal val="#ppt_y"/>
                                          </p:val>
                                        </p:tav>
                                      </p:tavLst>
                                    </p:anim>
                                  </p:childTnLst>
                                </p:cTn>
                              </p:par>
                            </p:childTnLst>
                          </p:cTn>
                        </p:par>
                      </p:childTnLst>
                    </p:cTn>
                  </p:par>
                  <p:par>
                    <p:cTn id="89" fill="hold">
                      <p:stCondLst>
                        <p:cond delay="indefinite"/>
                      </p:stCondLst>
                      <p:childTnLst>
                        <p:par>
                          <p:cTn id="90" fill="hold">
                            <p:stCondLst>
                              <p:cond delay="0"/>
                            </p:stCondLst>
                            <p:childTnLst>
                              <p:par>
                                <p:cTn id="91" presetID="42" presetClass="entr" presetSubtype="0" fill="hold" nodeType="clickEffect">
                                  <p:stCondLst>
                                    <p:cond delay="0"/>
                                  </p:stCondLst>
                                  <p:childTnLst>
                                    <p:set>
                                      <p:cBhvr>
                                        <p:cTn id="92" dur="1" fill="hold">
                                          <p:stCondLst>
                                            <p:cond delay="0"/>
                                          </p:stCondLst>
                                        </p:cTn>
                                        <p:tgtEl>
                                          <p:spTgt spid="84"/>
                                        </p:tgtEl>
                                        <p:attrNameLst>
                                          <p:attrName>style.visibility</p:attrName>
                                        </p:attrNameLst>
                                      </p:cBhvr>
                                      <p:to>
                                        <p:strVal val="visible"/>
                                      </p:to>
                                    </p:set>
                                    <p:animEffect transition="in" filter="fade">
                                      <p:cBhvr>
                                        <p:cTn id="93" dur="1000"/>
                                        <p:tgtEl>
                                          <p:spTgt spid="84"/>
                                        </p:tgtEl>
                                      </p:cBhvr>
                                    </p:animEffect>
                                    <p:anim calcmode="lin" valueType="num">
                                      <p:cBhvr>
                                        <p:cTn id="94" dur="1000" fill="hold"/>
                                        <p:tgtEl>
                                          <p:spTgt spid="84"/>
                                        </p:tgtEl>
                                        <p:attrNameLst>
                                          <p:attrName>ppt_x</p:attrName>
                                        </p:attrNameLst>
                                      </p:cBhvr>
                                      <p:tavLst>
                                        <p:tav tm="0">
                                          <p:val>
                                            <p:strVal val="#ppt_x"/>
                                          </p:val>
                                        </p:tav>
                                        <p:tav tm="100000">
                                          <p:val>
                                            <p:strVal val="#ppt_x"/>
                                          </p:val>
                                        </p:tav>
                                      </p:tavLst>
                                    </p:anim>
                                    <p:anim calcmode="lin" valueType="num">
                                      <p:cBhvr>
                                        <p:cTn id="95" dur="1000" fill="hold"/>
                                        <p:tgtEl>
                                          <p:spTgt spid="84"/>
                                        </p:tgtEl>
                                        <p:attrNameLst>
                                          <p:attrName>ppt_y</p:attrName>
                                        </p:attrNameLst>
                                      </p:cBhvr>
                                      <p:tavLst>
                                        <p:tav tm="0">
                                          <p:val>
                                            <p:strVal val="#ppt_y+.1"/>
                                          </p:val>
                                        </p:tav>
                                        <p:tav tm="100000">
                                          <p:val>
                                            <p:strVal val="#ppt_y"/>
                                          </p:val>
                                        </p:tav>
                                      </p:tavLst>
                                    </p:anim>
                                  </p:childTnLst>
                                </p:cTn>
                              </p:par>
                            </p:childTnLst>
                          </p:cTn>
                        </p:par>
                      </p:childTnLst>
                    </p:cTn>
                  </p:par>
                  <p:par>
                    <p:cTn id="96" fill="hold">
                      <p:stCondLst>
                        <p:cond delay="indefinite"/>
                      </p:stCondLst>
                      <p:childTnLst>
                        <p:par>
                          <p:cTn id="97" fill="hold">
                            <p:stCondLst>
                              <p:cond delay="0"/>
                            </p:stCondLst>
                            <p:childTnLst>
                              <p:par>
                                <p:cTn id="98" presetID="42" presetClass="entr" presetSubtype="0" fill="hold" grpId="0" nodeType="clickEffect">
                                  <p:stCondLst>
                                    <p:cond delay="0"/>
                                  </p:stCondLst>
                                  <p:childTnLst>
                                    <p:set>
                                      <p:cBhvr>
                                        <p:cTn id="99" dur="1" fill="hold">
                                          <p:stCondLst>
                                            <p:cond delay="0"/>
                                          </p:stCondLst>
                                        </p:cTn>
                                        <p:tgtEl>
                                          <p:spTgt spid="78"/>
                                        </p:tgtEl>
                                        <p:attrNameLst>
                                          <p:attrName>style.visibility</p:attrName>
                                        </p:attrNameLst>
                                      </p:cBhvr>
                                      <p:to>
                                        <p:strVal val="visible"/>
                                      </p:to>
                                    </p:set>
                                    <p:animEffect transition="in" filter="fade">
                                      <p:cBhvr>
                                        <p:cTn id="100" dur="1000"/>
                                        <p:tgtEl>
                                          <p:spTgt spid="78"/>
                                        </p:tgtEl>
                                      </p:cBhvr>
                                    </p:animEffect>
                                    <p:anim calcmode="lin" valueType="num">
                                      <p:cBhvr>
                                        <p:cTn id="101" dur="1000" fill="hold"/>
                                        <p:tgtEl>
                                          <p:spTgt spid="78"/>
                                        </p:tgtEl>
                                        <p:attrNameLst>
                                          <p:attrName>ppt_x</p:attrName>
                                        </p:attrNameLst>
                                      </p:cBhvr>
                                      <p:tavLst>
                                        <p:tav tm="0">
                                          <p:val>
                                            <p:strVal val="#ppt_x"/>
                                          </p:val>
                                        </p:tav>
                                        <p:tav tm="100000">
                                          <p:val>
                                            <p:strVal val="#ppt_x"/>
                                          </p:val>
                                        </p:tav>
                                      </p:tavLst>
                                    </p:anim>
                                    <p:anim calcmode="lin" valueType="num">
                                      <p:cBhvr>
                                        <p:cTn id="102" dur="1000" fill="hold"/>
                                        <p:tgtEl>
                                          <p:spTgt spid="78"/>
                                        </p:tgtEl>
                                        <p:attrNameLst>
                                          <p:attrName>ppt_y</p:attrName>
                                        </p:attrNameLst>
                                      </p:cBhvr>
                                      <p:tavLst>
                                        <p:tav tm="0">
                                          <p:val>
                                            <p:strVal val="#ppt_y+.1"/>
                                          </p:val>
                                        </p:tav>
                                        <p:tav tm="100000">
                                          <p:val>
                                            <p:strVal val="#ppt_y"/>
                                          </p:val>
                                        </p:tav>
                                      </p:tavLst>
                                    </p:anim>
                                  </p:childTnLst>
                                </p:cTn>
                              </p:par>
                              <p:par>
                                <p:cTn id="103" presetID="42" presetClass="entr" presetSubtype="0" fill="hold" grpId="0" nodeType="withEffect">
                                  <p:stCondLst>
                                    <p:cond delay="0"/>
                                  </p:stCondLst>
                                  <p:childTnLst>
                                    <p:set>
                                      <p:cBhvr>
                                        <p:cTn id="104" dur="1" fill="hold">
                                          <p:stCondLst>
                                            <p:cond delay="0"/>
                                          </p:stCondLst>
                                        </p:cTn>
                                        <p:tgtEl>
                                          <p:spTgt spid="79"/>
                                        </p:tgtEl>
                                        <p:attrNameLst>
                                          <p:attrName>style.visibility</p:attrName>
                                        </p:attrNameLst>
                                      </p:cBhvr>
                                      <p:to>
                                        <p:strVal val="visible"/>
                                      </p:to>
                                    </p:set>
                                    <p:animEffect transition="in" filter="fade">
                                      <p:cBhvr>
                                        <p:cTn id="105" dur="1000"/>
                                        <p:tgtEl>
                                          <p:spTgt spid="79"/>
                                        </p:tgtEl>
                                      </p:cBhvr>
                                    </p:animEffect>
                                    <p:anim calcmode="lin" valueType="num">
                                      <p:cBhvr>
                                        <p:cTn id="106" dur="1000" fill="hold"/>
                                        <p:tgtEl>
                                          <p:spTgt spid="79"/>
                                        </p:tgtEl>
                                        <p:attrNameLst>
                                          <p:attrName>ppt_x</p:attrName>
                                        </p:attrNameLst>
                                      </p:cBhvr>
                                      <p:tavLst>
                                        <p:tav tm="0">
                                          <p:val>
                                            <p:strVal val="#ppt_x"/>
                                          </p:val>
                                        </p:tav>
                                        <p:tav tm="100000">
                                          <p:val>
                                            <p:strVal val="#ppt_x"/>
                                          </p:val>
                                        </p:tav>
                                      </p:tavLst>
                                    </p:anim>
                                    <p:anim calcmode="lin" valueType="num">
                                      <p:cBhvr>
                                        <p:cTn id="107" dur="1000" fill="hold"/>
                                        <p:tgtEl>
                                          <p:spTgt spid="7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P spid="62" grpId="0" animBg="1"/>
      <p:bldP spid="63" grpId="0" animBg="1"/>
      <p:bldP spid="64" grpId="0" animBg="1"/>
      <p:bldP spid="65" grpId="0" animBg="1"/>
      <p:bldP spid="66" grpId="0" animBg="1"/>
      <p:bldP spid="67" grpId="0" animBg="1"/>
      <p:bldP spid="68" grpId="0" animBg="1"/>
      <p:bldP spid="78" grpId="0" animBg="1"/>
      <p:bldP spid="79" grpId="0" animBg="1"/>
      <p:bldP spid="88"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20FB51F-3545-468B-A215-E83FBB882968}"/>
              </a:ext>
            </a:extLst>
          </p:cNvPr>
          <p:cNvSpPr>
            <a:spLocks noGrp="1"/>
          </p:cNvSpPr>
          <p:nvPr>
            <p:ph type="body" sz="quarter" idx="13"/>
          </p:nvPr>
        </p:nvSpPr>
        <p:spPr>
          <a:xfrm>
            <a:off x="792127" y="857465"/>
            <a:ext cx="11256998" cy="957299"/>
          </a:xfrm>
        </p:spPr>
        <p:txBody>
          <a:bodyPr/>
          <a:lstStyle/>
          <a:p>
            <a:r>
              <a:rPr lang="pl-PL" sz="4800" b="1" spc="-50" dirty="0">
                <a:solidFill>
                  <a:srgbClr val="FF5F00"/>
                </a:solidFill>
                <a:latin typeface="Calibri Light" panose="020F0302020204030204"/>
                <a:ea typeface="+mj-ea"/>
                <a:cs typeface="+mj-cs"/>
              </a:rPr>
              <a:t>U-SQL</a:t>
            </a:r>
          </a:p>
        </p:txBody>
      </p:sp>
      <p:sp>
        <p:nvSpPr>
          <p:cNvPr id="6" name="Content Placeholder 2">
            <a:extLst>
              <a:ext uri="{FF2B5EF4-FFF2-40B4-BE49-F238E27FC236}">
                <a16:creationId xmlns:a16="http://schemas.microsoft.com/office/drawing/2014/main" id="{43CE17C9-CA83-432E-A649-C643697306B6}"/>
              </a:ext>
            </a:extLst>
          </p:cNvPr>
          <p:cNvSpPr txBox="1">
            <a:spLocks/>
          </p:cNvSpPr>
          <p:nvPr/>
        </p:nvSpPr>
        <p:spPr>
          <a:xfrm>
            <a:off x="1051363" y="1814764"/>
            <a:ext cx="5293063" cy="2762250"/>
          </a:xfrm>
          <a:prstGeom prst="rect">
            <a:avLst/>
          </a:prstGeom>
        </p:spPr>
        <p:txBody>
          <a:bodyPr vert="horz" lIns="91440" tIns="45720" rIns="91440" bIns="45720" rtlCol="0">
            <a:normAutofit fontScale="85000" lnSpcReduction="20000"/>
          </a:bodyPr>
          <a:lstStyle>
            <a:lvl1pPr marL="246888" indent="-246888" algn="l" defTabSz="914400" rtl="0" eaLnBrk="1" latinLnBrk="0" hangingPunct="1">
              <a:lnSpc>
                <a:spcPct val="90000"/>
              </a:lnSpc>
              <a:spcBef>
                <a:spcPts val="1400"/>
              </a:spcBef>
              <a:buFont typeface="Euphemia" pitchFamily="34" charset="0"/>
              <a:buChar char="›"/>
              <a:defRPr sz="2800" kern="1200">
                <a:solidFill>
                  <a:schemeClr val="tx1"/>
                </a:solidFill>
                <a:latin typeface="+mn-lt"/>
                <a:ea typeface="+mn-ea"/>
                <a:cs typeface="+mn-cs"/>
              </a:defRPr>
            </a:lvl1pPr>
            <a:lvl2pPr marL="612648" indent="-246888" algn="l" defTabSz="914400" rtl="0" eaLnBrk="1" latinLnBrk="0" hangingPunct="1">
              <a:lnSpc>
                <a:spcPct val="90000"/>
              </a:lnSpc>
              <a:spcBef>
                <a:spcPts val="600"/>
              </a:spcBef>
              <a:buFont typeface="Euphemia" pitchFamily="34" charset="0"/>
              <a:buChar char="–"/>
              <a:defRPr sz="2400" kern="1200">
                <a:solidFill>
                  <a:schemeClr val="tx1"/>
                </a:solidFill>
                <a:latin typeface="+mn-lt"/>
                <a:ea typeface="+mn-ea"/>
                <a:cs typeface="+mn-cs"/>
              </a:defRPr>
            </a:lvl2pPr>
            <a:lvl3pPr marL="978408" indent="-246888" algn="l" defTabSz="914400" rtl="0" eaLnBrk="1" latinLnBrk="0" hangingPunct="1">
              <a:lnSpc>
                <a:spcPct val="90000"/>
              </a:lnSpc>
              <a:spcBef>
                <a:spcPts val="600"/>
              </a:spcBef>
              <a:buFont typeface="Euphemia" pitchFamily="34" charset="0"/>
              <a:buChar char="›"/>
              <a:defRPr sz="2000" kern="1200">
                <a:solidFill>
                  <a:schemeClr val="tx1"/>
                </a:solidFill>
                <a:latin typeface="+mn-lt"/>
                <a:ea typeface="+mn-ea"/>
                <a:cs typeface="+mn-cs"/>
              </a:defRPr>
            </a:lvl3pPr>
            <a:lvl4pPr marL="1344168" indent="-2468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170992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5pPr>
            <a:lvl6pPr marL="207568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6pPr>
            <a:lvl7pPr marL="244144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7pPr>
            <a:lvl8pPr marL="280720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8pPr>
            <a:lvl9pPr marL="317296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9pPr>
          </a:lstStyle>
          <a:p>
            <a:pPr marL="0" lvl="0" indent="0">
              <a:buNone/>
            </a:pPr>
            <a:r>
              <a:rPr lang="en-GB" sz="2200" b="1" dirty="0">
                <a:solidFill>
                  <a:srgbClr val="FF5F00"/>
                </a:solidFill>
                <a:latin typeface="Euphemia"/>
              </a:rPr>
              <a:t>FILTERING AND SORTING</a:t>
            </a:r>
            <a:endParaRPr kumimoji="0" lang="en-GB" sz="2200" b="1" i="0" u="none" strike="noStrike" kern="1200" cap="none" spc="0" normalizeH="0" baseline="0" noProof="0" dirty="0">
              <a:ln>
                <a:noFill/>
              </a:ln>
              <a:solidFill>
                <a:srgbClr val="FF5F00"/>
              </a:solidFill>
              <a:effectLst/>
              <a:uLnTx/>
              <a:uFillTx/>
              <a:latin typeface="Euphemia"/>
            </a:endParaRPr>
          </a:p>
          <a:p>
            <a:pPr marL="246888" marR="0" lvl="0" indent="-246888" algn="l" defTabSz="914400" rtl="0" eaLnBrk="1" fontAlgn="auto" latinLnBrk="0" hangingPunct="1">
              <a:lnSpc>
                <a:spcPct val="90000"/>
              </a:lnSpc>
              <a:spcBef>
                <a:spcPts val="1400"/>
              </a:spcBef>
              <a:spcAft>
                <a:spcPts val="0"/>
              </a:spcAft>
              <a:buClrTx/>
              <a:buSzTx/>
              <a:buFont typeface="Wingdings" panose="05000000000000000000" pitchFamily="2" charset="2"/>
              <a:buChar char="§"/>
              <a:tabLst/>
              <a:defRPr/>
            </a:pPr>
            <a:r>
              <a:rPr kumimoji="0" lang="pl-PL" sz="2100" b="1" i="0" u="none" strike="noStrike" kern="1200" cap="none" spc="0" normalizeH="0" baseline="0" noProof="0" dirty="0">
                <a:ln>
                  <a:noFill/>
                </a:ln>
                <a:solidFill>
                  <a:schemeClr val="tx1">
                    <a:lumMod val="65000"/>
                    <a:lumOff val="35000"/>
                  </a:schemeClr>
                </a:solidFill>
                <a:effectLst/>
                <a:uLnTx/>
                <a:uFillTx/>
                <a:latin typeface="Euphemia"/>
                <a:ea typeface="+mn-ea"/>
                <a:cs typeface="+mn-cs"/>
              </a:rPr>
              <a:t>WHERE</a:t>
            </a:r>
          </a:p>
          <a:p>
            <a:pPr marL="612648" marR="0" lvl="1" indent="-246888" algn="l" defTabSz="914400" rtl="0" eaLnBrk="1" fontAlgn="auto" latinLnBrk="0" hangingPunct="1">
              <a:lnSpc>
                <a:spcPct val="90000"/>
              </a:lnSpc>
              <a:spcBef>
                <a:spcPts val="600"/>
              </a:spcBef>
              <a:spcAft>
                <a:spcPts val="0"/>
              </a:spcAft>
              <a:buClrTx/>
              <a:buSzTx/>
              <a:buFont typeface="Wingdings" panose="05000000000000000000" pitchFamily="2" charset="2"/>
              <a:buChar char="§"/>
              <a:tabLst/>
              <a:defRPr/>
            </a:pPr>
            <a:r>
              <a:rPr kumimoji="0" lang="pl-PL" sz="2100" b="0" i="0" u="none" strike="noStrike" kern="1200" cap="none" spc="0" normalizeH="0" baseline="0" noProof="0" dirty="0">
                <a:ln>
                  <a:noFill/>
                </a:ln>
                <a:solidFill>
                  <a:schemeClr val="tx1">
                    <a:lumMod val="75000"/>
                    <a:lumOff val="25000"/>
                  </a:schemeClr>
                </a:solidFill>
                <a:effectLst/>
                <a:uLnTx/>
                <a:uFillTx/>
                <a:latin typeface="Euphemia"/>
                <a:ea typeface="+mn-ea"/>
                <a:cs typeface="+mn-cs"/>
              </a:rPr>
              <a:t> </a:t>
            </a:r>
            <a:r>
              <a:rPr kumimoji="0" lang="pl-PL" sz="2100" b="1" i="0" u="none" strike="noStrike" kern="1200" cap="none" spc="0" normalizeH="0" baseline="0" noProof="0" dirty="0">
                <a:ln>
                  <a:noFill/>
                </a:ln>
                <a:solidFill>
                  <a:schemeClr val="tx1">
                    <a:lumMod val="65000"/>
                    <a:lumOff val="35000"/>
                  </a:schemeClr>
                </a:solidFill>
                <a:effectLst/>
                <a:uLnTx/>
                <a:uFillTx/>
                <a:latin typeface="Euphemia"/>
                <a:ea typeface="+mn-ea"/>
                <a:cs typeface="+mn-cs"/>
              </a:rPr>
              <a:t>AND &amp; OR</a:t>
            </a:r>
          </a:p>
          <a:p>
            <a:pPr marL="612648" marR="0" lvl="1" indent="-246888" algn="l" defTabSz="914400" rtl="0" eaLnBrk="1" fontAlgn="auto" latinLnBrk="0" hangingPunct="1">
              <a:lnSpc>
                <a:spcPct val="90000"/>
              </a:lnSpc>
              <a:spcBef>
                <a:spcPts val="600"/>
              </a:spcBef>
              <a:spcAft>
                <a:spcPts val="0"/>
              </a:spcAft>
              <a:buClrTx/>
              <a:buSzTx/>
              <a:buFont typeface="Wingdings" panose="05000000000000000000" pitchFamily="2" charset="2"/>
              <a:buChar char="§"/>
              <a:tabLst/>
              <a:defRPr/>
            </a:pPr>
            <a:r>
              <a:rPr kumimoji="0" lang="pl-PL" sz="2100" b="1" i="0" u="none" strike="noStrike" kern="1200" cap="none" spc="0" normalizeH="0" baseline="0" noProof="0" dirty="0">
                <a:ln>
                  <a:noFill/>
                </a:ln>
                <a:solidFill>
                  <a:schemeClr val="tx1">
                    <a:lumMod val="65000"/>
                    <a:lumOff val="35000"/>
                  </a:schemeClr>
                </a:solidFill>
                <a:effectLst/>
                <a:uLnTx/>
                <a:uFillTx/>
                <a:latin typeface="Euphemia"/>
                <a:ea typeface="+mn-ea"/>
                <a:cs typeface="+mn-cs"/>
              </a:rPr>
              <a:t> ==,</a:t>
            </a:r>
            <a:r>
              <a:rPr kumimoji="0" lang="en-GB" sz="2100" b="1" i="0" u="none" strike="noStrike" kern="1200" cap="none" spc="0" normalizeH="0" baseline="0" noProof="0" dirty="0">
                <a:ln>
                  <a:noFill/>
                </a:ln>
                <a:solidFill>
                  <a:schemeClr val="tx1">
                    <a:lumMod val="65000"/>
                    <a:lumOff val="35000"/>
                  </a:schemeClr>
                </a:solidFill>
                <a:effectLst/>
                <a:uLnTx/>
                <a:uFillTx/>
                <a:latin typeface="Euphemia"/>
                <a:ea typeface="+mn-ea"/>
                <a:cs typeface="+mn-cs"/>
              </a:rPr>
              <a:t> </a:t>
            </a:r>
            <a:r>
              <a:rPr kumimoji="0" lang="pl-PL" sz="2100" b="1" i="0" u="none" strike="noStrike" kern="1200" cap="none" spc="0" normalizeH="0" baseline="0" noProof="0" dirty="0">
                <a:ln>
                  <a:noFill/>
                </a:ln>
                <a:solidFill>
                  <a:schemeClr val="tx1">
                    <a:lumMod val="65000"/>
                    <a:lumOff val="35000"/>
                  </a:schemeClr>
                </a:solidFill>
                <a:effectLst/>
                <a:uLnTx/>
                <a:uFillTx/>
                <a:latin typeface="Euphemia"/>
                <a:ea typeface="+mn-ea"/>
                <a:cs typeface="+mn-cs"/>
              </a:rPr>
              <a:t>&gt;=,</a:t>
            </a:r>
            <a:r>
              <a:rPr kumimoji="0" lang="en-GB" sz="2100" b="1" i="0" u="none" strike="noStrike" kern="1200" cap="none" spc="0" normalizeH="0" baseline="0" noProof="0" dirty="0">
                <a:ln>
                  <a:noFill/>
                </a:ln>
                <a:solidFill>
                  <a:schemeClr val="tx1">
                    <a:lumMod val="65000"/>
                    <a:lumOff val="35000"/>
                  </a:schemeClr>
                </a:solidFill>
                <a:effectLst/>
                <a:uLnTx/>
                <a:uFillTx/>
                <a:latin typeface="Euphemia"/>
                <a:ea typeface="+mn-ea"/>
                <a:cs typeface="+mn-cs"/>
              </a:rPr>
              <a:t> </a:t>
            </a:r>
            <a:r>
              <a:rPr kumimoji="0" lang="pl-PL" sz="2100" b="1" i="0" u="none" strike="noStrike" kern="1200" cap="none" spc="0" normalizeH="0" baseline="0" noProof="0" dirty="0">
                <a:ln>
                  <a:noFill/>
                </a:ln>
                <a:solidFill>
                  <a:schemeClr val="tx1">
                    <a:lumMod val="65000"/>
                    <a:lumOff val="35000"/>
                  </a:schemeClr>
                </a:solidFill>
                <a:effectLst/>
                <a:uLnTx/>
                <a:uFillTx/>
                <a:latin typeface="Euphemia"/>
                <a:ea typeface="+mn-ea"/>
                <a:cs typeface="+mn-cs"/>
              </a:rPr>
              <a:t>!=  (C# OPERATOR(s))</a:t>
            </a:r>
          </a:p>
          <a:p>
            <a:pPr marL="612648" marR="0" lvl="1" indent="-246888" algn="l" defTabSz="914400" rtl="0" eaLnBrk="1" fontAlgn="auto" latinLnBrk="0" hangingPunct="1">
              <a:lnSpc>
                <a:spcPct val="90000"/>
              </a:lnSpc>
              <a:spcBef>
                <a:spcPts val="600"/>
              </a:spcBef>
              <a:spcAft>
                <a:spcPts val="0"/>
              </a:spcAft>
              <a:buClrTx/>
              <a:buSzTx/>
              <a:buFont typeface="Wingdings" panose="05000000000000000000" pitchFamily="2" charset="2"/>
              <a:buChar char="§"/>
              <a:tabLst/>
              <a:defRPr/>
            </a:pPr>
            <a:r>
              <a:rPr kumimoji="0" lang="pl-PL" sz="2100" b="1" i="0" u="none" strike="noStrike" kern="1200" cap="none" spc="0" normalizeH="0" baseline="0" noProof="0" dirty="0">
                <a:ln>
                  <a:noFill/>
                </a:ln>
                <a:solidFill>
                  <a:schemeClr val="tx1">
                    <a:lumMod val="65000"/>
                    <a:lumOff val="35000"/>
                  </a:schemeClr>
                </a:solidFill>
                <a:effectLst/>
                <a:uLnTx/>
                <a:uFillTx/>
                <a:latin typeface="Euphemia"/>
                <a:ea typeface="+mn-ea"/>
                <a:cs typeface="+mn-cs"/>
              </a:rPr>
              <a:t> CONTAINS (C# string)</a:t>
            </a:r>
          </a:p>
          <a:p>
            <a:pPr marL="246888" marR="0" lvl="0" indent="-246888" algn="l" defTabSz="914400" rtl="0" eaLnBrk="1" fontAlgn="auto" latinLnBrk="0" hangingPunct="1">
              <a:lnSpc>
                <a:spcPct val="90000"/>
              </a:lnSpc>
              <a:spcBef>
                <a:spcPts val="1400"/>
              </a:spcBef>
              <a:spcAft>
                <a:spcPts val="0"/>
              </a:spcAft>
              <a:buClrTx/>
              <a:buSzTx/>
              <a:buFont typeface="Wingdings" panose="05000000000000000000" pitchFamily="2" charset="2"/>
              <a:buChar char="§"/>
              <a:tabLst/>
              <a:defRPr/>
            </a:pPr>
            <a:r>
              <a:rPr kumimoji="0" lang="en-GB" sz="2100" b="0" i="0" u="none" strike="noStrike" kern="1200" cap="none" spc="0" normalizeH="0" baseline="0" noProof="0" dirty="0">
                <a:ln>
                  <a:noFill/>
                </a:ln>
                <a:solidFill>
                  <a:srgbClr val="465562"/>
                </a:solidFill>
                <a:effectLst/>
                <a:uLnTx/>
                <a:uFillTx/>
                <a:latin typeface="Euphemia"/>
                <a:ea typeface="+mn-ea"/>
                <a:cs typeface="+mn-cs"/>
              </a:rPr>
              <a:t> </a:t>
            </a:r>
            <a:r>
              <a:rPr kumimoji="0" lang="en-GB" sz="2100" b="1" i="0" u="none" strike="noStrike" kern="1200" cap="none" spc="0" normalizeH="0" baseline="0" noProof="0" dirty="0">
                <a:ln>
                  <a:noFill/>
                </a:ln>
                <a:solidFill>
                  <a:schemeClr val="tx1">
                    <a:lumMod val="65000"/>
                    <a:lumOff val="35000"/>
                  </a:schemeClr>
                </a:solidFill>
                <a:effectLst/>
                <a:uLnTx/>
                <a:uFillTx/>
                <a:latin typeface="Euphemia"/>
                <a:ea typeface="+mn-ea"/>
                <a:cs typeface="+mn-cs"/>
              </a:rPr>
              <a:t>ORDER BY</a:t>
            </a:r>
          </a:p>
          <a:p>
            <a:pPr marL="612648" marR="0" lvl="1" indent="-246888" algn="l" defTabSz="914400" rtl="0" eaLnBrk="1" fontAlgn="auto" latinLnBrk="0" hangingPunct="1">
              <a:lnSpc>
                <a:spcPct val="90000"/>
              </a:lnSpc>
              <a:spcBef>
                <a:spcPts val="600"/>
              </a:spcBef>
              <a:spcAft>
                <a:spcPts val="0"/>
              </a:spcAft>
              <a:buClrTx/>
              <a:buSzTx/>
              <a:buFont typeface="Wingdings" panose="05000000000000000000" pitchFamily="2" charset="2"/>
              <a:buChar char="§"/>
              <a:tabLst/>
              <a:defRPr/>
            </a:pPr>
            <a:r>
              <a:rPr kumimoji="0" lang="en-GB" sz="2100" b="1" i="0" u="none" strike="noStrike" kern="1200" cap="none" spc="0" normalizeH="0" baseline="0" noProof="0" dirty="0">
                <a:ln>
                  <a:noFill/>
                </a:ln>
                <a:solidFill>
                  <a:schemeClr val="tx1">
                    <a:lumMod val="65000"/>
                    <a:lumOff val="35000"/>
                  </a:schemeClr>
                </a:solidFill>
                <a:effectLst/>
                <a:uLnTx/>
                <a:uFillTx/>
                <a:latin typeface="Euphemia"/>
                <a:ea typeface="+mn-ea"/>
                <a:cs typeface="+mn-cs"/>
              </a:rPr>
              <a:t>ROWSETS</a:t>
            </a:r>
          </a:p>
          <a:p>
            <a:pPr marL="978408" marR="0" lvl="2" indent="-246888" algn="l" defTabSz="914400" rtl="0" eaLnBrk="1" fontAlgn="auto" latinLnBrk="0" hangingPunct="1">
              <a:lnSpc>
                <a:spcPct val="90000"/>
              </a:lnSpc>
              <a:spcBef>
                <a:spcPts val="600"/>
              </a:spcBef>
              <a:spcAft>
                <a:spcPts val="0"/>
              </a:spcAft>
              <a:buClrTx/>
              <a:buSzTx/>
              <a:buFont typeface="Wingdings" panose="05000000000000000000" pitchFamily="2" charset="2"/>
              <a:buChar char="§"/>
              <a:tabLst/>
              <a:defRPr/>
            </a:pPr>
            <a:r>
              <a:rPr kumimoji="0" lang="en-US" sz="2100" b="1" i="0" u="none" strike="noStrike" kern="1200" cap="none" spc="0" normalizeH="0" baseline="0" noProof="0" dirty="0">
                <a:ln>
                  <a:noFill/>
                </a:ln>
                <a:solidFill>
                  <a:schemeClr val="tx1">
                    <a:lumMod val="65000"/>
                    <a:lumOff val="35000"/>
                  </a:schemeClr>
                </a:solidFill>
                <a:effectLst/>
                <a:uLnTx/>
                <a:uFillTx/>
                <a:latin typeface="Euphemia"/>
                <a:ea typeface="+mn-ea"/>
                <a:cs typeface="+mn-cs"/>
              </a:rPr>
              <a:t>requires a FETCH</a:t>
            </a:r>
            <a:endParaRPr kumimoji="0" lang="en-GB" sz="2100" b="1" i="0" u="none" strike="noStrike" kern="1200" cap="none" spc="0" normalizeH="0" baseline="0" noProof="0" dirty="0">
              <a:ln>
                <a:noFill/>
              </a:ln>
              <a:solidFill>
                <a:schemeClr val="tx1">
                  <a:lumMod val="65000"/>
                  <a:lumOff val="35000"/>
                </a:schemeClr>
              </a:solidFill>
              <a:effectLst/>
              <a:uLnTx/>
              <a:uFillTx/>
              <a:latin typeface="Euphemia"/>
              <a:ea typeface="+mn-ea"/>
              <a:cs typeface="+mn-cs"/>
            </a:endParaRPr>
          </a:p>
          <a:p>
            <a:pPr marL="612648" marR="0" lvl="1" indent="-246888" algn="l" defTabSz="914400" rtl="0" eaLnBrk="1" fontAlgn="auto" latinLnBrk="0" hangingPunct="1">
              <a:lnSpc>
                <a:spcPct val="90000"/>
              </a:lnSpc>
              <a:spcBef>
                <a:spcPts val="600"/>
              </a:spcBef>
              <a:spcAft>
                <a:spcPts val="0"/>
              </a:spcAft>
              <a:buClrTx/>
              <a:buSzTx/>
              <a:buFont typeface="Wingdings" panose="05000000000000000000" pitchFamily="2" charset="2"/>
              <a:buChar char="§"/>
              <a:tabLst/>
              <a:defRPr/>
            </a:pPr>
            <a:r>
              <a:rPr kumimoji="0" lang="en-GB" sz="2100" b="1" i="0" u="none" strike="noStrike" kern="1200" cap="none" spc="0" normalizeH="0" baseline="0" noProof="0" dirty="0">
                <a:ln>
                  <a:noFill/>
                </a:ln>
                <a:solidFill>
                  <a:schemeClr val="tx1">
                    <a:lumMod val="65000"/>
                    <a:lumOff val="35000"/>
                  </a:schemeClr>
                </a:solidFill>
                <a:effectLst/>
                <a:uLnTx/>
                <a:uFillTx/>
                <a:latin typeface="Euphemia"/>
                <a:ea typeface="+mn-ea"/>
                <a:cs typeface="+mn-cs"/>
              </a:rPr>
              <a:t>OUTPUTS</a:t>
            </a:r>
            <a:endParaRPr kumimoji="0" lang="pl-PL" sz="2100" b="1" i="0" u="none" strike="noStrike" kern="1200" cap="none" spc="0" normalizeH="0" baseline="0" noProof="0" dirty="0">
              <a:ln>
                <a:noFill/>
              </a:ln>
              <a:solidFill>
                <a:schemeClr val="tx1">
                  <a:lumMod val="65000"/>
                  <a:lumOff val="35000"/>
                </a:schemeClr>
              </a:solidFill>
              <a:effectLst/>
              <a:uLnTx/>
              <a:uFillTx/>
              <a:latin typeface="Euphemia"/>
              <a:ea typeface="+mn-ea"/>
              <a:cs typeface="+mn-cs"/>
            </a:endParaRPr>
          </a:p>
        </p:txBody>
      </p:sp>
      <p:sp>
        <p:nvSpPr>
          <p:cNvPr id="8" name="Content Placeholder 2">
            <a:extLst>
              <a:ext uri="{FF2B5EF4-FFF2-40B4-BE49-F238E27FC236}">
                <a16:creationId xmlns:a16="http://schemas.microsoft.com/office/drawing/2014/main" id="{2C43F652-CAE2-4938-97B8-4D5BC9E93E07}"/>
              </a:ext>
            </a:extLst>
          </p:cNvPr>
          <p:cNvSpPr txBox="1">
            <a:spLocks/>
          </p:cNvSpPr>
          <p:nvPr/>
        </p:nvSpPr>
        <p:spPr>
          <a:xfrm>
            <a:off x="6785413" y="1814764"/>
            <a:ext cx="6178112" cy="4814636"/>
          </a:xfrm>
          <a:prstGeom prst="rect">
            <a:avLst/>
          </a:prstGeom>
        </p:spPr>
        <p:txBody>
          <a:bodyPr vert="horz" lIns="91440" tIns="45720" rIns="91440" bIns="45720" rtlCol="0">
            <a:normAutofit/>
          </a:bodyPr>
          <a:lstStyle>
            <a:lvl1pPr marL="246888" indent="-246888" algn="l" defTabSz="914400" rtl="0" eaLnBrk="1" latinLnBrk="0" hangingPunct="1">
              <a:lnSpc>
                <a:spcPct val="90000"/>
              </a:lnSpc>
              <a:spcBef>
                <a:spcPts val="1400"/>
              </a:spcBef>
              <a:buFont typeface="Euphemia" pitchFamily="34" charset="0"/>
              <a:buChar char="›"/>
              <a:defRPr sz="2800" kern="1200">
                <a:solidFill>
                  <a:schemeClr val="tx1"/>
                </a:solidFill>
                <a:latin typeface="+mn-lt"/>
                <a:ea typeface="+mn-ea"/>
                <a:cs typeface="+mn-cs"/>
              </a:defRPr>
            </a:lvl1pPr>
            <a:lvl2pPr marL="612648" indent="-246888" algn="l" defTabSz="914400" rtl="0" eaLnBrk="1" latinLnBrk="0" hangingPunct="1">
              <a:lnSpc>
                <a:spcPct val="90000"/>
              </a:lnSpc>
              <a:spcBef>
                <a:spcPts val="600"/>
              </a:spcBef>
              <a:buFont typeface="Euphemia" pitchFamily="34" charset="0"/>
              <a:buChar char="–"/>
              <a:defRPr sz="2400" kern="1200">
                <a:solidFill>
                  <a:schemeClr val="tx1"/>
                </a:solidFill>
                <a:latin typeface="+mn-lt"/>
                <a:ea typeface="+mn-ea"/>
                <a:cs typeface="+mn-cs"/>
              </a:defRPr>
            </a:lvl2pPr>
            <a:lvl3pPr marL="978408" indent="-246888" algn="l" defTabSz="914400" rtl="0" eaLnBrk="1" latinLnBrk="0" hangingPunct="1">
              <a:lnSpc>
                <a:spcPct val="90000"/>
              </a:lnSpc>
              <a:spcBef>
                <a:spcPts val="600"/>
              </a:spcBef>
              <a:buFont typeface="Euphemia" pitchFamily="34" charset="0"/>
              <a:buChar char="›"/>
              <a:defRPr sz="2000" kern="1200">
                <a:solidFill>
                  <a:schemeClr val="tx1"/>
                </a:solidFill>
                <a:latin typeface="+mn-lt"/>
                <a:ea typeface="+mn-ea"/>
                <a:cs typeface="+mn-cs"/>
              </a:defRPr>
            </a:lvl3pPr>
            <a:lvl4pPr marL="1344168" indent="-2468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170992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5pPr>
            <a:lvl6pPr marL="207568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6pPr>
            <a:lvl7pPr marL="244144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7pPr>
            <a:lvl8pPr marL="280720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8pPr>
            <a:lvl9pPr marL="317296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9pPr>
          </a:lstStyle>
          <a:p>
            <a:pPr marL="0" lvl="0" indent="0">
              <a:buNone/>
            </a:pPr>
            <a:r>
              <a:rPr kumimoji="0" lang="en-GB" sz="2000" b="1" i="0" u="none" strike="noStrike" kern="1200" cap="none" spc="0" normalizeH="0" baseline="0" noProof="0" dirty="0">
                <a:ln>
                  <a:noFill/>
                </a:ln>
                <a:solidFill>
                  <a:srgbClr val="FF5F00"/>
                </a:solidFill>
                <a:effectLst/>
                <a:uLnTx/>
                <a:uFillTx/>
                <a:latin typeface="Euphemia"/>
              </a:rPr>
              <a:t>JOINS</a:t>
            </a:r>
            <a:endParaRPr kumimoji="0" lang="en-GB" sz="2200" b="1" i="0" u="none" strike="noStrike" kern="1200" cap="none" spc="0" normalizeH="0" baseline="0" noProof="0" dirty="0">
              <a:ln>
                <a:noFill/>
              </a:ln>
              <a:solidFill>
                <a:srgbClr val="FF5F00"/>
              </a:solidFill>
              <a:effectLst/>
              <a:uLnTx/>
              <a:uFillTx/>
              <a:latin typeface="Euphemia"/>
            </a:endParaRPr>
          </a:p>
          <a:p>
            <a:pPr marL="96012" lvl="0">
              <a:lnSpc>
                <a:spcPct val="70000"/>
              </a:lnSpc>
              <a:buFont typeface="Wingdings" panose="05000000000000000000" pitchFamily="2" charset="2"/>
              <a:buChar char="§"/>
            </a:pPr>
            <a:r>
              <a:rPr lang="en-US" sz="1800" b="1" dirty="0">
                <a:solidFill>
                  <a:schemeClr val="tx1">
                    <a:lumMod val="65000"/>
                    <a:lumOff val="35000"/>
                  </a:schemeClr>
                </a:solidFill>
                <a:latin typeface="Euphemia"/>
              </a:rPr>
              <a:t>INNER JOIN</a:t>
            </a:r>
          </a:p>
          <a:p>
            <a:pPr marL="96012" lvl="0">
              <a:lnSpc>
                <a:spcPct val="70000"/>
              </a:lnSpc>
              <a:buFont typeface="Wingdings" panose="05000000000000000000" pitchFamily="2" charset="2"/>
              <a:buChar char="§"/>
            </a:pPr>
            <a:r>
              <a:rPr lang="en-US" sz="1800" b="1" dirty="0">
                <a:solidFill>
                  <a:schemeClr val="tx1">
                    <a:lumMod val="65000"/>
                    <a:lumOff val="35000"/>
                  </a:schemeClr>
                </a:solidFill>
                <a:latin typeface="Euphemia"/>
              </a:rPr>
              <a:t>FULL OUTER JOIN</a:t>
            </a:r>
          </a:p>
          <a:p>
            <a:pPr marL="96012" lvl="0">
              <a:lnSpc>
                <a:spcPct val="70000"/>
              </a:lnSpc>
              <a:buFont typeface="Wingdings" panose="05000000000000000000" pitchFamily="2" charset="2"/>
              <a:buChar char="§"/>
            </a:pPr>
            <a:r>
              <a:rPr lang="en-US" sz="1800" b="1" dirty="0">
                <a:solidFill>
                  <a:schemeClr val="tx1">
                    <a:lumMod val="65000"/>
                    <a:lumOff val="35000"/>
                  </a:schemeClr>
                </a:solidFill>
                <a:latin typeface="Euphemia"/>
              </a:rPr>
              <a:t>LEFT OUTER JOIN</a:t>
            </a:r>
          </a:p>
          <a:p>
            <a:pPr marL="96012" lvl="0">
              <a:lnSpc>
                <a:spcPct val="70000"/>
              </a:lnSpc>
              <a:buFont typeface="Wingdings" panose="05000000000000000000" pitchFamily="2" charset="2"/>
              <a:buChar char="§"/>
            </a:pPr>
            <a:r>
              <a:rPr lang="en-US" sz="1800" b="1" dirty="0">
                <a:solidFill>
                  <a:schemeClr val="tx1">
                    <a:lumMod val="65000"/>
                    <a:lumOff val="35000"/>
                  </a:schemeClr>
                </a:solidFill>
                <a:latin typeface="Euphemia"/>
              </a:rPr>
              <a:t>RIGHT OUTER JOIN</a:t>
            </a:r>
          </a:p>
          <a:p>
            <a:pPr marL="96012" lvl="0">
              <a:lnSpc>
                <a:spcPct val="70000"/>
              </a:lnSpc>
              <a:buFont typeface="Wingdings" panose="05000000000000000000" pitchFamily="2" charset="2"/>
              <a:buChar char="§"/>
            </a:pPr>
            <a:r>
              <a:rPr lang="en-US" sz="1800" b="1" dirty="0">
                <a:solidFill>
                  <a:schemeClr val="tx1">
                    <a:lumMod val="65000"/>
                    <a:lumOff val="35000"/>
                  </a:schemeClr>
                </a:solidFill>
                <a:latin typeface="Euphemia"/>
              </a:rPr>
              <a:t>CROSS JOIN</a:t>
            </a:r>
          </a:p>
          <a:p>
            <a:pPr marL="96012" lvl="0">
              <a:lnSpc>
                <a:spcPct val="70000"/>
              </a:lnSpc>
              <a:buFont typeface="Wingdings" panose="05000000000000000000" pitchFamily="2" charset="2"/>
              <a:buChar char="§"/>
            </a:pPr>
            <a:r>
              <a:rPr lang="en-US" sz="1800" b="1" dirty="0">
                <a:solidFill>
                  <a:schemeClr val="tx1">
                    <a:lumMod val="65000"/>
                    <a:lumOff val="35000"/>
                  </a:schemeClr>
                </a:solidFill>
                <a:latin typeface="Euphemia"/>
              </a:rPr>
              <a:t>LEFT SEMIJOIN </a:t>
            </a:r>
          </a:p>
          <a:p>
            <a:pPr marL="96012" lvl="0">
              <a:lnSpc>
                <a:spcPct val="70000"/>
              </a:lnSpc>
              <a:buFont typeface="Wingdings" panose="05000000000000000000" pitchFamily="2" charset="2"/>
              <a:buChar char="§"/>
            </a:pPr>
            <a:r>
              <a:rPr lang="en-US" sz="1800" b="1" dirty="0">
                <a:solidFill>
                  <a:schemeClr val="tx1">
                    <a:lumMod val="65000"/>
                    <a:lumOff val="35000"/>
                  </a:schemeClr>
                </a:solidFill>
                <a:latin typeface="Euphemia"/>
              </a:rPr>
              <a:t>RIGHT SEMIJOIN</a:t>
            </a:r>
          </a:p>
          <a:p>
            <a:pPr marL="96012" lvl="0">
              <a:lnSpc>
                <a:spcPct val="70000"/>
              </a:lnSpc>
              <a:buFont typeface="Wingdings" panose="05000000000000000000" pitchFamily="2" charset="2"/>
              <a:buChar char="§"/>
            </a:pPr>
            <a:r>
              <a:rPr lang="en-US" sz="1800" b="1" dirty="0">
                <a:solidFill>
                  <a:schemeClr val="tx1">
                    <a:lumMod val="65000"/>
                    <a:lumOff val="35000"/>
                  </a:schemeClr>
                </a:solidFill>
                <a:latin typeface="Euphemia"/>
              </a:rPr>
              <a:t>LEFT ANTISEMIJOIN</a:t>
            </a:r>
          </a:p>
          <a:p>
            <a:pPr marL="96012" lvl="0">
              <a:lnSpc>
                <a:spcPct val="70000"/>
              </a:lnSpc>
              <a:buFont typeface="Wingdings" panose="05000000000000000000" pitchFamily="2" charset="2"/>
              <a:buChar char="§"/>
            </a:pPr>
            <a:r>
              <a:rPr lang="en-US" sz="1800" b="1" dirty="0">
                <a:solidFill>
                  <a:schemeClr val="tx1">
                    <a:lumMod val="65000"/>
                    <a:lumOff val="35000"/>
                  </a:schemeClr>
                </a:solidFill>
                <a:latin typeface="Euphemia"/>
              </a:rPr>
              <a:t>RIGHT ANTISEMIJOIN</a:t>
            </a:r>
          </a:p>
          <a:p>
            <a:pPr marL="0" lvl="0" indent="0">
              <a:buNone/>
            </a:pPr>
            <a:endParaRPr kumimoji="0" lang="en-GB" sz="2200" b="1" i="0" u="none" strike="noStrike" kern="1200" cap="none" spc="0" normalizeH="0" baseline="0" noProof="0" dirty="0">
              <a:ln>
                <a:noFill/>
              </a:ln>
              <a:solidFill>
                <a:srgbClr val="EF942F"/>
              </a:solidFill>
              <a:effectLst/>
              <a:uLnTx/>
              <a:uFillTx/>
              <a:latin typeface="Euphemia"/>
            </a:endParaRPr>
          </a:p>
        </p:txBody>
      </p:sp>
    </p:spTree>
    <p:extLst>
      <p:ext uri="{BB962C8B-B14F-4D97-AF65-F5344CB8AC3E}">
        <p14:creationId xmlns:p14="http://schemas.microsoft.com/office/powerpoint/2010/main" val="42141929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20FB51F-3545-468B-A215-E83FBB882968}"/>
              </a:ext>
            </a:extLst>
          </p:cNvPr>
          <p:cNvSpPr>
            <a:spLocks noGrp="1"/>
          </p:cNvSpPr>
          <p:nvPr>
            <p:ph type="body" sz="quarter" idx="13"/>
          </p:nvPr>
        </p:nvSpPr>
        <p:spPr>
          <a:xfrm>
            <a:off x="792127" y="857465"/>
            <a:ext cx="11256998" cy="957299"/>
          </a:xfrm>
        </p:spPr>
        <p:txBody>
          <a:bodyPr/>
          <a:lstStyle/>
          <a:p>
            <a:r>
              <a:rPr lang="pl-PL" sz="4800" b="1" spc="-50" dirty="0">
                <a:solidFill>
                  <a:srgbClr val="FF5F00"/>
                </a:solidFill>
                <a:latin typeface="Calibri Light" panose="020F0302020204030204"/>
                <a:ea typeface="+mj-ea"/>
                <a:cs typeface="+mj-cs"/>
              </a:rPr>
              <a:t>U-SQL</a:t>
            </a:r>
          </a:p>
        </p:txBody>
      </p:sp>
      <p:sp>
        <p:nvSpPr>
          <p:cNvPr id="7" name="Content Placeholder 2">
            <a:extLst>
              <a:ext uri="{FF2B5EF4-FFF2-40B4-BE49-F238E27FC236}">
                <a16:creationId xmlns:a16="http://schemas.microsoft.com/office/drawing/2014/main" id="{BA078821-B942-4E36-AF67-9D6566F7CB60}"/>
              </a:ext>
            </a:extLst>
          </p:cNvPr>
          <p:cNvSpPr txBox="1">
            <a:spLocks/>
          </p:cNvSpPr>
          <p:nvPr/>
        </p:nvSpPr>
        <p:spPr>
          <a:xfrm>
            <a:off x="1184713" y="3896228"/>
            <a:ext cx="6043210" cy="1823786"/>
          </a:xfrm>
          <a:prstGeom prst="rect">
            <a:avLst/>
          </a:prstGeom>
        </p:spPr>
        <p:txBody>
          <a:bodyPr vert="horz" lIns="91440" tIns="45720" rIns="91440" bIns="45720" rtlCol="0">
            <a:normAutofit fontScale="92500" lnSpcReduction="20000"/>
          </a:bodyPr>
          <a:lstStyle>
            <a:lvl1pPr marL="246888" indent="-246888" algn="l" defTabSz="914400" rtl="0" eaLnBrk="1" latinLnBrk="0" hangingPunct="1">
              <a:lnSpc>
                <a:spcPct val="90000"/>
              </a:lnSpc>
              <a:spcBef>
                <a:spcPts val="1400"/>
              </a:spcBef>
              <a:buFont typeface="Euphemia" pitchFamily="34" charset="0"/>
              <a:buChar char="›"/>
              <a:defRPr sz="2800" kern="1200">
                <a:solidFill>
                  <a:schemeClr val="tx1"/>
                </a:solidFill>
                <a:latin typeface="+mn-lt"/>
                <a:ea typeface="+mn-ea"/>
                <a:cs typeface="+mn-cs"/>
              </a:defRPr>
            </a:lvl1pPr>
            <a:lvl2pPr marL="612648" indent="-246888" algn="l" defTabSz="914400" rtl="0" eaLnBrk="1" latinLnBrk="0" hangingPunct="1">
              <a:lnSpc>
                <a:spcPct val="90000"/>
              </a:lnSpc>
              <a:spcBef>
                <a:spcPts val="600"/>
              </a:spcBef>
              <a:buFont typeface="Euphemia" pitchFamily="34" charset="0"/>
              <a:buChar char="–"/>
              <a:defRPr sz="2400" kern="1200">
                <a:solidFill>
                  <a:schemeClr val="tx1"/>
                </a:solidFill>
                <a:latin typeface="+mn-lt"/>
                <a:ea typeface="+mn-ea"/>
                <a:cs typeface="+mn-cs"/>
              </a:defRPr>
            </a:lvl2pPr>
            <a:lvl3pPr marL="978408" indent="-246888" algn="l" defTabSz="914400" rtl="0" eaLnBrk="1" latinLnBrk="0" hangingPunct="1">
              <a:lnSpc>
                <a:spcPct val="90000"/>
              </a:lnSpc>
              <a:spcBef>
                <a:spcPts val="600"/>
              </a:spcBef>
              <a:buFont typeface="Euphemia" pitchFamily="34" charset="0"/>
              <a:buChar char="›"/>
              <a:defRPr sz="2000" kern="1200">
                <a:solidFill>
                  <a:schemeClr val="tx1"/>
                </a:solidFill>
                <a:latin typeface="+mn-lt"/>
                <a:ea typeface="+mn-ea"/>
                <a:cs typeface="+mn-cs"/>
              </a:defRPr>
            </a:lvl3pPr>
            <a:lvl4pPr marL="1344168" indent="-2468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170992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5pPr>
            <a:lvl6pPr marL="207568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6pPr>
            <a:lvl7pPr marL="244144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7pPr>
            <a:lvl8pPr marL="280720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8pPr>
            <a:lvl9pPr marL="317296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9pPr>
          </a:lstStyle>
          <a:p>
            <a:pPr marL="0" lvl="0" indent="0">
              <a:buNone/>
            </a:pPr>
            <a:r>
              <a:rPr lang="en-US" sz="2200" b="1" dirty="0">
                <a:solidFill>
                  <a:srgbClr val="FF5F00"/>
                </a:solidFill>
                <a:latin typeface="Euphemia"/>
              </a:rPr>
              <a:t>RANKING FUNCTIONS</a:t>
            </a:r>
          </a:p>
          <a:p>
            <a:pPr>
              <a:buFont typeface="Wingdings" panose="05000000000000000000" pitchFamily="2" charset="2"/>
              <a:buChar char="§"/>
            </a:pPr>
            <a:r>
              <a:rPr lang="en-US" sz="1900" b="1" dirty="0">
                <a:solidFill>
                  <a:schemeClr val="tx1">
                    <a:lumMod val="65000"/>
                    <a:lumOff val="35000"/>
                  </a:schemeClr>
                </a:solidFill>
                <a:latin typeface="Euphemia"/>
              </a:rPr>
              <a:t>RANK</a:t>
            </a:r>
          </a:p>
          <a:p>
            <a:pPr>
              <a:buFont typeface="Wingdings" panose="05000000000000000000" pitchFamily="2" charset="2"/>
              <a:buChar char="§"/>
            </a:pPr>
            <a:r>
              <a:rPr lang="en-US" sz="1900" b="1" dirty="0">
                <a:solidFill>
                  <a:schemeClr val="tx1">
                    <a:lumMod val="65000"/>
                    <a:lumOff val="35000"/>
                  </a:schemeClr>
                </a:solidFill>
                <a:latin typeface="Euphemia"/>
              </a:rPr>
              <a:t>DENSE_RANK</a:t>
            </a:r>
          </a:p>
          <a:p>
            <a:pPr>
              <a:buFont typeface="Wingdings" panose="05000000000000000000" pitchFamily="2" charset="2"/>
              <a:buChar char="§"/>
            </a:pPr>
            <a:r>
              <a:rPr lang="en-US" sz="1900" b="1" dirty="0">
                <a:solidFill>
                  <a:schemeClr val="tx1">
                    <a:lumMod val="65000"/>
                    <a:lumOff val="35000"/>
                  </a:schemeClr>
                </a:solidFill>
                <a:latin typeface="Euphemia"/>
              </a:rPr>
              <a:t>NTILE</a:t>
            </a:r>
          </a:p>
          <a:p>
            <a:pPr>
              <a:buFont typeface="Wingdings" panose="05000000000000000000" pitchFamily="2" charset="2"/>
              <a:buChar char="§"/>
            </a:pPr>
            <a:r>
              <a:rPr lang="en-US" sz="1900" b="1" dirty="0">
                <a:solidFill>
                  <a:schemeClr val="tx1">
                    <a:lumMod val="65000"/>
                    <a:lumOff val="35000"/>
                  </a:schemeClr>
                </a:solidFill>
                <a:latin typeface="Euphemia"/>
              </a:rPr>
              <a:t>ROW_NUMBER</a:t>
            </a:r>
          </a:p>
          <a:p>
            <a:pPr marL="0" lvl="0" indent="0">
              <a:buNone/>
            </a:pPr>
            <a:endParaRPr kumimoji="0" lang="en-GB" sz="2000" b="1" i="0" u="none" strike="noStrike" kern="1200" cap="none" spc="0" normalizeH="0" baseline="0" noProof="0" dirty="0">
              <a:ln>
                <a:noFill/>
              </a:ln>
              <a:solidFill>
                <a:srgbClr val="465562"/>
              </a:solidFill>
              <a:effectLst/>
              <a:uLnTx/>
              <a:uFillTx/>
              <a:latin typeface="Euphemia"/>
              <a:ea typeface="+mn-ea"/>
              <a:cs typeface="+mn-cs"/>
            </a:endParaRPr>
          </a:p>
        </p:txBody>
      </p:sp>
      <p:sp>
        <p:nvSpPr>
          <p:cNvPr id="3" name="Rectangle 2">
            <a:extLst>
              <a:ext uri="{FF2B5EF4-FFF2-40B4-BE49-F238E27FC236}">
                <a16:creationId xmlns:a16="http://schemas.microsoft.com/office/drawing/2014/main" id="{C9879378-C6C4-4374-A67F-493514B624F4}"/>
              </a:ext>
            </a:extLst>
          </p:cNvPr>
          <p:cNvSpPr/>
          <p:nvPr/>
        </p:nvSpPr>
        <p:spPr>
          <a:xfrm>
            <a:off x="6810375" y="1978575"/>
            <a:ext cx="6096000" cy="2174954"/>
          </a:xfrm>
          <a:prstGeom prst="rect">
            <a:avLst/>
          </a:prstGeom>
        </p:spPr>
        <p:txBody>
          <a:bodyPr>
            <a:spAutoFit/>
          </a:bodyPr>
          <a:lstStyle/>
          <a:p>
            <a:pPr marL="178308" indent="-342900">
              <a:lnSpc>
                <a:spcPct val="70000"/>
              </a:lnSpc>
              <a:spcBef>
                <a:spcPts val="1400"/>
              </a:spcBef>
            </a:pPr>
            <a:r>
              <a:rPr lang="pl-PL" sz="2000" b="1" dirty="0">
                <a:solidFill>
                  <a:srgbClr val="FF5F00"/>
                </a:solidFill>
                <a:latin typeface="Euphemia"/>
              </a:rPr>
              <a:t>ANALIYTIC WINDOW FUNCTIONS</a:t>
            </a:r>
          </a:p>
          <a:p>
            <a:pPr lvl="1">
              <a:lnSpc>
                <a:spcPct val="70000"/>
              </a:lnSpc>
              <a:spcBef>
                <a:spcPts val="1400"/>
              </a:spcBef>
              <a:buFont typeface="Wingdings" panose="05000000000000000000" pitchFamily="2" charset="2"/>
              <a:buChar char="§"/>
            </a:pPr>
            <a:r>
              <a:rPr lang="en-GB" b="1" dirty="0">
                <a:solidFill>
                  <a:schemeClr val="tx1">
                    <a:lumMod val="65000"/>
                    <a:lumOff val="35000"/>
                  </a:schemeClr>
                </a:solidFill>
                <a:latin typeface="Euphemia"/>
              </a:rPr>
              <a:t>CUME_DIST</a:t>
            </a:r>
          </a:p>
          <a:p>
            <a:pPr lvl="1">
              <a:lnSpc>
                <a:spcPct val="70000"/>
              </a:lnSpc>
              <a:spcBef>
                <a:spcPts val="1400"/>
              </a:spcBef>
              <a:buFont typeface="Wingdings" panose="05000000000000000000" pitchFamily="2" charset="2"/>
              <a:buChar char="§"/>
            </a:pPr>
            <a:r>
              <a:rPr lang="en-GB" b="1" dirty="0">
                <a:solidFill>
                  <a:schemeClr val="tx1">
                    <a:lumMod val="65000"/>
                    <a:lumOff val="35000"/>
                  </a:schemeClr>
                </a:solidFill>
                <a:latin typeface="Euphemia"/>
              </a:rPr>
              <a:t>PERCENT_RANK</a:t>
            </a:r>
          </a:p>
          <a:p>
            <a:pPr lvl="1">
              <a:lnSpc>
                <a:spcPct val="70000"/>
              </a:lnSpc>
              <a:spcBef>
                <a:spcPts val="1400"/>
              </a:spcBef>
              <a:buFont typeface="Wingdings" panose="05000000000000000000" pitchFamily="2" charset="2"/>
              <a:buChar char="§"/>
            </a:pPr>
            <a:r>
              <a:rPr lang="en-GB" b="1" dirty="0">
                <a:solidFill>
                  <a:schemeClr val="tx1">
                    <a:lumMod val="65000"/>
                    <a:lumOff val="35000"/>
                  </a:schemeClr>
                </a:solidFill>
                <a:latin typeface="Euphemia"/>
              </a:rPr>
              <a:t>PERCENTILE_CONT</a:t>
            </a:r>
          </a:p>
          <a:p>
            <a:pPr lvl="1">
              <a:lnSpc>
                <a:spcPct val="70000"/>
              </a:lnSpc>
              <a:spcBef>
                <a:spcPts val="1400"/>
              </a:spcBef>
              <a:buFont typeface="Wingdings" panose="05000000000000000000" pitchFamily="2" charset="2"/>
              <a:buChar char="§"/>
            </a:pPr>
            <a:r>
              <a:rPr lang="en-GB" b="1" dirty="0">
                <a:solidFill>
                  <a:schemeClr val="tx1">
                    <a:lumMod val="65000"/>
                    <a:lumOff val="35000"/>
                  </a:schemeClr>
                </a:solidFill>
                <a:latin typeface="Euphemia"/>
              </a:rPr>
              <a:t>PERCENTILE_DISC</a:t>
            </a:r>
          </a:p>
          <a:p>
            <a:pPr lvl="1">
              <a:lnSpc>
                <a:spcPct val="70000"/>
              </a:lnSpc>
              <a:spcBef>
                <a:spcPts val="1400"/>
              </a:spcBef>
              <a:buFont typeface="Wingdings" panose="05000000000000000000" pitchFamily="2" charset="2"/>
              <a:buChar char="§"/>
            </a:pPr>
            <a:r>
              <a:rPr lang="en-GB" b="1" dirty="0">
                <a:solidFill>
                  <a:schemeClr val="tx1">
                    <a:lumMod val="65000"/>
                    <a:lumOff val="35000"/>
                  </a:schemeClr>
                </a:solidFill>
                <a:latin typeface="Euphemia"/>
              </a:rPr>
              <a:t>CUME_DIST</a:t>
            </a:r>
          </a:p>
        </p:txBody>
      </p:sp>
      <p:sp>
        <p:nvSpPr>
          <p:cNvPr id="9" name="Content Placeholder 2">
            <a:extLst>
              <a:ext uri="{FF2B5EF4-FFF2-40B4-BE49-F238E27FC236}">
                <a16:creationId xmlns:a16="http://schemas.microsoft.com/office/drawing/2014/main" id="{692BF62F-A8BB-46E2-8A5F-1CD156FCB841}"/>
              </a:ext>
            </a:extLst>
          </p:cNvPr>
          <p:cNvSpPr txBox="1">
            <a:spLocks/>
          </p:cNvSpPr>
          <p:nvPr/>
        </p:nvSpPr>
        <p:spPr>
          <a:xfrm>
            <a:off x="1184713" y="1963156"/>
            <a:ext cx="6043210" cy="1823786"/>
          </a:xfrm>
          <a:prstGeom prst="rect">
            <a:avLst/>
          </a:prstGeom>
        </p:spPr>
        <p:txBody>
          <a:bodyPr vert="horz" lIns="91440" tIns="45720" rIns="91440" bIns="45720" rtlCol="0">
            <a:normAutofit/>
          </a:bodyPr>
          <a:lstStyle>
            <a:lvl1pPr marL="246888" indent="-246888" algn="l" defTabSz="914400" rtl="0" eaLnBrk="1" latinLnBrk="0" hangingPunct="1">
              <a:lnSpc>
                <a:spcPct val="90000"/>
              </a:lnSpc>
              <a:spcBef>
                <a:spcPts val="1400"/>
              </a:spcBef>
              <a:buFont typeface="Euphemia" pitchFamily="34" charset="0"/>
              <a:buChar char="›"/>
              <a:defRPr sz="2800" kern="1200">
                <a:solidFill>
                  <a:schemeClr val="tx1"/>
                </a:solidFill>
                <a:latin typeface="+mn-lt"/>
                <a:ea typeface="+mn-ea"/>
                <a:cs typeface="+mn-cs"/>
              </a:defRPr>
            </a:lvl1pPr>
            <a:lvl2pPr marL="612648" indent="-246888" algn="l" defTabSz="914400" rtl="0" eaLnBrk="1" latinLnBrk="0" hangingPunct="1">
              <a:lnSpc>
                <a:spcPct val="90000"/>
              </a:lnSpc>
              <a:spcBef>
                <a:spcPts val="600"/>
              </a:spcBef>
              <a:buFont typeface="Euphemia" pitchFamily="34" charset="0"/>
              <a:buChar char="–"/>
              <a:defRPr sz="2400" kern="1200">
                <a:solidFill>
                  <a:schemeClr val="tx1"/>
                </a:solidFill>
                <a:latin typeface="+mn-lt"/>
                <a:ea typeface="+mn-ea"/>
                <a:cs typeface="+mn-cs"/>
              </a:defRPr>
            </a:lvl2pPr>
            <a:lvl3pPr marL="978408" indent="-246888" algn="l" defTabSz="914400" rtl="0" eaLnBrk="1" latinLnBrk="0" hangingPunct="1">
              <a:lnSpc>
                <a:spcPct val="90000"/>
              </a:lnSpc>
              <a:spcBef>
                <a:spcPts val="600"/>
              </a:spcBef>
              <a:buFont typeface="Euphemia" pitchFamily="34" charset="0"/>
              <a:buChar char="›"/>
              <a:defRPr sz="2000" kern="1200">
                <a:solidFill>
                  <a:schemeClr val="tx1"/>
                </a:solidFill>
                <a:latin typeface="+mn-lt"/>
                <a:ea typeface="+mn-ea"/>
                <a:cs typeface="+mn-cs"/>
              </a:defRPr>
            </a:lvl3pPr>
            <a:lvl4pPr marL="1344168" indent="-2468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170992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5pPr>
            <a:lvl6pPr marL="207568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6pPr>
            <a:lvl7pPr marL="244144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7pPr>
            <a:lvl8pPr marL="280720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8pPr>
            <a:lvl9pPr marL="317296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9pPr>
          </a:lstStyle>
          <a:p>
            <a:pPr marL="0" lvl="0" indent="0">
              <a:buNone/>
            </a:pPr>
            <a:r>
              <a:rPr lang="pl-PL" sz="2000" b="1" dirty="0">
                <a:solidFill>
                  <a:srgbClr val="FF5F00"/>
                </a:solidFill>
                <a:latin typeface="Euphemia"/>
              </a:rPr>
              <a:t>AGGREGATIONS</a:t>
            </a:r>
            <a:r>
              <a:rPr lang="pl-PL" sz="2000" dirty="0"/>
              <a:t> </a:t>
            </a:r>
            <a:endParaRPr lang="en-GB" sz="2000" dirty="0"/>
          </a:p>
          <a:p>
            <a:pPr lvl="0">
              <a:buFont typeface="Wingdings" panose="05000000000000000000" pitchFamily="2" charset="2"/>
              <a:buChar char="§"/>
            </a:pPr>
            <a:r>
              <a:rPr lang="pl-PL" sz="1900" b="1" dirty="0">
                <a:solidFill>
                  <a:schemeClr val="tx1">
                    <a:lumMod val="65000"/>
                    <a:lumOff val="35000"/>
                  </a:schemeClr>
                </a:solidFill>
                <a:latin typeface="Euphemia"/>
              </a:rPr>
              <a:t>GROUP BY </a:t>
            </a:r>
          </a:p>
          <a:p>
            <a:pPr>
              <a:lnSpc>
                <a:spcPct val="70000"/>
              </a:lnSpc>
              <a:buFont typeface="Wingdings" panose="05000000000000000000" pitchFamily="2" charset="2"/>
              <a:buChar char="§"/>
            </a:pPr>
            <a:r>
              <a:rPr lang="pl-PL" sz="1900" b="1" dirty="0">
                <a:solidFill>
                  <a:schemeClr val="tx1">
                    <a:lumMod val="65000"/>
                    <a:lumOff val="35000"/>
                  </a:schemeClr>
                </a:solidFill>
                <a:latin typeface="Euphemia"/>
              </a:rPr>
              <a:t>HAVING </a:t>
            </a:r>
          </a:p>
          <a:p>
            <a:pPr>
              <a:lnSpc>
                <a:spcPct val="70000"/>
              </a:lnSpc>
              <a:buFont typeface="Wingdings" panose="05000000000000000000" pitchFamily="2" charset="2"/>
              <a:buChar char="§"/>
            </a:pPr>
            <a:r>
              <a:rPr lang="pl-PL" sz="1900" b="1" dirty="0">
                <a:solidFill>
                  <a:schemeClr val="tx1">
                    <a:lumMod val="65000"/>
                    <a:lumOff val="35000"/>
                  </a:schemeClr>
                </a:solidFill>
                <a:latin typeface="Euphemia"/>
              </a:rPr>
              <a:t>MAX</a:t>
            </a:r>
            <a:r>
              <a:rPr lang="en-GB" sz="1900" b="1" dirty="0">
                <a:solidFill>
                  <a:schemeClr val="tx1">
                    <a:lumMod val="65000"/>
                    <a:lumOff val="35000"/>
                  </a:schemeClr>
                </a:solidFill>
                <a:latin typeface="Euphemia"/>
              </a:rPr>
              <a:t> ,</a:t>
            </a:r>
            <a:r>
              <a:rPr lang="pl-PL" sz="1900" b="1" dirty="0">
                <a:solidFill>
                  <a:schemeClr val="tx1">
                    <a:lumMod val="65000"/>
                    <a:lumOff val="35000"/>
                  </a:schemeClr>
                </a:solidFill>
                <a:latin typeface="Euphemia"/>
              </a:rPr>
              <a:t>MIN</a:t>
            </a:r>
            <a:r>
              <a:rPr lang="en-GB" sz="1900" b="1" dirty="0">
                <a:solidFill>
                  <a:schemeClr val="tx1">
                    <a:lumMod val="65000"/>
                    <a:lumOff val="35000"/>
                  </a:schemeClr>
                </a:solidFill>
                <a:latin typeface="Euphemia"/>
              </a:rPr>
              <a:t> ,</a:t>
            </a:r>
            <a:r>
              <a:rPr lang="pl-PL" sz="1900" b="1" dirty="0">
                <a:solidFill>
                  <a:schemeClr val="tx1">
                    <a:lumMod val="65000"/>
                    <a:lumOff val="35000"/>
                  </a:schemeClr>
                </a:solidFill>
                <a:latin typeface="Euphemia"/>
              </a:rPr>
              <a:t>SUM</a:t>
            </a:r>
            <a:r>
              <a:rPr lang="en-GB" sz="1900" b="1" dirty="0">
                <a:solidFill>
                  <a:schemeClr val="tx1">
                    <a:lumMod val="65000"/>
                    <a:lumOff val="35000"/>
                  </a:schemeClr>
                </a:solidFill>
                <a:latin typeface="Euphemia"/>
              </a:rPr>
              <a:t>,COUNT, ARRAY_AGG</a:t>
            </a:r>
            <a:endParaRPr lang="pl-PL" sz="1900" b="1" dirty="0">
              <a:solidFill>
                <a:schemeClr val="tx1">
                  <a:lumMod val="65000"/>
                  <a:lumOff val="35000"/>
                </a:schemeClr>
              </a:solidFill>
              <a:latin typeface="Euphemia"/>
            </a:endParaRPr>
          </a:p>
          <a:p>
            <a:pPr marL="0" lvl="0" indent="0">
              <a:buNone/>
            </a:pPr>
            <a:endParaRPr kumimoji="0" lang="en-GB" sz="2000" b="1" i="0" u="none" strike="noStrike" kern="1200" cap="none" spc="0" normalizeH="0" baseline="0" noProof="0" dirty="0">
              <a:ln>
                <a:noFill/>
              </a:ln>
              <a:solidFill>
                <a:srgbClr val="465562"/>
              </a:solidFill>
              <a:effectLst/>
              <a:uLnTx/>
              <a:uFillTx/>
              <a:latin typeface="Euphemia"/>
              <a:ea typeface="+mn-ea"/>
              <a:cs typeface="+mn-cs"/>
            </a:endParaRPr>
          </a:p>
        </p:txBody>
      </p:sp>
    </p:spTree>
    <p:extLst>
      <p:ext uri="{BB962C8B-B14F-4D97-AF65-F5344CB8AC3E}">
        <p14:creationId xmlns:p14="http://schemas.microsoft.com/office/powerpoint/2010/main" val="29852124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20FB51F-3545-468B-A215-E83FBB882968}"/>
              </a:ext>
            </a:extLst>
          </p:cNvPr>
          <p:cNvSpPr>
            <a:spLocks noGrp="1"/>
          </p:cNvSpPr>
          <p:nvPr>
            <p:ph type="body" sz="quarter" idx="13"/>
          </p:nvPr>
        </p:nvSpPr>
        <p:spPr>
          <a:xfrm>
            <a:off x="792127" y="857465"/>
            <a:ext cx="11256998" cy="957299"/>
          </a:xfrm>
        </p:spPr>
        <p:txBody>
          <a:bodyPr/>
          <a:lstStyle/>
          <a:p>
            <a:r>
              <a:rPr lang="pl-PL" sz="4800" b="1" spc="-50" dirty="0">
                <a:solidFill>
                  <a:srgbClr val="FF5F00"/>
                </a:solidFill>
                <a:latin typeface="Calibri Light" panose="020F0302020204030204"/>
                <a:ea typeface="+mj-ea"/>
                <a:cs typeface="+mj-cs"/>
              </a:rPr>
              <a:t>U-SQL </a:t>
            </a:r>
            <a:r>
              <a:rPr lang="en-GB" sz="4800" b="1" spc="-50" dirty="0">
                <a:solidFill>
                  <a:srgbClr val="FF5F00"/>
                </a:solidFill>
                <a:latin typeface="Calibri Light" panose="020F0302020204030204"/>
                <a:ea typeface="+mj-ea"/>
                <a:cs typeface="+mj-cs"/>
              </a:rPr>
              <a:t>Top 5’s Surprises for SQL Developers</a:t>
            </a:r>
            <a:endParaRPr lang="pl-PL" sz="4800" b="1" spc="-50" dirty="0">
              <a:solidFill>
                <a:srgbClr val="FF5F00"/>
              </a:solidFill>
              <a:latin typeface="Calibri Light" panose="020F0302020204030204"/>
              <a:ea typeface="+mj-ea"/>
              <a:cs typeface="+mj-cs"/>
            </a:endParaRPr>
          </a:p>
        </p:txBody>
      </p:sp>
      <p:sp>
        <p:nvSpPr>
          <p:cNvPr id="4" name="Rectangle 3">
            <a:extLst>
              <a:ext uri="{FF2B5EF4-FFF2-40B4-BE49-F238E27FC236}">
                <a16:creationId xmlns:a16="http://schemas.microsoft.com/office/drawing/2014/main" id="{10DEB187-7FF9-4615-9566-C49511FB4A2A}"/>
              </a:ext>
            </a:extLst>
          </p:cNvPr>
          <p:cNvSpPr/>
          <p:nvPr/>
        </p:nvSpPr>
        <p:spPr>
          <a:xfrm>
            <a:off x="1428749" y="1971675"/>
            <a:ext cx="10106026" cy="3724096"/>
          </a:xfrm>
          <a:prstGeom prst="rect">
            <a:avLst/>
          </a:prstGeom>
        </p:spPr>
        <p:txBody>
          <a:bodyPr wrap="square">
            <a:spAutoFit/>
          </a:bodyPr>
          <a:lstStyle/>
          <a:p>
            <a:pPr marL="342900" marR="0" lvl="0" indent="-3429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1" i="0" u="none" strike="noStrike" kern="0" cap="none" spc="0" normalizeH="0" baseline="0" noProof="0" dirty="0">
                <a:ln>
                  <a:noFill/>
                </a:ln>
                <a:solidFill>
                  <a:srgbClr val="FF5F00"/>
                </a:solidFill>
                <a:effectLst/>
                <a:uLnTx/>
                <a:uFillTx/>
                <a:latin typeface="Euphemia"/>
              </a:rPr>
              <a:t>U-SQL is case sensitive </a:t>
            </a:r>
          </a:p>
          <a:p>
            <a:pPr marL="342900" marR="0" lvl="0" indent="-3429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1" i="0" u="none" strike="noStrike" kern="0" cap="none" spc="0" normalizeH="0" baseline="0" noProof="0" dirty="0">
                <a:ln>
                  <a:noFill/>
                </a:ln>
                <a:solidFill>
                  <a:srgbClr val="FF5F00"/>
                </a:solidFill>
                <a:effectLst/>
                <a:uLnTx/>
                <a:uFillTx/>
                <a:latin typeface="Euphemia"/>
              </a:rPr>
              <a:t>AS</a:t>
            </a:r>
            <a:r>
              <a:rPr kumimoji="0" lang="en-US" sz="2800" b="1" i="0" u="none" strike="noStrike" kern="0" cap="none" spc="0" normalizeH="0" baseline="0" noProof="0" dirty="0">
                <a:ln>
                  <a:noFill/>
                </a:ln>
                <a:solidFill>
                  <a:srgbClr val="F79646">
                    <a:lumMod val="75000"/>
                  </a:srgbClr>
                </a:solidFill>
                <a:effectLst/>
                <a:uLnTx/>
                <a:uFillTx/>
                <a:latin typeface="Euphemia"/>
              </a:rPr>
              <a:t> </a:t>
            </a:r>
            <a:r>
              <a:rPr kumimoji="0" lang="pl-PL" sz="2800" b="0" i="0" u="none" strike="noStrike" kern="0" cap="none" spc="0" normalizeH="0" baseline="0" noProof="0" dirty="0">
                <a:ln>
                  <a:noFill/>
                </a:ln>
                <a:solidFill>
                  <a:srgbClr val="465562"/>
                </a:solidFill>
                <a:effectLst/>
                <a:uLnTx/>
                <a:uFillTx/>
                <a:latin typeface="Euphemia"/>
              </a:rPr>
              <a:t>is not </a:t>
            </a:r>
            <a:r>
              <a:rPr kumimoji="0" lang="en-GB" sz="2800" b="1" i="0" u="none" strike="noStrike" kern="0" cap="none" spc="0" normalizeH="0" baseline="0" noProof="0" dirty="0">
                <a:ln>
                  <a:noFill/>
                </a:ln>
                <a:solidFill>
                  <a:srgbClr val="FF5F00"/>
                </a:solidFill>
                <a:effectLst/>
                <a:uLnTx/>
                <a:uFillTx/>
                <a:latin typeface="Euphemia"/>
              </a:rPr>
              <a:t>as</a:t>
            </a:r>
            <a:r>
              <a:rPr kumimoji="0" lang="en-GB" sz="2800" b="1" i="0" u="none" strike="noStrike" kern="0" cap="none" spc="0" normalizeH="0" baseline="0" noProof="0" dirty="0">
                <a:ln>
                  <a:noFill/>
                </a:ln>
                <a:solidFill>
                  <a:srgbClr val="F79646">
                    <a:lumMod val="75000"/>
                  </a:srgbClr>
                </a:solidFill>
                <a:effectLst/>
                <a:uLnTx/>
                <a:uFillTx/>
                <a:latin typeface="Euphemia"/>
              </a:rPr>
              <a:t> </a:t>
            </a:r>
          </a:p>
          <a:p>
            <a:pPr marL="800100" marR="0" lvl="1" indent="-3429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0" cap="none" spc="0" normalizeH="0" baseline="0" noProof="0" dirty="0">
                <a:ln>
                  <a:noFill/>
                </a:ln>
                <a:solidFill>
                  <a:srgbClr val="465562"/>
                </a:solidFill>
                <a:effectLst/>
                <a:uLnTx/>
                <a:uFillTx/>
                <a:latin typeface="Euphemia"/>
              </a:rPr>
              <a:t>C# keywords and SQL keywords overlap</a:t>
            </a:r>
          </a:p>
          <a:p>
            <a:pPr marL="342900" marR="0" lvl="0" indent="-3429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pl-PL" sz="2800" b="1" i="0" u="none" strike="noStrike" kern="0" cap="none" spc="0" normalizeH="0" baseline="0" noProof="0" dirty="0">
                <a:ln>
                  <a:noFill/>
                </a:ln>
                <a:solidFill>
                  <a:srgbClr val="FF5F00"/>
                </a:solidFill>
                <a:effectLst/>
                <a:uLnTx/>
                <a:uFillTx/>
                <a:latin typeface="Euphemia"/>
              </a:rPr>
              <a:t>= != == </a:t>
            </a:r>
            <a:endParaRPr kumimoji="0" lang="en-GB" sz="2800" b="1" i="0" u="none" strike="noStrike" kern="0" cap="none" spc="0" normalizeH="0" baseline="0" noProof="0" dirty="0">
              <a:ln>
                <a:noFill/>
              </a:ln>
              <a:solidFill>
                <a:srgbClr val="FF5F00"/>
              </a:solidFill>
              <a:effectLst/>
              <a:uLnTx/>
              <a:uFillTx/>
              <a:latin typeface="Euphemia"/>
            </a:endParaRPr>
          </a:p>
          <a:p>
            <a:pPr marL="800100" marR="0" lvl="1" indent="-3429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pl-PL" sz="2400" b="0" i="0" u="none" strike="noStrike" kern="0" cap="none" spc="0" normalizeH="0" baseline="0" noProof="0" dirty="0">
                <a:ln>
                  <a:noFill/>
                </a:ln>
                <a:solidFill>
                  <a:srgbClr val="465562"/>
                </a:solidFill>
                <a:effectLst/>
                <a:uLnTx/>
                <a:uFillTx/>
                <a:latin typeface="Euphemia"/>
              </a:rPr>
              <a:t>C# expression language </a:t>
            </a:r>
            <a:endParaRPr kumimoji="0" lang="en-GB" sz="2400" b="0" i="0" u="none" strike="noStrike" kern="0" cap="none" spc="0" normalizeH="0" baseline="0" noProof="0" dirty="0">
              <a:ln>
                <a:noFill/>
              </a:ln>
              <a:solidFill>
                <a:srgbClr val="465562"/>
              </a:solidFill>
              <a:effectLst/>
              <a:uLnTx/>
              <a:uFillTx/>
              <a:latin typeface="Euphemia"/>
            </a:endParaRPr>
          </a:p>
          <a:p>
            <a:pPr marL="342900" marR="0" lvl="0" indent="-3429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pl-PL" sz="2800" b="1" i="0" u="none" strike="noStrike" kern="0" cap="none" spc="0" normalizeH="0" baseline="0" noProof="0" dirty="0">
                <a:ln>
                  <a:noFill/>
                </a:ln>
                <a:solidFill>
                  <a:srgbClr val="FF5F00"/>
                </a:solidFill>
                <a:effectLst/>
                <a:uLnTx/>
                <a:uFillTx/>
                <a:latin typeface="Euphemia"/>
              </a:rPr>
              <a:t>null IS NOT NULL </a:t>
            </a:r>
            <a:endParaRPr kumimoji="0" lang="en-GB" sz="2800" b="1" i="0" u="none" strike="noStrike" kern="0" cap="none" spc="0" normalizeH="0" baseline="0" noProof="0" dirty="0">
              <a:ln>
                <a:noFill/>
              </a:ln>
              <a:solidFill>
                <a:srgbClr val="FF5F00"/>
              </a:solidFill>
              <a:effectLst/>
              <a:uLnTx/>
              <a:uFillTx/>
              <a:latin typeface="Euphemia"/>
            </a:endParaRPr>
          </a:p>
          <a:p>
            <a:pPr marL="800100" marR="0" lvl="1" indent="-3429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pl-PL" sz="2400" b="0" i="0" u="none" strike="noStrike" kern="0" cap="none" spc="0" normalizeH="0" baseline="0" noProof="0" dirty="0">
                <a:ln>
                  <a:noFill/>
                </a:ln>
                <a:solidFill>
                  <a:srgbClr val="465562"/>
                </a:solidFill>
                <a:effectLst/>
                <a:uLnTx/>
                <a:uFillTx/>
                <a:latin typeface="Euphemia"/>
              </a:rPr>
              <a:t>C# nulls are two-valued </a:t>
            </a:r>
            <a:r>
              <a:rPr kumimoji="0" lang="en-GB" sz="2400" b="0" i="0" u="none" strike="noStrike" kern="0" cap="none" spc="0" normalizeH="0" baseline="0" noProof="0" dirty="0">
                <a:ln>
                  <a:noFill/>
                </a:ln>
                <a:solidFill>
                  <a:srgbClr val="465562"/>
                </a:solidFill>
                <a:effectLst/>
                <a:uLnTx/>
                <a:uFillTx/>
                <a:latin typeface="Euphemia"/>
              </a:rPr>
              <a:t>(</a:t>
            </a:r>
            <a:r>
              <a:rPr kumimoji="0" lang="en-GB" sz="2400" b="0" i="0" u="none" strike="noStrike" kern="0" cap="none" spc="0" normalizeH="0" baseline="0" noProof="0" dirty="0" err="1">
                <a:ln>
                  <a:noFill/>
                </a:ln>
                <a:solidFill>
                  <a:srgbClr val="465562"/>
                </a:solidFill>
                <a:effectLst/>
                <a:uLnTx/>
                <a:uFillTx/>
                <a:latin typeface="Euphemia"/>
              </a:rPr>
              <a:t>HasValue</a:t>
            </a:r>
            <a:r>
              <a:rPr kumimoji="0" lang="en-GB" sz="2400" b="0" i="0" u="none" strike="noStrike" kern="0" cap="none" spc="0" normalizeH="0" baseline="0" noProof="0" dirty="0">
                <a:ln>
                  <a:noFill/>
                </a:ln>
                <a:solidFill>
                  <a:srgbClr val="465562"/>
                </a:solidFill>
                <a:effectLst/>
                <a:uLnTx/>
                <a:uFillTx/>
                <a:latin typeface="Euphemia"/>
              </a:rPr>
              <a:t>)</a:t>
            </a:r>
          </a:p>
          <a:p>
            <a:pPr marL="342900" marR="0" lvl="0" indent="-3429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pl-PL" sz="2800" b="1" i="0" u="none" strike="noStrike" kern="0" cap="none" spc="0" normalizeH="0" baseline="0" noProof="0" dirty="0">
                <a:ln>
                  <a:noFill/>
                </a:ln>
                <a:solidFill>
                  <a:srgbClr val="FF5F00"/>
                </a:solidFill>
                <a:effectLst/>
                <a:uLnTx/>
                <a:uFillTx/>
                <a:latin typeface="Euphemia"/>
              </a:rPr>
              <a:t>No UPDATE, DELETE, nor MERGE </a:t>
            </a:r>
            <a:r>
              <a:rPr kumimoji="0" lang="pl-PL" sz="2400" b="0" i="0" u="none" strike="noStrike" kern="0" cap="none" spc="0" normalizeH="0" baseline="0" noProof="0" dirty="0">
                <a:ln>
                  <a:noFill/>
                </a:ln>
                <a:solidFill>
                  <a:srgbClr val="FF5F00"/>
                </a:solidFill>
                <a:effectLst/>
                <a:uLnTx/>
                <a:uFillTx/>
              </a:rPr>
              <a:t> </a:t>
            </a:r>
            <a:br>
              <a:rPr kumimoji="0" lang="pl-PL" sz="2400" b="0" i="0" u="none" strike="noStrike" kern="0" cap="none" spc="0" normalizeH="0" baseline="0" noProof="0" dirty="0">
                <a:ln>
                  <a:noFill/>
                </a:ln>
                <a:solidFill>
                  <a:prstClr val="black"/>
                </a:solidFill>
                <a:effectLst/>
                <a:uLnTx/>
                <a:uFillTx/>
              </a:rPr>
            </a:br>
            <a:endParaRPr kumimoji="0" lang="en-US" sz="2400" b="1" i="0" u="none" strike="noStrike" kern="0" cap="none" spc="0" normalizeH="0" baseline="0" noProof="0" dirty="0">
              <a:ln>
                <a:noFill/>
              </a:ln>
              <a:solidFill>
                <a:srgbClr val="F79646">
                  <a:lumMod val="75000"/>
                </a:srgbClr>
              </a:solidFill>
              <a:effectLst/>
              <a:uLnTx/>
              <a:uFillTx/>
              <a:latin typeface="Euphemia"/>
            </a:endParaRPr>
          </a:p>
        </p:txBody>
      </p:sp>
    </p:spTree>
    <p:extLst>
      <p:ext uri="{BB962C8B-B14F-4D97-AF65-F5344CB8AC3E}">
        <p14:creationId xmlns:p14="http://schemas.microsoft.com/office/powerpoint/2010/main" val="17666368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6EDEE19-7D0D-4430-8C6E-1638321327D2}"/>
              </a:ext>
            </a:extLst>
          </p:cNvPr>
          <p:cNvSpPr>
            <a:spLocks noGrp="1"/>
          </p:cNvSpPr>
          <p:nvPr>
            <p:ph type="body" sz="quarter" idx="13"/>
          </p:nvPr>
        </p:nvSpPr>
        <p:spPr>
          <a:xfrm>
            <a:off x="792127" y="857465"/>
            <a:ext cx="9637748" cy="957299"/>
          </a:xfrm>
        </p:spPr>
        <p:txBody>
          <a:bodyPr/>
          <a:lstStyle/>
          <a:p>
            <a:r>
              <a:rPr lang="pl-PL" sz="4800" b="1" spc="-50" dirty="0">
                <a:solidFill>
                  <a:srgbClr val="FF5F00"/>
                </a:solidFill>
                <a:latin typeface="Calibri Light" panose="020F0302020204030204"/>
                <a:ea typeface="+mj-ea"/>
                <a:cs typeface="+mj-cs"/>
              </a:rPr>
              <a:t>Data Lake Analytics Runtime</a:t>
            </a:r>
          </a:p>
        </p:txBody>
      </p:sp>
      <p:sp>
        <p:nvSpPr>
          <p:cNvPr id="4" name="Rectangle 3">
            <a:extLst>
              <a:ext uri="{FF2B5EF4-FFF2-40B4-BE49-F238E27FC236}">
                <a16:creationId xmlns:a16="http://schemas.microsoft.com/office/drawing/2014/main" id="{7B3D11A6-EB93-42E1-810D-6DB71CBC3762}"/>
              </a:ext>
            </a:extLst>
          </p:cNvPr>
          <p:cNvSpPr/>
          <p:nvPr/>
        </p:nvSpPr>
        <p:spPr>
          <a:xfrm>
            <a:off x="1228724" y="1941102"/>
            <a:ext cx="7324725" cy="3179332"/>
          </a:xfrm>
          <a:prstGeom prst="rect">
            <a:avLst/>
          </a:prstGeom>
        </p:spPr>
        <p:txBody>
          <a:bodyPr wrap="square">
            <a:spAutoFit/>
          </a:bodyPr>
          <a:lstStyle/>
          <a:p>
            <a:pPr lvl="0" defTabSz="914238">
              <a:lnSpc>
                <a:spcPct val="90000"/>
              </a:lnSpc>
              <a:spcBef>
                <a:spcPts val="1400"/>
              </a:spcBef>
              <a:defRPr/>
            </a:pPr>
            <a:r>
              <a:rPr lang="en-US" sz="3600" b="1" dirty="0">
                <a:solidFill>
                  <a:srgbClr val="FF5F00"/>
                </a:solidFill>
                <a:latin typeface="Euphemia"/>
              </a:rPr>
              <a:t>1 ADLAU </a:t>
            </a:r>
            <a:r>
              <a:rPr lang="en-US" sz="3600" b="1" dirty="0">
                <a:solidFill>
                  <a:srgbClr val="465562"/>
                </a:solidFill>
                <a:latin typeface="Euphemia"/>
              </a:rPr>
              <a:t>~= </a:t>
            </a:r>
            <a:r>
              <a:rPr lang="pl-PL" sz="3600" b="1" dirty="0">
                <a:solidFill>
                  <a:srgbClr val="465562"/>
                </a:solidFill>
                <a:latin typeface="Euphemia"/>
              </a:rPr>
              <a:t> </a:t>
            </a:r>
            <a:r>
              <a:rPr lang="en-US" sz="3600" b="1" dirty="0">
                <a:solidFill>
                  <a:srgbClr val="465562"/>
                </a:solidFill>
                <a:latin typeface="Euphemia"/>
              </a:rPr>
              <a:t>A VM with 2 cores and 6 GB of memory</a:t>
            </a:r>
            <a:endParaRPr lang="pl-PL" sz="3600" b="1" dirty="0">
              <a:solidFill>
                <a:srgbClr val="465562"/>
              </a:solidFill>
              <a:latin typeface="Euphemia"/>
            </a:endParaRPr>
          </a:p>
          <a:p>
            <a:pPr marL="822960" lvl="3" indent="-457200" defTabSz="914238">
              <a:spcBef>
                <a:spcPts val="1400"/>
              </a:spcBef>
              <a:buFont typeface="Arial" panose="020B0604020202020204" pitchFamily="34" charset="0"/>
              <a:buChar char="•"/>
              <a:defRPr/>
            </a:pPr>
            <a:r>
              <a:rPr lang="en-GB" sz="3600" b="1" dirty="0">
                <a:solidFill>
                  <a:srgbClr val="465562"/>
                </a:solidFill>
                <a:latin typeface="Euphemia"/>
              </a:rPr>
              <a:t>Limited</a:t>
            </a:r>
            <a:r>
              <a:rPr lang="pl-PL" sz="3600" b="1" dirty="0">
                <a:solidFill>
                  <a:srgbClr val="465562"/>
                </a:solidFill>
                <a:latin typeface="Euphemia"/>
              </a:rPr>
              <a:t> Network Access</a:t>
            </a:r>
            <a:r>
              <a:rPr lang="en-GB" sz="3600" b="1" dirty="0">
                <a:solidFill>
                  <a:srgbClr val="465562"/>
                </a:solidFill>
                <a:latin typeface="Euphemia"/>
              </a:rPr>
              <a:t> *</a:t>
            </a:r>
            <a:endParaRPr lang="en-US" sz="3600" b="1" dirty="0">
              <a:solidFill>
                <a:srgbClr val="465562"/>
              </a:solidFill>
              <a:latin typeface="Euphemia"/>
            </a:endParaRPr>
          </a:p>
          <a:p>
            <a:pPr lvl="0">
              <a:lnSpc>
                <a:spcPct val="90000"/>
              </a:lnSpc>
              <a:spcBef>
                <a:spcPts val="1400"/>
              </a:spcBef>
              <a:defRPr/>
            </a:pPr>
            <a:r>
              <a:rPr lang="en-US" sz="4000" b="1" dirty="0">
                <a:solidFill>
                  <a:srgbClr val="465562"/>
                </a:solidFill>
                <a:latin typeface="Euphemia"/>
              </a:rPr>
              <a:t>Parallelism </a:t>
            </a:r>
            <a:r>
              <a:rPr lang="en-US" sz="4000" b="1" dirty="0">
                <a:solidFill>
                  <a:srgbClr val="FF5F00"/>
                </a:solidFill>
                <a:latin typeface="Euphemia"/>
              </a:rPr>
              <a:t>N </a:t>
            </a:r>
            <a:r>
              <a:rPr lang="en-US" sz="4000" b="1" dirty="0">
                <a:solidFill>
                  <a:srgbClr val="465562"/>
                </a:solidFill>
                <a:latin typeface="Euphemia"/>
              </a:rPr>
              <a:t>= </a:t>
            </a:r>
            <a:r>
              <a:rPr lang="en-US" sz="4000" b="1" dirty="0">
                <a:solidFill>
                  <a:srgbClr val="FF5F00"/>
                </a:solidFill>
                <a:latin typeface="Euphemia"/>
              </a:rPr>
              <a:t>N </a:t>
            </a:r>
            <a:r>
              <a:rPr lang="en-US" sz="4000" b="1" dirty="0">
                <a:solidFill>
                  <a:srgbClr val="465562"/>
                </a:solidFill>
                <a:latin typeface="Euphemia"/>
              </a:rPr>
              <a:t>ADLAUs</a:t>
            </a:r>
          </a:p>
          <a:p>
            <a:pPr lvl="0">
              <a:lnSpc>
                <a:spcPct val="90000"/>
              </a:lnSpc>
              <a:spcBef>
                <a:spcPts val="1400"/>
              </a:spcBef>
              <a:defRPr/>
            </a:pPr>
            <a:endParaRPr lang="pl-PL" sz="3200" b="1" dirty="0">
              <a:solidFill>
                <a:srgbClr val="465562"/>
              </a:solidFill>
              <a:latin typeface="Euphemia"/>
            </a:endParaRPr>
          </a:p>
        </p:txBody>
      </p:sp>
      <p:pic>
        <p:nvPicPr>
          <p:cNvPr id="5" name="Obraz 4">
            <a:extLst>
              <a:ext uri="{FF2B5EF4-FFF2-40B4-BE49-F238E27FC236}">
                <a16:creationId xmlns:a16="http://schemas.microsoft.com/office/drawing/2014/main" id="{BA52CB19-1ACF-4E1B-82F5-025EA2AB68B9}"/>
              </a:ext>
            </a:extLst>
          </p:cNvPr>
          <p:cNvPicPr>
            <a:picLocks noChangeAspect="1"/>
          </p:cNvPicPr>
          <p:nvPr/>
        </p:nvPicPr>
        <p:blipFill>
          <a:blip r:embed="rId3"/>
          <a:stretch>
            <a:fillRect/>
          </a:stretch>
        </p:blipFill>
        <p:spPr>
          <a:xfrm>
            <a:off x="7617262" y="3278682"/>
            <a:ext cx="4397223" cy="304591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style>
          <a:lnRef idx="2">
            <a:schemeClr val="accent4"/>
          </a:lnRef>
          <a:fillRef idx="1">
            <a:schemeClr val="lt1"/>
          </a:fillRef>
          <a:effectRef idx="0">
            <a:schemeClr val="accent4"/>
          </a:effectRef>
          <a:fontRef idx="minor">
            <a:schemeClr val="dk1"/>
          </a:fontRef>
        </p:style>
      </p:pic>
    </p:spTree>
    <p:extLst>
      <p:ext uri="{BB962C8B-B14F-4D97-AF65-F5344CB8AC3E}">
        <p14:creationId xmlns:p14="http://schemas.microsoft.com/office/powerpoint/2010/main" val="3985136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620DB88-0592-46E2-BE5E-DE4F15912D58}"/>
              </a:ext>
            </a:extLst>
          </p:cNvPr>
          <p:cNvSpPr>
            <a:spLocks noGrp="1"/>
          </p:cNvSpPr>
          <p:nvPr>
            <p:ph type="body" sz="quarter" idx="13"/>
          </p:nvPr>
        </p:nvSpPr>
        <p:spPr/>
        <p:txBody>
          <a:bodyPr/>
          <a:lstStyle/>
          <a:p>
            <a:r>
              <a:rPr lang="en-GB" sz="4800" b="1" spc="-50" dirty="0">
                <a:solidFill>
                  <a:srgbClr val="FF5F00"/>
                </a:solidFill>
                <a:latin typeface="Calibri Light" panose="020F0302020204030204"/>
                <a:ea typeface="+mj-ea"/>
                <a:cs typeface="+mj-cs"/>
              </a:rPr>
              <a:t>ETL vs ELT</a:t>
            </a:r>
            <a:endParaRPr lang="pl-PL" sz="4800" b="1" spc="-50" dirty="0">
              <a:solidFill>
                <a:srgbClr val="FF5F00"/>
              </a:solidFill>
              <a:latin typeface="Calibri Light" panose="020F0302020204030204"/>
              <a:ea typeface="+mj-ea"/>
              <a:cs typeface="+mj-cs"/>
            </a:endParaRPr>
          </a:p>
        </p:txBody>
      </p:sp>
      <p:sp>
        <p:nvSpPr>
          <p:cNvPr id="4" name="Content Placeholder 6">
            <a:extLst>
              <a:ext uri="{FF2B5EF4-FFF2-40B4-BE49-F238E27FC236}">
                <a16:creationId xmlns:a16="http://schemas.microsoft.com/office/drawing/2014/main" id="{64320040-6AAD-4E7E-A637-2D43A31F262A}"/>
              </a:ext>
            </a:extLst>
          </p:cNvPr>
          <p:cNvSpPr txBox="1">
            <a:spLocks/>
          </p:cNvSpPr>
          <p:nvPr/>
        </p:nvSpPr>
        <p:spPr>
          <a:xfrm>
            <a:off x="780765" y="1657083"/>
            <a:ext cx="11173110" cy="4867542"/>
          </a:xfrm>
          <a:prstGeom prst="rect">
            <a:avLst/>
          </a:prstGeom>
        </p:spPr>
        <p:txBody>
          <a:bodyPr vert="horz" lIns="91440" tIns="45720" rIns="91440" bIns="45720" rtlCol="0">
            <a:noAutofit/>
          </a:bodyPr>
          <a:lstStyle>
            <a:lvl1pPr marL="246888" indent="-246888" algn="l" defTabSz="914400" rtl="0" eaLnBrk="1" latinLnBrk="0" hangingPunct="1">
              <a:lnSpc>
                <a:spcPct val="90000"/>
              </a:lnSpc>
              <a:spcBef>
                <a:spcPts val="1400"/>
              </a:spcBef>
              <a:buFont typeface="Euphemia" pitchFamily="34" charset="0"/>
              <a:buChar char="›"/>
              <a:defRPr sz="2800" kern="1200">
                <a:solidFill>
                  <a:schemeClr val="tx1"/>
                </a:solidFill>
                <a:latin typeface="+mn-lt"/>
                <a:ea typeface="+mn-ea"/>
                <a:cs typeface="+mn-cs"/>
              </a:defRPr>
            </a:lvl1pPr>
            <a:lvl2pPr marL="612648" indent="-246888" algn="l" defTabSz="914400" rtl="0" eaLnBrk="1" latinLnBrk="0" hangingPunct="1">
              <a:lnSpc>
                <a:spcPct val="90000"/>
              </a:lnSpc>
              <a:spcBef>
                <a:spcPts val="600"/>
              </a:spcBef>
              <a:buFont typeface="Euphemia" pitchFamily="34" charset="0"/>
              <a:buChar char="–"/>
              <a:defRPr sz="2400" kern="1200">
                <a:solidFill>
                  <a:schemeClr val="tx1"/>
                </a:solidFill>
                <a:latin typeface="+mn-lt"/>
                <a:ea typeface="+mn-ea"/>
                <a:cs typeface="+mn-cs"/>
              </a:defRPr>
            </a:lvl2pPr>
            <a:lvl3pPr marL="978408" indent="-246888" algn="l" defTabSz="914400" rtl="0" eaLnBrk="1" latinLnBrk="0" hangingPunct="1">
              <a:lnSpc>
                <a:spcPct val="90000"/>
              </a:lnSpc>
              <a:spcBef>
                <a:spcPts val="600"/>
              </a:spcBef>
              <a:buFont typeface="Euphemia" pitchFamily="34" charset="0"/>
              <a:buChar char="›"/>
              <a:defRPr sz="2000" kern="1200">
                <a:solidFill>
                  <a:schemeClr val="tx1"/>
                </a:solidFill>
                <a:latin typeface="+mn-lt"/>
                <a:ea typeface="+mn-ea"/>
                <a:cs typeface="+mn-cs"/>
              </a:defRPr>
            </a:lvl3pPr>
            <a:lvl4pPr marL="1344168" indent="-2468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170992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5pPr>
            <a:lvl6pPr marL="207568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6pPr>
            <a:lvl7pPr marL="244144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7pPr>
            <a:lvl8pPr marL="280720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8pPr>
            <a:lvl9pPr marL="317296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9pPr>
          </a:lstStyle>
          <a:p>
            <a:pPr>
              <a:buFont typeface="Arial" panose="020B0604020202020204" pitchFamily="34" charset="0"/>
              <a:buChar char="•"/>
            </a:pPr>
            <a:r>
              <a:rPr lang="en-GB" sz="3600" b="1" dirty="0">
                <a:solidFill>
                  <a:srgbClr val="FF5F00"/>
                </a:solidFill>
                <a:latin typeface="Euphemia"/>
              </a:rPr>
              <a:t>ETL</a:t>
            </a:r>
            <a:r>
              <a:rPr lang="en-GB" sz="4000" b="1" dirty="0">
                <a:solidFill>
                  <a:srgbClr val="EF942F"/>
                </a:solidFill>
                <a:latin typeface="Euphemia"/>
              </a:rPr>
              <a:t> </a:t>
            </a:r>
            <a:r>
              <a:rPr lang="en-GB" sz="4000" b="1" dirty="0">
                <a:solidFill>
                  <a:schemeClr val="tx1">
                    <a:lumMod val="65000"/>
                    <a:lumOff val="35000"/>
                  </a:schemeClr>
                </a:solidFill>
                <a:latin typeface="Euphemia"/>
              </a:rPr>
              <a:t>(Extract Transform Load) </a:t>
            </a:r>
          </a:p>
          <a:p>
            <a:pPr lvl="1">
              <a:buFont typeface="Arial" panose="020B0604020202020204" pitchFamily="34" charset="0"/>
              <a:buChar char="•"/>
            </a:pPr>
            <a:r>
              <a:rPr lang="en-GB" sz="3600" b="1" dirty="0">
                <a:solidFill>
                  <a:schemeClr val="tx1">
                    <a:lumMod val="65000"/>
                    <a:lumOff val="35000"/>
                  </a:schemeClr>
                </a:solidFill>
                <a:latin typeface="Euphemia"/>
              </a:rPr>
              <a:t>Schema On-Write</a:t>
            </a:r>
          </a:p>
          <a:p>
            <a:pPr lvl="1">
              <a:buFont typeface="Arial" panose="020B0604020202020204" pitchFamily="34" charset="0"/>
              <a:buChar char="•"/>
            </a:pPr>
            <a:r>
              <a:rPr lang="en-GB" sz="3600" b="1" dirty="0">
                <a:solidFill>
                  <a:schemeClr val="tx1">
                    <a:lumMod val="65000"/>
                    <a:lumOff val="35000"/>
                  </a:schemeClr>
                </a:solidFill>
                <a:latin typeface="Euphemia"/>
              </a:rPr>
              <a:t>Data Warehouse</a:t>
            </a:r>
          </a:p>
          <a:p>
            <a:pPr>
              <a:buFont typeface="Arial" panose="020B0604020202020204" pitchFamily="34" charset="0"/>
              <a:buChar char="•"/>
            </a:pPr>
            <a:r>
              <a:rPr kumimoji="0" lang="en-GB" sz="4000" b="1" i="0" u="none" strike="noStrike" kern="1200" cap="none" spc="0" normalizeH="0" baseline="0" noProof="0" dirty="0">
                <a:ln>
                  <a:noFill/>
                </a:ln>
                <a:solidFill>
                  <a:srgbClr val="FF5F00"/>
                </a:solidFill>
                <a:effectLst/>
                <a:uLnTx/>
                <a:uFillTx/>
                <a:latin typeface="Euphemia"/>
              </a:rPr>
              <a:t>ELT</a:t>
            </a:r>
            <a:r>
              <a:rPr kumimoji="0" lang="en-GB" sz="4000" b="1" i="0" u="none" strike="noStrike" kern="1200" cap="none" spc="0" normalizeH="0" noProof="0" dirty="0">
                <a:ln>
                  <a:noFill/>
                </a:ln>
                <a:solidFill>
                  <a:srgbClr val="EF942F"/>
                </a:solidFill>
                <a:effectLst/>
                <a:uLnTx/>
                <a:uFillTx/>
                <a:latin typeface="Euphemia"/>
              </a:rPr>
              <a:t> </a:t>
            </a:r>
            <a:r>
              <a:rPr kumimoji="0" lang="en-GB" sz="4000" b="1" i="0" u="none" strike="noStrike" kern="1200" cap="none" spc="0" normalizeH="0" noProof="0" dirty="0">
                <a:ln>
                  <a:noFill/>
                </a:ln>
                <a:solidFill>
                  <a:schemeClr val="tx1">
                    <a:lumMod val="65000"/>
                    <a:lumOff val="35000"/>
                  </a:schemeClr>
                </a:solidFill>
                <a:effectLst/>
                <a:uLnTx/>
                <a:uFillTx/>
                <a:latin typeface="Euphemia"/>
              </a:rPr>
              <a:t>(Extract Load Transform)</a:t>
            </a:r>
          </a:p>
          <a:p>
            <a:pPr lvl="1">
              <a:buFont typeface="Arial" panose="020B0604020202020204" pitchFamily="34" charset="0"/>
              <a:buChar char="•"/>
            </a:pPr>
            <a:r>
              <a:rPr kumimoji="0" lang="en-GB" sz="4000" b="1" i="0" u="none" strike="noStrike" kern="1200" cap="none" spc="0" normalizeH="0" noProof="0" dirty="0">
                <a:ln>
                  <a:noFill/>
                </a:ln>
                <a:solidFill>
                  <a:schemeClr val="tx1">
                    <a:lumMod val="65000"/>
                    <a:lumOff val="35000"/>
                  </a:schemeClr>
                </a:solidFill>
                <a:effectLst/>
                <a:uLnTx/>
                <a:uFillTx/>
                <a:latin typeface="Euphemia"/>
              </a:rPr>
              <a:t> </a:t>
            </a:r>
            <a:r>
              <a:rPr lang="en-GB" sz="3600" b="1" dirty="0">
                <a:solidFill>
                  <a:schemeClr val="tx1">
                    <a:lumMod val="65000"/>
                    <a:lumOff val="35000"/>
                  </a:schemeClr>
                </a:solidFill>
                <a:latin typeface="Euphemia"/>
              </a:rPr>
              <a:t>Schema On-Read</a:t>
            </a:r>
          </a:p>
          <a:p>
            <a:pPr lvl="1">
              <a:buFont typeface="Arial" panose="020B0604020202020204" pitchFamily="34" charset="0"/>
              <a:buChar char="•"/>
            </a:pPr>
            <a:r>
              <a:rPr lang="en-GB" sz="3600" b="1" dirty="0">
                <a:solidFill>
                  <a:schemeClr val="tx1">
                    <a:lumMod val="65000"/>
                    <a:lumOff val="35000"/>
                  </a:schemeClr>
                </a:solidFill>
                <a:latin typeface="Euphemia"/>
              </a:rPr>
              <a:t> 	Data Lake</a:t>
            </a:r>
          </a:p>
          <a:p>
            <a:pPr>
              <a:buFont typeface="Arial" panose="020B0604020202020204" pitchFamily="34" charset="0"/>
              <a:buChar char="•"/>
            </a:pPr>
            <a:endParaRPr kumimoji="0" lang="en-GB" sz="4800" b="1" i="0" u="none" strike="noStrike" kern="1200" cap="none" spc="0" normalizeH="0" baseline="0" noProof="0" dirty="0">
              <a:ln>
                <a:noFill/>
              </a:ln>
              <a:solidFill>
                <a:schemeClr val="tx1">
                  <a:lumMod val="65000"/>
                  <a:lumOff val="35000"/>
                </a:schemeClr>
              </a:solidFill>
              <a:effectLst/>
              <a:uLnTx/>
              <a:uFillTx/>
              <a:latin typeface="Euphemia"/>
            </a:endParaRPr>
          </a:p>
        </p:txBody>
      </p:sp>
    </p:spTree>
    <p:extLst>
      <p:ext uri="{BB962C8B-B14F-4D97-AF65-F5344CB8AC3E}">
        <p14:creationId xmlns:p14="http://schemas.microsoft.com/office/powerpoint/2010/main" val="37876478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849CA67-8235-462B-997C-C58D5E4C570D}"/>
              </a:ext>
            </a:extLst>
          </p:cNvPr>
          <p:cNvSpPr>
            <a:spLocks noGrp="1"/>
          </p:cNvSpPr>
          <p:nvPr>
            <p:ph type="body" sz="quarter" idx="13"/>
          </p:nvPr>
        </p:nvSpPr>
        <p:spPr>
          <a:xfrm>
            <a:off x="792127" y="857465"/>
            <a:ext cx="6018106" cy="957299"/>
          </a:xfrm>
        </p:spPr>
        <p:txBody>
          <a:bodyPr/>
          <a:lstStyle/>
          <a:p>
            <a:r>
              <a:rPr lang="en-GB" sz="4800" b="1" spc="-50" dirty="0">
                <a:solidFill>
                  <a:srgbClr val="EF942F"/>
                </a:solidFill>
                <a:latin typeface="Calibri Light" panose="020F0302020204030204"/>
                <a:ea typeface="+mj-ea"/>
                <a:cs typeface="+mj-cs"/>
              </a:rPr>
              <a:t>Azure Data Factory (V2)</a:t>
            </a:r>
            <a:endParaRPr lang="pl-PL" sz="4800" b="1" spc="-50" dirty="0">
              <a:solidFill>
                <a:srgbClr val="EF942F"/>
              </a:solidFill>
              <a:latin typeface="Calibri Light" panose="020F0302020204030204"/>
              <a:ea typeface="+mj-ea"/>
              <a:cs typeface="+mj-cs"/>
            </a:endParaRPr>
          </a:p>
        </p:txBody>
      </p:sp>
      <p:pic>
        <p:nvPicPr>
          <p:cNvPr id="3" name="Picture 2">
            <a:extLst>
              <a:ext uri="{FF2B5EF4-FFF2-40B4-BE49-F238E27FC236}">
                <a16:creationId xmlns:a16="http://schemas.microsoft.com/office/drawing/2014/main" id="{9464488F-082C-40B2-98C2-B3C66563F5E8}"/>
              </a:ext>
            </a:extLst>
          </p:cNvPr>
          <p:cNvPicPr>
            <a:picLocks noChangeAspect="1"/>
          </p:cNvPicPr>
          <p:nvPr/>
        </p:nvPicPr>
        <p:blipFill>
          <a:blip r:embed="rId3"/>
          <a:stretch>
            <a:fillRect/>
          </a:stretch>
        </p:blipFill>
        <p:spPr>
          <a:xfrm>
            <a:off x="1023581" y="2065967"/>
            <a:ext cx="11045247" cy="3543263"/>
          </a:xfrm>
          <a:prstGeom prst="rect">
            <a:avLst/>
          </a:prstGeom>
        </p:spPr>
      </p:pic>
      <p:sp>
        <p:nvSpPr>
          <p:cNvPr id="4" name="Rectangle 3">
            <a:extLst>
              <a:ext uri="{FF2B5EF4-FFF2-40B4-BE49-F238E27FC236}">
                <a16:creationId xmlns:a16="http://schemas.microsoft.com/office/drawing/2014/main" id="{5B078DD5-6C3D-43D1-A86E-2039B4C2C149}"/>
              </a:ext>
            </a:extLst>
          </p:cNvPr>
          <p:cNvSpPr/>
          <p:nvPr/>
        </p:nvSpPr>
        <p:spPr>
          <a:xfrm>
            <a:off x="4448538" y="5860433"/>
            <a:ext cx="7315832" cy="461665"/>
          </a:xfrm>
          <a:prstGeom prst="rect">
            <a:avLst/>
          </a:prstGeom>
        </p:spPr>
        <p:txBody>
          <a:bodyPr wrap="square">
            <a:spAutoFit/>
          </a:bodyPr>
          <a:lstStyle/>
          <a:p>
            <a:r>
              <a:rPr lang="pl-PL" sz="2400" dirty="0">
                <a:hlinkClick r:id="rId4"/>
              </a:rPr>
              <a:t>https://azure.microsoft.com/en-us/services/data-factory/</a:t>
            </a:r>
            <a:endParaRPr lang="pl-PL" sz="2400" dirty="0"/>
          </a:p>
        </p:txBody>
      </p:sp>
    </p:spTree>
    <p:extLst>
      <p:ext uri="{BB962C8B-B14F-4D97-AF65-F5344CB8AC3E}">
        <p14:creationId xmlns:p14="http://schemas.microsoft.com/office/powerpoint/2010/main" val="40430690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3D627AB-9F83-4ABB-85A4-70DA2613AD48}"/>
              </a:ext>
            </a:extLst>
          </p:cNvPr>
          <p:cNvSpPr>
            <a:spLocks noGrp="1"/>
          </p:cNvSpPr>
          <p:nvPr>
            <p:ph type="body" sz="quarter" idx="13"/>
          </p:nvPr>
        </p:nvSpPr>
        <p:spPr>
          <a:xfrm>
            <a:off x="792127" y="857465"/>
            <a:ext cx="8351873" cy="957299"/>
          </a:xfrm>
        </p:spPr>
        <p:txBody>
          <a:bodyPr/>
          <a:lstStyle/>
          <a:p>
            <a:r>
              <a:rPr lang="en-GB" sz="4800" b="1" spc="-50" dirty="0">
                <a:solidFill>
                  <a:srgbClr val="FF5F00"/>
                </a:solidFill>
                <a:latin typeface="Calibri Light" panose="020F0302020204030204"/>
                <a:ea typeface="+mj-ea"/>
                <a:cs typeface="+mj-cs"/>
              </a:rPr>
              <a:t>What does ADF do?</a:t>
            </a:r>
            <a:endParaRPr lang="pl-PL" sz="4800" b="1" spc="-50" dirty="0">
              <a:solidFill>
                <a:srgbClr val="FF5F00"/>
              </a:solidFill>
              <a:latin typeface="Calibri Light" panose="020F0302020204030204"/>
              <a:ea typeface="+mj-ea"/>
              <a:cs typeface="+mj-cs"/>
            </a:endParaRPr>
          </a:p>
        </p:txBody>
      </p:sp>
      <p:pic>
        <p:nvPicPr>
          <p:cNvPr id="4" name="Picture 3">
            <a:extLst>
              <a:ext uri="{FF2B5EF4-FFF2-40B4-BE49-F238E27FC236}">
                <a16:creationId xmlns:a16="http://schemas.microsoft.com/office/drawing/2014/main" id="{BE596F27-1383-49C5-AC17-8B7623AE6EA2}"/>
              </a:ext>
            </a:extLst>
          </p:cNvPr>
          <p:cNvPicPr>
            <a:picLocks noChangeAspect="1"/>
          </p:cNvPicPr>
          <p:nvPr/>
        </p:nvPicPr>
        <p:blipFill>
          <a:blip r:embed="rId2"/>
          <a:stretch>
            <a:fillRect/>
          </a:stretch>
        </p:blipFill>
        <p:spPr>
          <a:xfrm>
            <a:off x="2395147" y="1814764"/>
            <a:ext cx="7920321" cy="4546728"/>
          </a:xfrm>
          <a:prstGeom prst="rect">
            <a:avLst/>
          </a:prstGeom>
        </p:spPr>
      </p:pic>
      <p:sp>
        <p:nvSpPr>
          <p:cNvPr id="5" name="Rectangle 4">
            <a:extLst>
              <a:ext uri="{FF2B5EF4-FFF2-40B4-BE49-F238E27FC236}">
                <a16:creationId xmlns:a16="http://schemas.microsoft.com/office/drawing/2014/main" id="{A9D6FC46-7CB3-492B-8B7E-F1A34654EED0}"/>
              </a:ext>
            </a:extLst>
          </p:cNvPr>
          <p:cNvSpPr/>
          <p:nvPr/>
        </p:nvSpPr>
        <p:spPr>
          <a:xfrm>
            <a:off x="10696591" y="6403322"/>
            <a:ext cx="1495409" cy="307777"/>
          </a:xfrm>
          <a:prstGeom prst="rect">
            <a:avLst/>
          </a:prstGeom>
        </p:spPr>
        <p:txBody>
          <a:bodyPr wrap="none">
            <a:spAutoFit/>
          </a:bodyPr>
          <a:lstStyle/>
          <a:p>
            <a:r>
              <a:rPr lang="en-GB" sz="1400" dirty="0">
                <a:solidFill>
                  <a:schemeClr val="tx1">
                    <a:lumMod val="65000"/>
                    <a:lumOff val="35000"/>
                  </a:schemeClr>
                </a:solidFill>
              </a:rPr>
              <a:t>Source : </a:t>
            </a:r>
            <a:r>
              <a:rPr lang="en-GB" sz="1400" dirty="0" err="1">
                <a:solidFill>
                  <a:schemeClr val="tx1">
                    <a:lumMod val="65000"/>
                    <a:lumOff val="35000"/>
                  </a:schemeClr>
                </a:solidFill>
              </a:rPr>
              <a:t>P.Andrew</a:t>
            </a:r>
            <a:endParaRPr lang="pl-PL" sz="1400" dirty="0">
              <a:solidFill>
                <a:schemeClr val="tx1">
                  <a:lumMod val="65000"/>
                  <a:lumOff val="35000"/>
                </a:schemeClr>
              </a:solidFill>
            </a:endParaRPr>
          </a:p>
        </p:txBody>
      </p:sp>
    </p:spTree>
    <p:extLst>
      <p:ext uri="{BB962C8B-B14F-4D97-AF65-F5344CB8AC3E}">
        <p14:creationId xmlns:p14="http://schemas.microsoft.com/office/powerpoint/2010/main" val="18946078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4041332-1F0F-4002-87F1-DF7AF4771E82}"/>
              </a:ext>
            </a:extLst>
          </p:cNvPr>
          <p:cNvSpPr>
            <a:spLocks noGrp="1"/>
          </p:cNvSpPr>
          <p:nvPr>
            <p:ph type="body" sz="quarter" idx="13"/>
          </p:nvPr>
        </p:nvSpPr>
        <p:spPr>
          <a:xfrm>
            <a:off x="792127" y="857465"/>
            <a:ext cx="8092566" cy="957299"/>
          </a:xfrm>
        </p:spPr>
        <p:txBody>
          <a:bodyPr/>
          <a:lstStyle/>
          <a:p>
            <a:r>
              <a:rPr lang="en-US" sz="4800" b="1" spc="-50" dirty="0">
                <a:solidFill>
                  <a:srgbClr val="FF5F00"/>
                </a:solidFill>
                <a:latin typeface="Calibri Light" panose="020F0302020204030204"/>
                <a:ea typeface="+mj-ea"/>
                <a:cs typeface="+mj-cs"/>
              </a:rPr>
              <a:t>Azure Data Factory</a:t>
            </a:r>
            <a:r>
              <a:rPr lang="pl-PL" sz="4800" b="1" spc="-50" dirty="0">
                <a:solidFill>
                  <a:srgbClr val="FF5F00"/>
                </a:solidFill>
                <a:latin typeface="Calibri Light" panose="020F0302020204030204"/>
                <a:ea typeface="+mj-ea"/>
                <a:cs typeface="+mj-cs"/>
              </a:rPr>
              <a:t> Concept</a:t>
            </a:r>
          </a:p>
        </p:txBody>
      </p:sp>
      <p:grpSp>
        <p:nvGrpSpPr>
          <p:cNvPr id="22" name="Group 21">
            <a:extLst>
              <a:ext uri="{FF2B5EF4-FFF2-40B4-BE49-F238E27FC236}">
                <a16:creationId xmlns:a16="http://schemas.microsoft.com/office/drawing/2014/main" id="{A034058D-51A8-4135-8648-B6F5D8804CF1}"/>
              </a:ext>
            </a:extLst>
          </p:cNvPr>
          <p:cNvGrpSpPr/>
          <p:nvPr/>
        </p:nvGrpSpPr>
        <p:grpSpPr>
          <a:xfrm>
            <a:off x="1396475" y="2316386"/>
            <a:ext cx="2860869" cy="1440160"/>
            <a:chOff x="1341884" y="1988840"/>
            <a:chExt cx="2860869" cy="1440160"/>
          </a:xfrm>
        </p:grpSpPr>
        <p:sp>
          <p:nvSpPr>
            <p:cNvPr id="23" name="Rectangle 22">
              <a:extLst>
                <a:ext uri="{FF2B5EF4-FFF2-40B4-BE49-F238E27FC236}">
                  <a16:creationId xmlns:a16="http://schemas.microsoft.com/office/drawing/2014/main" id="{AB23D589-BF7B-4BD7-AC20-51FD1FCF0070}"/>
                </a:ext>
              </a:extLst>
            </p:cNvPr>
            <p:cNvSpPr/>
            <p:nvPr/>
          </p:nvSpPr>
          <p:spPr bwMode="auto">
            <a:xfrm>
              <a:off x="1341884" y="1988840"/>
              <a:ext cx="2860869" cy="1440160"/>
            </a:xfrm>
            <a:prstGeom prst="rect">
              <a:avLst/>
            </a:prstGeom>
            <a:noFill/>
            <a:ln w="31750" cmpd="sng">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AU" sz="2000" b="1" dirty="0">
                  <a:solidFill>
                    <a:schemeClr val="tx1">
                      <a:lumMod val="65000"/>
                      <a:lumOff val="35000"/>
                    </a:schemeClr>
                  </a:solidFill>
                </a:rPr>
                <a:t>Dataset</a:t>
              </a:r>
              <a:endParaRPr lang="pl-PL" sz="2000" b="1" dirty="0">
                <a:solidFill>
                  <a:schemeClr val="tx1">
                    <a:lumMod val="65000"/>
                    <a:lumOff val="35000"/>
                  </a:schemeClr>
                </a:solidFill>
              </a:endParaRPr>
            </a:p>
            <a:p>
              <a:pPr algn="ctr" defTabSz="932472" fontAlgn="base">
                <a:spcBef>
                  <a:spcPct val="0"/>
                </a:spcBef>
                <a:spcAft>
                  <a:spcPct val="0"/>
                </a:spcAft>
              </a:pPr>
              <a:r>
                <a:rPr lang="pl-PL" sz="2000" b="1" dirty="0">
                  <a:solidFill>
                    <a:schemeClr val="tx1">
                      <a:lumMod val="65000"/>
                      <a:lumOff val="35000"/>
                    </a:schemeClr>
                  </a:solidFill>
                </a:rPr>
                <a:t>(eg. tables, files)</a:t>
              </a:r>
              <a:endParaRPr lang="en-AU" sz="2000" b="1" dirty="0">
                <a:solidFill>
                  <a:schemeClr val="tx1">
                    <a:lumMod val="65000"/>
                    <a:lumOff val="35000"/>
                  </a:schemeClr>
                </a:solidFill>
              </a:endParaRPr>
            </a:p>
            <a:p>
              <a:pPr algn="ctr" defTabSz="932472" fontAlgn="base">
                <a:spcBef>
                  <a:spcPct val="0"/>
                </a:spcBef>
                <a:spcAft>
                  <a:spcPct val="0"/>
                </a:spcAft>
              </a:pPr>
              <a:endParaRPr lang="en-AU" sz="2000" dirty="0">
                <a:solidFill>
                  <a:schemeClr val="tx1"/>
                </a:solidFill>
              </a:endParaRPr>
            </a:p>
          </p:txBody>
        </p:sp>
        <p:pic>
          <p:nvPicPr>
            <p:cNvPr id="24" name="Picture 23">
              <a:extLst>
                <a:ext uri="{FF2B5EF4-FFF2-40B4-BE49-F238E27FC236}">
                  <a16:creationId xmlns:a16="http://schemas.microsoft.com/office/drawing/2014/main" id="{89148AED-3FF8-4DCF-9A1B-D305CE2AA46B}"/>
                </a:ext>
              </a:extLst>
            </p:cNvPr>
            <p:cNvPicPr>
              <a:picLocks noChangeAspect="1"/>
            </p:cNvPicPr>
            <p:nvPr/>
          </p:nvPicPr>
          <p:blipFill>
            <a:blip r:embed="rId3"/>
            <a:stretch>
              <a:fillRect/>
            </a:stretch>
          </p:blipFill>
          <p:spPr>
            <a:xfrm>
              <a:off x="1701924" y="2132856"/>
              <a:ext cx="428738" cy="377000"/>
            </a:xfrm>
            <a:prstGeom prst="rect">
              <a:avLst/>
            </a:prstGeom>
          </p:spPr>
        </p:pic>
      </p:grpSp>
      <p:grpSp>
        <p:nvGrpSpPr>
          <p:cNvPr id="25" name="Group 24">
            <a:extLst>
              <a:ext uri="{FF2B5EF4-FFF2-40B4-BE49-F238E27FC236}">
                <a16:creationId xmlns:a16="http://schemas.microsoft.com/office/drawing/2014/main" id="{07FA4DED-CBEF-4DD2-9EE6-76D4EE684DB7}"/>
              </a:ext>
            </a:extLst>
          </p:cNvPr>
          <p:cNvGrpSpPr/>
          <p:nvPr/>
        </p:nvGrpSpPr>
        <p:grpSpPr>
          <a:xfrm>
            <a:off x="5212899" y="2316386"/>
            <a:ext cx="2860869" cy="1440160"/>
            <a:chOff x="5158308" y="1988840"/>
            <a:chExt cx="2860869" cy="1440160"/>
          </a:xfrm>
        </p:grpSpPr>
        <p:sp>
          <p:nvSpPr>
            <p:cNvPr id="26" name="Rectangle 25">
              <a:extLst>
                <a:ext uri="{FF2B5EF4-FFF2-40B4-BE49-F238E27FC236}">
                  <a16:creationId xmlns:a16="http://schemas.microsoft.com/office/drawing/2014/main" id="{7ABBBC0E-F4A1-463C-B28C-448CC8FD76B4}"/>
                </a:ext>
              </a:extLst>
            </p:cNvPr>
            <p:cNvSpPr/>
            <p:nvPr/>
          </p:nvSpPr>
          <p:spPr bwMode="auto">
            <a:xfrm>
              <a:off x="5158308" y="1988840"/>
              <a:ext cx="2860869" cy="1440160"/>
            </a:xfrm>
            <a:prstGeom prst="rect">
              <a:avLst/>
            </a:prstGeom>
            <a:noFill/>
            <a:ln w="31750" cmpd="sng">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pl-PL" sz="2000" b="1" dirty="0">
                <a:solidFill>
                  <a:schemeClr val="tx1"/>
                </a:solidFill>
              </a:endParaRPr>
            </a:p>
            <a:p>
              <a:pPr algn="ctr" defTabSz="932472" fontAlgn="base">
                <a:spcBef>
                  <a:spcPct val="0"/>
                </a:spcBef>
                <a:spcAft>
                  <a:spcPct val="0"/>
                </a:spcAft>
              </a:pPr>
              <a:r>
                <a:rPr lang="en-AU" sz="2000" b="1" dirty="0">
                  <a:solidFill>
                    <a:schemeClr val="tx1">
                      <a:lumMod val="65000"/>
                      <a:lumOff val="35000"/>
                    </a:schemeClr>
                  </a:solidFill>
                </a:rPr>
                <a:t>Activity</a:t>
              </a:r>
              <a:endParaRPr lang="pl-PL" sz="2000" b="1" dirty="0">
                <a:solidFill>
                  <a:schemeClr val="tx1">
                    <a:lumMod val="65000"/>
                    <a:lumOff val="35000"/>
                  </a:schemeClr>
                </a:solidFill>
              </a:endParaRPr>
            </a:p>
            <a:p>
              <a:pPr algn="ctr" defTabSz="932472" fontAlgn="base">
                <a:spcBef>
                  <a:spcPct val="0"/>
                </a:spcBef>
                <a:spcAft>
                  <a:spcPct val="0"/>
                </a:spcAft>
              </a:pPr>
              <a:r>
                <a:rPr lang="pl-PL" sz="2000" b="1" dirty="0">
                  <a:solidFill>
                    <a:schemeClr val="tx1">
                      <a:lumMod val="65000"/>
                      <a:lumOff val="35000"/>
                    </a:schemeClr>
                  </a:solidFill>
                </a:rPr>
                <a:t>(eg. Copy, Hive job,</a:t>
              </a:r>
            </a:p>
            <a:p>
              <a:pPr algn="ctr" defTabSz="932472" fontAlgn="base">
                <a:spcBef>
                  <a:spcPct val="0"/>
                </a:spcBef>
                <a:spcAft>
                  <a:spcPct val="0"/>
                </a:spcAft>
              </a:pPr>
              <a:r>
                <a:rPr lang="pl-PL" sz="2000" b="1" dirty="0">
                  <a:solidFill>
                    <a:schemeClr val="tx1">
                      <a:lumMod val="65000"/>
                      <a:lumOff val="35000"/>
                    </a:schemeClr>
                  </a:solidFill>
                </a:rPr>
                <a:t>SP, ADLA job)</a:t>
              </a:r>
              <a:endParaRPr lang="en-AU" sz="2000" b="1" dirty="0">
                <a:solidFill>
                  <a:schemeClr val="tx1">
                    <a:lumMod val="65000"/>
                    <a:lumOff val="35000"/>
                  </a:schemeClr>
                </a:solidFill>
              </a:endParaRPr>
            </a:p>
            <a:p>
              <a:pPr algn="ctr" defTabSz="932472" fontAlgn="base">
                <a:spcBef>
                  <a:spcPct val="0"/>
                </a:spcBef>
                <a:spcAft>
                  <a:spcPct val="0"/>
                </a:spcAft>
              </a:pPr>
              <a:endParaRPr lang="en-AU" sz="2000" b="1" dirty="0">
                <a:solidFill>
                  <a:schemeClr val="tx1"/>
                </a:solidFill>
              </a:endParaRPr>
            </a:p>
          </p:txBody>
        </p:sp>
        <p:pic>
          <p:nvPicPr>
            <p:cNvPr id="27" name="Picture 26">
              <a:extLst>
                <a:ext uri="{FF2B5EF4-FFF2-40B4-BE49-F238E27FC236}">
                  <a16:creationId xmlns:a16="http://schemas.microsoft.com/office/drawing/2014/main" id="{2230461A-FEC3-43A5-835C-62F251D42E72}"/>
                </a:ext>
              </a:extLst>
            </p:cNvPr>
            <p:cNvPicPr>
              <a:picLocks noChangeAspect="1"/>
            </p:cNvPicPr>
            <p:nvPr/>
          </p:nvPicPr>
          <p:blipFill>
            <a:blip r:embed="rId4"/>
            <a:stretch>
              <a:fillRect/>
            </a:stretch>
          </p:blipFill>
          <p:spPr>
            <a:xfrm>
              <a:off x="5393881" y="2117051"/>
              <a:ext cx="363268" cy="363660"/>
            </a:xfrm>
            <a:prstGeom prst="rect">
              <a:avLst/>
            </a:prstGeom>
          </p:spPr>
        </p:pic>
      </p:grpSp>
      <p:grpSp>
        <p:nvGrpSpPr>
          <p:cNvPr id="28" name="Group 27">
            <a:extLst>
              <a:ext uri="{FF2B5EF4-FFF2-40B4-BE49-F238E27FC236}">
                <a16:creationId xmlns:a16="http://schemas.microsoft.com/office/drawing/2014/main" id="{04D49822-6A6F-4992-8BEF-8ADF392E59B1}"/>
              </a:ext>
            </a:extLst>
          </p:cNvPr>
          <p:cNvGrpSpPr/>
          <p:nvPr/>
        </p:nvGrpSpPr>
        <p:grpSpPr>
          <a:xfrm>
            <a:off x="9029323" y="2316386"/>
            <a:ext cx="2860869" cy="1440160"/>
            <a:chOff x="8974732" y="1988840"/>
            <a:chExt cx="2860869" cy="1440160"/>
          </a:xfrm>
        </p:grpSpPr>
        <p:sp>
          <p:nvSpPr>
            <p:cNvPr id="29" name="Rectangle 28">
              <a:extLst>
                <a:ext uri="{FF2B5EF4-FFF2-40B4-BE49-F238E27FC236}">
                  <a16:creationId xmlns:a16="http://schemas.microsoft.com/office/drawing/2014/main" id="{E1BA16F2-0D9A-46B0-8701-C46740DD1963}"/>
                </a:ext>
              </a:extLst>
            </p:cNvPr>
            <p:cNvSpPr/>
            <p:nvPr/>
          </p:nvSpPr>
          <p:spPr bwMode="auto">
            <a:xfrm>
              <a:off x="8974732" y="1988840"/>
              <a:ext cx="2860869" cy="1440160"/>
            </a:xfrm>
            <a:prstGeom prst="rect">
              <a:avLst/>
            </a:prstGeom>
            <a:noFill/>
            <a:ln w="31750" cmpd="sng">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pl-PL" sz="2000" b="1" dirty="0">
                <a:solidFill>
                  <a:schemeClr val="tx1"/>
                </a:solidFill>
              </a:endParaRPr>
            </a:p>
            <a:p>
              <a:pPr algn="ctr" defTabSz="932472" fontAlgn="base">
                <a:spcBef>
                  <a:spcPct val="0"/>
                </a:spcBef>
                <a:spcAft>
                  <a:spcPct val="0"/>
                </a:spcAft>
              </a:pPr>
              <a:r>
                <a:rPr lang="pl-PL" sz="2000" b="1" dirty="0">
                  <a:solidFill>
                    <a:schemeClr val="tx1">
                      <a:lumMod val="65000"/>
                      <a:lumOff val="35000"/>
                    </a:schemeClr>
                  </a:solidFill>
                </a:rPr>
                <a:t>Pipeline</a:t>
              </a:r>
            </a:p>
            <a:p>
              <a:pPr algn="ctr" defTabSz="932472" fontAlgn="base">
                <a:spcBef>
                  <a:spcPct val="0"/>
                </a:spcBef>
                <a:spcAft>
                  <a:spcPct val="0"/>
                </a:spcAft>
              </a:pPr>
              <a:r>
                <a:rPr lang="pl-PL" sz="2000" b="1" dirty="0">
                  <a:solidFill>
                    <a:schemeClr val="tx1">
                      <a:lumMod val="65000"/>
                      <a:lumOff val="35000"/>
                    </a:schemeClr>
                  </a:solidFill>
                </a:rPr>
                <a:t>(schedule,monitor,</a:t>
              </a:r>
            </a:p>
            <a:p>
              <a:pPr algn="ctr" defTabSz="932472" fontAlgn="base">
                <a:spcBef>
                  <a:spcPct val="0"/>
                </a:spcBef>
                <a:spcAft>
                  <a:spcPct val="0"/>
                </a:spcAft>
              </a:pPr>
              <a:r>
                <a:rPr lang="pl-PL" sz="2000" b="1" dirty="0">
                  <a:solidFill>
                    <a:schemeClr val="tx1">
                      <a:lumMod val="65000"/>
                      <a:lumOff val="35000"/>
                    </a:schemeClr>
                  </a:solidFill>
                </a:rPr>
                <a:t>manage)</a:t>
              </a:r>
              <a:endParaRPr lang="en-AU" sz="2000" b="1" dirty="0">
                <a:solidFill>
                  <a:schemeClr val="tx1">
                    <a:lumMod val="65000"/>
                    <a:lumOff val="35000"/>
                  </a:schemeClr>
                </a:solidFill>
              </a:endParaRPr>
            </a:p>
            <a:p>
              <a:pPr algn="ctr" defTabSz="932472" fontAlgn="base">
                <a:spcBef>
                  <a:spcPct val="0"/>
                </a:spcBef>
                <a:spcAft>
                  <a:spcPct val="0"/>
                </a:spcAft>
              </a:pPr>
              <a:endParaRPr lang="en-AU" sz="2000" dirty="0">
                <a:solidFill>
                  <a:schemeClr val="tx1"/>
                </a:solidFill>
              </a:endParaRPr>
            </a:p>
          </p:txBody>
        </p:sp>
        <p:pic>
          <p:nvPicPr>
            <p:cNvPr id="30" name="Picture 29">
              <a:extLst>
                <a:ext uri="{FF2B5EF4-FFF2-40B4-BE49-F238E27FC236}">
                  <a16:creationId xmlns:a16="http://schemas.microsoft.com/office/drawing/2014/main" id="{36917CAA-2723-48BD-B93E-95F3F1963607}"/>
                </a:ext>
              </a:extLst>
            </p:cNvPr>
            <p:cNvPicPr>
              <a:picLocks noChangeAspect="1"/>
            </p:cNvPicPr>
            <p:nvPr/>
          </p:nvPicPr>
          <p:blipFill>
            <a:blip r:embed="rId5"/>
            <a:stretch>
              <a:fillRect/>
            </a:stretch>
          </p:blipFill>
          <p:spPr>
            <a:xfrm>
              <a:off x="9118748" y="2131421"/>
              <a:ext cx="567041" cy="378435"/>
            </a:xfrm>
            <a:prstGeom prst="rect">
              <a:avLst/>
            </a:prstGeom>
          </p:spPr>
        </p:pic>
      </p:grpSp>
      <p:grpSp>
        <p:nvGrpSpPr>
          <p:cNvPr id="31" name="Group 30">
            <a:extLst>
              <a:ext uri="{FF2B5EF4-FFF2-40B4-BE49-F238E27FC236}">
                <a16:creationId xmlns:a16="http://schemas.microsoft.com/office/drawing/2014/main" id="{51861967-8106-47F9-B254-274071E4F5B8}"/>
              </a:ext>
            </a:extLst>
          </p:cNvPr>
          <p:cNvGrpSpPr/>
          <p:nvPr/>
        </p:nvGrpSpPr>
        <p:grpSpPr>
          <a:xfrm>
            <a:off x="1462174" y="4848266"/>
            <a:ext cx="2808311" cy="1440160"/>
            <a:chOff x="1407583" y="4520720"/>
            <a:chExt cx="2808311" cy="1440160"/>
          </a:xfrm>
        </p:grpSpPr>
        <p:sp>
          <p:nvSpPr>
            <p:cNvPr id="32" name="Rectangle 31">
              <a:extLst>
                <a:ext uri="{FF2B5EF4-FFF2-40B4-BE49-F238E27FC236}">
                  <a16:creationId xmlns:a16="http://schemas.microsoft.com/office/drawing/2014/main" id="{C9EBD2E6-762B-4EB9-8061-B86AC51D17AF}"/>
                </a:ext>
              </a:extLst>
            </p:cNvPr>
            <p:cNvSpPr/>
            <p:nvPr/>
          </p:nvSpPr>
          <p:spPr bwMode="auto">
            <a:xfrm>
              <a:off x="1407583" y="4520720"/>
              <a:ext cx="2808311" cy="1440160"/>
            </a:xfrm>
            <a:prstGeom prst="rect">
              <a:avLst/>
            </a:prstGeom>
            <a:noFill/>
            <a:ln w="31750" cmpd="sng">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algn="ctr" defTabSz="932472" fontAlgn="base">
                <a:spcBef>
                  <a:spcPct val="0"/>
                </a:spcBef>
                <a:spcAft>
                  <a:spcPct val="0"/>
                </a:spcAft>
              </a:pPr>
              <a:endParaRPr lang="en-AU" sz="2000" b="1" dirty="0">
                <a:solidFill>
                  <a:schemeClr val="tx1"/>
                </a:solidFill>
              </a:endParaRPr>
            </a:p>
            <a:p>
              <a:pPr algn="ctr" defTabSz="932472" fontAlgn="base">
                <a:spcBef>
                  <a:spcPct val="0"/>
                </a:spcBef>
                <a:spcAft>
                  <a:spcPct val="0"/>
                </a:spcAft>
              </a:pPr>
              <a:r>
                <a:rPr lang="en-AU" sz="2000" b="1" dirty="0">
                  <a:solidFill>
                    <a:schemeClr val="tx1">
                      <a:lumMod val="65000"/>
                      <a:lumOff val="35000"/>
                    </a:schemeClr>
                  </a:solidFill>
                </a:rPr>
                <a:t>Linked Service</a:t>
              </a:r>
              <a:r>
                <a:rPr lang="pl-PL" sz="2000" b="1" dirty="0">
                  <a:solidFill>
                    <a:schemeClr val="tx1">
                      <a:lumMod val="65000"/>
                      <a:lumOff val="35000"/>
                    </a:schemeClr>
                  </a:solidFill>
                </a:rPr>
                <a:t>s</a:t>
              </a:r>
            </a:p>
            <a:p>
              <a:pPr algn="ctr" defTabSz="932472" fontAlgn="base">
                <a:spcBef>
                  <a:spcPct val="0"/>
                </a:spcBef>
                <a:spcAft>
                  <a:spcPct val="0"/>
                </a:spcAft>
              </a:pPr>
              <a:r>
                <a:rPr lang="pl-PL" sz="2000" b="1" dirty="0">
                  <a:solidFill>
                    <a:schemeClr val="tx1">
                      <a:lumMod val="65000"/>
                      <a:lumOff val="35000"/>
                    </a:schemeClr>
                  </a:solidFill>
                </a:rPr>
                <a:t>(eg. SQL Server,</a:t>
              </a:r>
            </a:p>
            <a:p>
              <a:pPr algn="ctr" defTabSz="932472" fontAlgn="base">
                <a:spcBef>
                  <a:spcPct val="0"/>
                </a:spcBef>
                <a:spcAft>
                  <a:spcPct val="0"/>
                </a:spcAft>
              </a:pPr>
              <a:r>
                <a:rPr lang="pl-PL" sz="2000" b="1" dirty="0">
                  <a:solidFill>
                    <a:schemeClr val="tx1">
                      <a:lumMod val="65000"/>
                      <a:lumOff val="35000"/>
                    </a:schemeClr>
                  </a:solidFill>
                </a:rPr>
                <a:t>HDInsight,ADLA)</a:t>
              </a:r>
              <a:endParaRPr lang="en-AU" sz="2000" b="1" dirty="0">
                <a:solidFill>
                  <a:schemeClr val="tx1">
                    <a:lumMod val="65000"/>
                    <a:lumOff val="35000"/>
                  </a:schemeClr>
                </a:solidFill>
              </a:endParaRPr>
            </a:p>
          </p:txBody>
        </p:sp>
        <p:pic>
          <p:nvPicPr>
            <p:cNvPr id="33" name="Picture 2" descr="Image result for link icon">
              <a:extLst>
                <a:ext uri="{FF2B5EF4-FFF2-40B4-BE49-F238E27FC236}">
                  <a16:creationId xmlns:a16="http://schemas.microsoft.com/office/drawing/2014/main" id="{813BE9DC-C830-44A0-8D21-40F9D82E1C8F}"/>
                </a:ext>
              </a:extLst>
            </p:cNvPr>
            <p:cNvPicPr>
              <a:picLocks noChangeAspect="1" noChangeArrowheads="1"/>
            </p:cNvPicPr>
            <p:nvPr/>
          </p:nvPicPr>
          <p:blipFill>
            <a:blip r:embed="rId6" cstate="print">
              <a:extLst>
                <a:ext uri="{BEBA8EAE-BF5A-486C-A8C5-ECC9F3942E4B}">
                  <a14:imgProps xmlns:a14="http://schemas.microsoft.com/office/drawing/2010/main">
                    <a14:imgLayer r:embed="rId7">
                      <a14:imgEffect>
                        <a14:saturation sat="33000"/>
                      </a14:imgEffect>
                    </a14:imgLayer>
                  </a14:imgProps>
                </a:ext>
                <a:ext uri="{28A0092B-C50C-407E-A947-70E740481C1C}">
                  <a14:useLocalDpi xmlns:a14="http://schemas.microsoft.com/office/drawing/2010/main" val="0"/>
                </a:ext>
              </a:extLst>
            </a:blip>
            <a:srcRect/>
            <a:stretch>
              <a:fillRect/>
            </a:stretch>
          </p:blipFill>
          <p:spPr bwMode="auto">
            <a:xfrm>
              <a:off x="1548815" y="4653136"/>
              <a:ext cx="367478" cy="36747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34" name="Straight Arrow Connector 33">
            <a:extLst>
              <a:ext uri="{FF2B5EF4-FFF2-40B4-BE49-F238E27FC236}">
                <a16:creationId xmlns:a16="http://schemas.microsoft.com/office/drawing/2014/main" id="{C8ECBD59-ED00-49C1-AA2A-A4D1D0283E43}"/>
              </a:ext>
            </a:extLst>
          </p:cNvPr>
          <p:cNvCxnSpPr>
            <a:cxnSpLocks/>
          </p:cNvCxnSpPr>
          <p:nvPr/>
        </p:nvCxnSpPr>
        <p:spPr>
          <a:xfrm>
            <a:off x="2692619" y="3756546"/>
            <a:ext cx="0" cy="1080120"/>
          </a:xfrm>
          <a:prstGeom prst="straightConnector1">
            <a:avLst/>
          </a:prstGeom>
          <a:ln w="5080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7AE1654A-5436-4D2B-8849-669C613DB035}"/>
              </a:ext>
            </a:extLst>
          </p:cNvPr>
          <p:cNvCxnSpPr>
            <a:cxnSpLocks/>
          </p:cNvCxnSpPr>
          <p:nvPr/>
        </p:nvCxnSpPr>
        <p:spPr>
          <a:xfrm>
            <a:off x="4257344" y="2837402"/>
            <a:ext cx="955555" cy="0"/>
          </a:xfrm>
          <a:prstGeom prst="straightConnector1">
            <a:avLst/>
          </a:prstGeom>
          <a:ln w="5080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C8BD7513-8462-43DB-BB80-E367E47B866D}"/>
              </a:ext>
            </a:extLst>
          </p:cNvPr>
          <p:cNvCxnSpPr>
            <a:cxnSpLocks/>
          </p:cNvCxnSpPr>
          <p:nvPr/>
        </p:nvCxnSpPr>
        <p:spPr>
          <a:xfrm flipH="1">
            <a:off x="4257344" y="3396506"/>
            <a:ext cx="955555" cy="0"/>
          </a:xfrm>
          <a:prstGeom prst="straightConnector1">
            <a:avLst/>
          </a:prstGeom>
          <a:ln w="5080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636A348E-F1F4-4DF8-AD4D-87DB5AD25767}"/>
              </a:ext>
            </a:extLst>
          </p:cNvPr>
          <p:cNvSpPr txBox="1"/>
          <p:nvPr/>
        </p:nvSpPr>
        <p:spPr>
          <a:xfrm>
            <a:off x="4318116" y="3479547"/>
            <a:ext cx="834011" cy="276999"/>
          </a:xfrm>
          <a:prstGeom prst="rect">
            <a:avLst/>
          </a:prstGeom>
          <a:noFill/>
        </p:spPr>
        <p:txBody>
          <a:bodyPr wrap="none" rtlCol="0">
            <a:spAutoFit/>
          </a:bodyPr>
          <a:lstStyle/>
          <a:p>
            <a:r>
              <a:rPr lang="pl-PL" sz="1200" dirty="0"/>
              <a:t>Produces</a:t>
            </a:r>
          </a:p>
        </p:txBody>
      </p:sp>
      <p:sp>
        <p:nvSpPr>
          <p:cNvPr id="38" name="TextBox 37">
            <a:extLst>
              <a:ext uri="{FF2B5EF4-FFF2-40B4-BE49-F238E27FC236}">
                <a16:creationId xmlns:a16="http://schemas.microsoft.com/office/drawing/2014/main" id="{A77FBC56-438C-497F-9D0F-356AC2AA6798}"/>
              </a:ext>
            </a:extLst>
          </p:cNvPr>
          <p:cNvSpPr txBox="1"/>
          <p:nvPr/>
        </p:nvSpPr>
        <p:spPr>
          <a:xfrm>
            <a:off x="4291837" y="2531258"/>
            <a:ext cx="922047" cy="276999"/>
          </a:xfrm>
          <a:prstGeom prst="rect">
            <a:avLst/>
          </a:prstGeom>
          <a:noFill/>
        </p:spPr>
        <p:txBody>
          <a:bodyPr wrap="none" rtlCol="0">
            <a:spAutoFit/>
          </a:bodyPr>
          <a:lstStyle/>
          <a:p>
            <a:r>
              <a:rPr lang="pl-PL" sz="1200" dirty="0"/>
              <a:t>Consumes</a:t>
            </a:r>
          </a:p>
        </p:txBody>
      </p:sp>
      <p:cxnSp>
        <p:nvCxnSpPr>
          <p:cNvPr id="39" name="Straight Arrow Connector 38">
            <a:extLst>
              <a:ext uri="{FF2B5EF4-FFF2-40B4-BE49-F238E27FC236}">
                <a16:creationId xmlns:a16="http://schemas.microsoft.com/office/drawing/2014/main" id="{4C1B8CCF-B714-42DC-897B-CFF3B7F339E2}"/>
              </a:ext>
            </a:extLst>
          </p:cNvPr>
          <p:cNvCxnSpPr>
            <a:cxnSpLocks/>
          </p:cNvCxnSpPr>
          <p:nvPr/>
        </p:nvCxnSpPr>
        <p:spPr>
          <a:xfrm flipH="1">
            <a:off x="4256310" y="3785691"/>
            <a:ext cx="2438548" cy="1800200"/>
          </a:xfrm>
          <a:prstGeom prst="straightConnector1">
            <a:avLst/>
          </a:prstGeom>
          <a:ln w="5080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71C4DAF0-7350-4379-95D1-A6D71B66E031}"/>
              </a:ext>
            </a:extLst>
          </p:cNvPr>
          <p:cNvCxnSpPr>
            <a:cxnSpLocks/>
          </p:cNvCxnSpPr>
          <p:nvPr/>
        </p:nvCxnSpPr>
        <p:spPr>
          <a:xfrm flipH="1">
            <a:off x="8073768" y="3036466"/>
            <a:ext cx="955555" cy="0"/>
          </a:xfrm>
          <a:prstGeom prst="straightConnector1">
            <a:avLst/>
          </a:prstGeom>
          <a:ln w="5080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2270D9EF-9A27-4298-A60C-BB1D6B762E94}"/>
              </a:ext>
            </a:extLst>
          </p:cNvPr>
          <p:cNvSpPr txBox="1"/>
          <p:nvPr/>
        </p:nvSpPr>
        <p:spPr>
          <a:xfrm>
            <a:off x="5716955" y="4547291"/>
            <a:ext cx="754053" cy="276999"/>
          </a:xfrm>
          <a:prstGeom prst="rect">
            <a:avLst/>
          </a:prstGeom>
          <a:noFill/>
        </p:spPr>
        <p:txBody>
          <a:bodyPr wrap="none" rtlCol="0">
            <a:spAutoFit/>
          </a:bodyPr>
          <a:lstStyle/>
          <a:p>
            <a:r>
              <a:rPr lang="pl-PL" sz="1200" dirty="0"/>
              <a:t>Runs on</a:t>
            </a:r>
          </a:p>
        </p:txBody>
      </p:sp>
      <p:sp>
        <p:nvSpPr>
          <p:cNvPr id="42" name="TextBox 41">
            <a:extLst>
              <a:ext uri="{FF2B5EF4-FFF2-40B4-BE49-F238E27FC236}">
                <a16:creationId xmlns:a16="http://schemas.microsoft.com/office/drawing/2014/main" id="{AF4BCB25-8FFA-4494-8E0F-F147D9A931BC}"/>
              </a:ext>
            </a:extLst>
          </p:cNvPr>
          <p:cNvSpPr txBox="1"/>
          <p:nvPr/>
        </p:nvSpPr>
        <p:spPr>
          <a:xfrm>
            <a:off x="8073768" y="3180482"/>
            <a:ext cx="983411" cy="646331"/>
          </a:xfrm>
          <a:prstGeom prst="rect">
            <a:avLst/>
          </a:prstGeom>
          <a:noFill/>
        </p:spPr>
        <p:txBody>
          <a:bodyPr wrap="none" rtlCol="0">
            <a:spAutoFit/>
          </a:bodyPr>
          <a:lstStyle/>
          <a:p>
            <a:r>
              <a:rPr lang="pl-PL" sz="1200" dirty="0"/>
              <a:t>Is a </a:t>
            </a:r>
          </a:p>
          <a:p>
            <a:r>
              <a:rPr lang="pl-PL" sz="1200" dirty="0"/>
              <a:t>logical </a:t>
            </a:r>
          </a:p>
          <a:p>
            <a:r>
              <a:rPr lang="pl-PL" sz="1200" dirty="0"/>
              <a:t>grouping of</a:t>
            </a:r>
          </a:p>
        </p:txBody>
      </p:sp>
      <p:sp>
        <p:nvSpPr>
          <p:cNvPr id="43" name="TextBox 42">
            <a:extLst>
              <a:ext uri="{FF2B5EF4-FFF2-40B4-BE49-F238E27FC236}">
                <a16:creationId xmlns:a16="http://schemas.microsoft.com/office/drawing/2014/main" id="{C367D99A-B418-41C9-BD90-A22C262B13C2}"/>
              </a:ext>
            </a:extLst>
          </p:cNvPr>
          <p:cNvSpPr txBox="1"/>
          <p:nvPr/>
        </p:nvSpPr>
        <p:spPr>
          <a:xfrm>
            <a:off x="2855334" y="4039459"/>
            <a:ext cx="1022909" cy="646331"/>
          </a:xfrm>
          <a:prstGeom prst="rect">
            <a:avLst/>
          </a:prstGeom>
          <a:noFill/>
        </p:spPr>
        <p:txBody>
          <a:bodyPr wrap="none" rtlCol="0">
            <a:spAutoFit/>
          </a:bodyPr>
          <a:lstStyle/>
          <a:p>
            <a:r>
              <a:rPr lang="pl-PL" sz="1200" dirty="0"/>
              <a:t>Represents </a:t>
            </a:r>
          </a:p>
          <a:p>
            <a:r>
              <a:rPr lang="pl-PL" sz="1200" dirty="0"/>
              <a:t>data item(s)</a:t>
            </a:r>
          </a:p>
          <a:p>
            <a:r>
              <a:rPr lang="pl-PL" sz="1200" dirty="0"/>
              <a:t>stored in</a:t>
            </a:r>
          </a:p>
        </p:txBody>
      </p:sp>
      <p:grpSp>
        <p:nvGrpSpPr>
          <p:cNvPr id="48" name="Group 47">
            <a:extLst>
              <a:ext uri="{FF2B5EF4-FFF2-40B4-BE49-F238E27FC236}">
                <a16:creationId xmlns:a16="http://schemas.microsoft.com/office/drawing/2014/main" id="{A37D7CF3-9C55-4564-B551-A04085473C17}"/>
              </a:ext>
            </a:extLst>
          </p:cNvPr>
          <p:cNvGrpSpPr/>
          <p:nvPr/>
        </p:nvGrpSpPr>
        <p:grpSpPr>
          <a:xfrm>
            <a:off x="9057179" y="4848266"/>
            <a:ext cx="2860869" cy="1440160"/>
            <a:chOff x="8884693" y="4865811"/>
            <a:chExt cx="2860869" cy="1440160"/>
          </a:xfrm>
        </p:grpSpPr>
        <p:sp>
          <p:nvSpPr>
            <p:cNvPr id="45" name="Rectangle 44">
              <a:extLst>
                <a:ext uri="{FF2B5EF4-FFF2-40B4-BE49-F238E27FC236}">
                  <a16:creationId xmlns:a16="http://schemas.microsoft.com/office/drawing/2014/main" id="{27907AB2-196C-48F9-978F-6D5103762324}"/>
                </a:ext>
              </a:extLst>
            </p:cNvPr>
            <p:cNvSpPr/>
            <p:nvPr/>
          </p:nvSpPr>
          <p:spPr bwMode="auto">
            <a:xfrm>
              <a:off x="8884693" y="4865811"/>
              <a:ext cx="2860869" cy="1440160"/>
            </a:xfrm>
            <a:prstGeom prst="rect">
              <a:avLst/>
            </a:prstGeom>
            <a:noFill/>
            <a:ln w="31750" cmpd="sng">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AU" sz="2000" b="1" dirty="0">
                  <a:solidFill>
                    <a:schemeClr val="tx1">
                      <a:lumMod val="65000"/>
                      <a:lumOff val="35000"/>
                    </a:schemeClr>
                  </a:solidFill>
                </a:rPr>
                <a:t>Triggers</a:t>
              </a:r>
              <a:endParaRPr lang="pl-PL" sz="2000" b="1" dirty="0">
                <a:solidFill>
                  <a:schemeClr val="tx1">
                    <a:lumMod val="65000"/>
                    <a:lumOff val="35000"/>
                  </a:schemeClr>
                </a:solidFill>
              </a:endParaRPr>
            </a:p>
          </p:txBody>
        </p:sp>
        <p:sp>
          <p:nvSpPr>
            <p:cNvPr id="47" name="Lightning Bolt 46">
              <a:extLst>
                <a:ext uri="{FF2B5EF4-FFF2-40B4-BE49-F238E27FC236}">
                  <a16:creationId xmlns:a16="http://schemas.microsoft.com/office/drawing/2014/main" id="{F59A9499-6A08-4F13-B22C-D0E4A4E53006}"/>
                </a:ext>
              </a:extLst>
            </p:cNvPr>
            <p:cNvSpPr/>
            <p:nvPr/>
          </p:nvSpPr>
          <p:spPr>
            <a:xfrm>
              <a:off x="9066715" y="4980682"/>
              <a:ext cx="390144" cy="432048"/>
            </a:xfrm>
            <a:prstGeom prst="lightningBol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pl-PL" dirty="0"/>
            </a:p>
          </p:txBody>
        </p:sp>
      </p:grpSp>
    </p:spTree>
    <p:extLst>
      <p:ext uri="{BB962C8B-B14F-4D97-AF65-F5344CB8AC3E}">
        <p14:creationId xmlns:p14="http://schemas.microsoft.com/office/powerpoint/2010/main" val="37323271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1000"/>
                                        <p:tgtEl>
                                          <p:spTgt spid="22"/>
                                        </p:tgtEl>
                                      </p:cBhvr>
                                    </p:animEffect>
                                    <p:anim calcmode="lin" valueType="num">
                                      <p:cBhvr>
                                        <p:cTn id="8" dur="1000" fill="hold"/>
                                        <p:tgtEl>
                                          <p:spTgt spid="22"/>
                                        </p:tgtEl>
                                        <p:attrNameLst>
                                          <p:attrName>ppt_x</p:attrName>
                                        </p:attrNameLst>
                                      </p:cBhvr>
                                      <p:tavLst>
                                        <p:tav tm="0">
                                          <p:val>
                                            <p:strVal val="#ppt_x"/>
                                          </p:val>
                                        </p:tav>
                                        <p:tav tm="100000">
                                          <p:val>
                                            <p:strVal val="#ppt_x"/>
                                          </p:val>
                                        </p:tav>
                                      </p:tavLst>
                                    </p:anim>
                                    <p:anim calcmode="lin" valueType="num">
                                      <p:cBhvr>
                                        <p:cTn id="9"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1"/>
                                        </p:tgtEl>
                                        <p:attrNameLst>
                                          <p:attrName>style.visibility</p:attrName>
                                        </p:attrNameLst>
                                      </p:cBhvr>
                                      <p:to>
                                        <p:strVal val="visible"/>
                                      </p:to>
                                    </p:set>
                                    <p:animEffect transition="in" filter="fade">
                                      <p:cBhvr>
                                        <p:cTn id="14" dur="1000"/>
                                        <p:tgtEl>
                                          <p:spTgt spid="31"/>
                                        </p:tgtEl>
                                      </p:cBhvr>
                                    </p:animEffect>
                                    <p:anim calcmode="lin" valueType="num">
                                      <p:cBhvr>
                                        <p:cTn id="15" dur="1000" fill="hold"/>
                                        <p:tgtEl>
                                          <p:spTgt spid="31"/>
                                        </p:tgtEl>
                                        <p:attrNameLst>
                                          <p:attrName>ppt_x</p:attrName>
                                        </p:attrNameLst>
                                      </p:cBhvr>
                                      <p:tavLst>
                                        <p:tav tm="0">
                                          <p:val>
                                            <p:strVal val="#ppt_x"/>
                                          </p:val>
                                        </p:tav>
                                        <p:tav tm="100000">
                                          <p:val>
                                            <p:strVal val="#ppt_x"/>
                                          </p:val>
                                        </p:tav>
                                      </p:tavLst>
                                    </p:anim>
                                    <p:anim calcmode="lin" valueType="num">
                                      <p:cBhvr>
                                        <p:cTn id="16"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4"/>
                                        </p:tgtEl>
                                        <p:attrNameLst>
                                          <p:attrName>style.visibility</p:attrName>
                                        </p:attrNameLst>
                                      </p:cBhvr>
                                      <p:to>
                                        <p:strVal val="visible"/>
                                      </p:to>
                                    </p:set>
                                    <p:animEffect transition="in" filter="fade">
                                      <p:cBhvr>
                                        <p:cTn id="21" dur="1000"/>
                                        <p:tgtEl>
                                          <p:spTgt spid="34"/>
                                        </p:tgtEl>
                                      </p:cBhvr>
                                    </p:animEffect>
                                    <p:anim calcmode="lin" valueType="num">
                                      <p:cBhvr>
                                        <p:cTn id="22" dur="1000" fill="hold"/>
                                        <p:tgtEl>
                                          <p:spTgt spid="34"/>
                                        </p:tgtEl>
                                        <p:attrNameLst>
                                          <p:attrName>ppt_x</p:attrName>
                                        </p:attrNameLst>
                                      </p:cBhvr>
                                      <p:tavLst>
                                        <p:tav tm="0">
                                          <p:val>
                                            <p:strVal val="#ppt_x"/>
                                          </p:val>
                                        </p:tav>
                                        <p:tav tm="100000">
                                          <p:val>
                                            <p:strVal val="#ppt_x"/>
                                          </p:val>
                                        </p:tav>
                                      </p:tavLst>
                                    </p:anim>
                                    <p:anim calcmode="lin" valueType="num">
                                      <p:cBhvr>
                                        <p:cTn id="23" dur="1000" fill="hold"/>
                                        <p:tgtEl>
                                          <p:spTgt spid="34"/>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0"/>
                                  </p:stCondLst>
                                  <p:childTnLst>
                                    <p:set>
                                      <p:cBhvr>
                                        <p:cTn id="25" dur="1" fill="hold">
                                          <p:stCondLst>
                                            <p:cond delay="0"/>
                                          </p:stCondLst>
                                        </p:cTn>
                                        <p:tgtEl>
                                          <p:spTgt spid="43"/>
                                        </p:tgtEl>
                                        <p:attrNameLst>
                                          <p:attrName>style.visibility</p:attrName>
                                        </p:attrNameLst>
                                      </p:cBhvr>
                                      <p:to>
                                        <p:strVal val="visible"/>
                                      </p:to>
                                    </p:set>
                                    <p:animEffect transition="in" filter="fade">
                                      <p:cBhvr>
                                        <p:cTn id="26" dur="1000"/>
                                        <p:tgtEl>
                                          <p:spTgt spid="43"/>
                                        </p:tgtEl>
                                      </p:cBhvr>
                                    </p:animEffect>
                                    <p:anim calcmode="lin" valueType="num">
                                      <p:cBhvr>
                                        <p:cTn id="27" dur="1000" fill="hold"/>
                                        <p:tgtEl>
                                          <p:spTgt spid="43"/>
                                        </p:tgtEl>
                                        <p:attrNameLst>
                                          <p:attrName>ppt_x</p:attrName>
                                        </p:attrNameLst>
                                      </p:cBhvr>
                                      <p:tavLst>
                                        <p:tav tm="0">
                                          <p:val>
                                            <p:strVal val="#ppt_x"/>
                                          </p:val>
                                        </p:tav>
                                        <p:tav tm="100000">
                                          <p:val>
                                            <p:strVal val="#ppt_x"/>
                                          </p:val>
                                        </p:tav>
                                      </p:tavLst>
                                    </p:anim>
                                    <p:anim calcmode="lin" valueType="num">
                                      <p:cBhvr>
                                        <p:cTn id="28" dur="1000" fill="hold"/>
                                        <p:tgtEl>
                                          <p:spTgt spid="43"/>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nodeType="clickEffect">
                                  <p:stCondLst>
                                    <p:cond delay="0"/>
                                  </p:stCondLst>
                                  <p:childTnLst>
                                    <p:set>
                                      <p:cBhvr>
                                        <p:cTn id="32" dur="1" fill="hold">
                                          <p:stCondLst>
                                            <p:cond delay="0"/>
                                          </p:stCondLst>
                                        </p:cTn>
                                        <p:tgtEl>
                                          <p:spTgt spid="25"/>
                                        </p:tgtEl>
                                        <p:attrNameLst>
                                          <p:attrName>style.visibility</p:attrName>
                                        </p:attrNameLst>
                                      </p:cBhvr>
                                      <p:to>
                                        <p:strVal val="visible"/>
                                      </p:to>
                                    </p:set>
                                    <p:animEffect transition="in" filter="fade">
                                      <p:cBhvr>
                                        <p:cTn id="33" dur="1000"/>
                                        <p:tgtEl>
                                          <p:spTgt spid="25"/>
                                        </p:tgtEl>
                                      </p:cBhvr>
                                    </p:animEffect>
                                    <p:anim calcmode="lin" valueType="num">
                                      <p:cBhvr>
                                        <p:cTn id="34" dur="1000" fill="hold"/>
                                        <p:tgtEl>
                                          <p:spTgt spid="25"/>
                                        </p:tgtEl>
                                        <p:attrNameLst>
                                          <p:attrName>ppt_x</p:attrName>
                                        </p:attrNameLst>
                                      </p:cBhvr>
                                      <p:tavLst>
                                        <p:tav tm="0">
                                          <p:val>
                                            <p:strVal val="#ppt_x"/>
                                          </p:val>
                                        </p:tav>
                                        <p:tav tm="100000">
                                          <p:val>
                                            <p:strVal val="#ppt_x"/>
                                          </p:val>
                                        </p:tav>
                                      </p:tavLst>
                                    </p:anim>
                                    <p:anim calcmode="lin" valueType="num">
                                      <p:cBhvr>
                                        <p:cTn id="35"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nodeType="clickEffect">
                                  <p:stCondLst>
                                    <p:cond delay="0"/>
                                  </p:stCondLst>
                                  <p:childTnLst>
                                    <p:set>
                                      <p:cBhvr>
                                        <p:cTn id="39" dur="1" fill="hold">
                                          <p:stCondLst>
                                            <p:cond delay="0"/>
                                          </p:stCondLst>
                                        </p:cTn>
                                        <p:tgtEl>
                                          <p:spTgt spid="39"/>
                                        </p:tgtEl>
                                        <p:attrNameLst>
                                          <p:attrName>style.visibility</p:attrName>
                                        </p:attrNameLst>
                                      </p:cBhvr>
                                      <p:to>
                                        <p:strVal val="visible"/>
                                      </p:to>
                                    </p:set>
                                    <p:animEffect transition="in" filter="fade">
                                      <p:cBhvr>
                                        <p:cTn id="40" dur="1000"/>
                                        <p:tgtEl>
                                          <p:spTgt spid="39"/>
                                        </p:tgtEl>
                                      </p:cBhvr>
                                    </p:animEffect>
                                    <p:anim calcmode="lin" valueType="num">
                                      <p:cBhvr>
                                        <p:cTn id="41" dur="1000" fill="hold"/>
                                        <p:tgtEl>
                                          <p:spTgt spid="39"/>
                                        </p:tgtEl>
                                        <p:attrNameLst>
                                          <p:attrName>ppt_x</p:attrName>
                                        </p:attrNameLst>
                                      </p:cBhvr>
                                      <p:tavLst>
                                        <p:tav tm="0">
                                          <p:val>
                                            <p:strVal val="#ppt_x"/>
                                          </p:val>
                                        </p:tav>
                                        <p:tav tm="100000">
                                          <p:val>
                                            <p:strVal val="#ppt_x"/>
                                          </p:val>
                                        </p:tav>
                                      </p:tavLst>
                                    </p:anim>
                                    <p:anim calcmode="lin" valueType="num">
                                      <p:cBhvr>
                                        <p:cTn id="42" dur="1000" fill="hold"/>
                                        <p:tgtEl>
                                          <p:spTgt spid="39"/>
                                        </p:tgtEl>
                                        <p:attrNameLst>
                                          <p:attrName>ppt_y</p:attrName>
                                        </p:attrNameLst>
                                      </p:cBhvr>
                                      <p:tavLst>
                                        <p:tav tm="0">
                                          <p:val>
                                            <p:strVal val="#ppt_y+.1"/>
                                          </p:val>
                                        </p:tav>
                                        <p:tav tm="100000">
                                          <p:val>
                                            <p:strVal val="#ppt_y"/>
                                          </p:val>
                                        </p:tav>
                                      </p:tavLst>
                                    </p:anim>
                                  </p:childTnLst>
                                </p:cTn>
                              </p:par>
                              <p:par>
                                <p:cTn id="43" presetID="42" presetClass="entr" presetSubtype="0" fill="hold" grpId="0" nodeType="withEffect">
                                  <p:stCondLst>
                                    <p:cond delay="0"/>
                                  </p:stCondLst>
                                  <p:childTnLst>
                                    <p:set>
                                      <p:cBhvr>
                                        <p:cTn id="44" dur="1" fill="hold">
                                          <p:stCondLst>
                                            <p:cond delay="0"/>
                                          </p:stCondLst>
                                        </p:cTn>
                                        <p:tgtEl>
                                          <p:spTgt spid="41"/>
                                        </p:tgtEl>
                                        <p:attrNameLst>
                                          <p:attrName>style.visibility</p:attrName>
                                        </p:attrNameLst>
                                      </p:cBhvr>
                                      <p:to>
                                        <p:strVal val="visible"/>
                                      </p:to>
                                    </p:set>
                                    <p:animEffect transition="in" filter="fade">
                                      <p:cBhvr>
                                        <p:cTn id="45" dur="1000"/>
                                        <p:tgtEl>
                                          <p:spTgt spid="41"/>
                                        </p:tgtEl>
                                      </p:cBhvr>
                                    </p:animEffect>
                                    <p:anim calcmode="lin" valueType="num">
                                      <p:cBhvr>
                                        <p:cTn id="46" dur="1000" fill="hold"/>
                                        <p:tgtEl>
                                          <p:spTgt spid="41"/>
                                        </p:tgtEl>
                                        <p:attrNameLst>
                                          <p:attrName>ppt_x</p:attrName>
                                        </p:attrNameLst>
                                      </p:cBhvr>
                                      <p:tavLst>
                                        <p:tav tm="0">
                                          <p:val>
                                            <p:strVal val="#ppt_x"/>
                                          </p:val>
                                        </p:tav>
                                        <p:tav tm="100000">
                                          <p:val>
                                            <p:strVal val="#ppt_x"/>
                                          </p:val>
                                        </p:tav>
                                      </p:tavLst>
                                    </p:anim>
                                    <p:anim calcmode="lin" valueType="num">
                                      <p:cBhvr>
                                        <p:cTn id="47" dur="1000" fill="hold"/>
                                        <p:tgtEl>
                                          <p:spTgt spid="41"/>
                                        </p:tgtEl>
                                        <p:attrNameLst>
                                          <p:attrName>ppt_y</p:attrName>
                                        </p:attrNameLst>
                                      </p:cBhvr>
                                      <p:tavLst>
                                        <p:tav tm="0">
                                          <p:val>
                                            <p:strVal val="#ppt_y+.1"/>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42" presetClass="entr" presetSubtype="0" fill="hold" nodeType="clickEffect">
                                  <p:stCondLst>
                                    <p:cond delay="0"/>
                                  </p:stCondLst>
                                  <p:childTnLst>
                                    <p:set>
                                      <p:cBhvr>
                                        <p:cTn id="51" dur="1" fill="hold">
                                          <p:stCondLst>
                                            <p:cond delay="0"/>
                                          </p:stCondLst>
                                        </p:cTn>
                                        <p:tgtEl>
                                          <p:spTgt spid="35"/>
                                        </p:tgtEl>
                                        <p:attrNameLst>
                                          <p:attrName>style.visibility</p:attrName>
                                        </p:attrNameLst>
                                      </p:cBhvr>
                                      <p:to>
                                        <p:strVal val="visible"/>
                                      </p:to>
                                    </p:set>
                                    <p:animEffect transition="in" filter="fade">
                                      <p:cBhvr>
                                        <p:cTn id="52" dur="1000"/>
                                        <p:tgtEl>
                                          <p:spTgt spid="35"/>
                                        </p:tgtEl>
                                      </p:cBhvr>
                                    </p:animEffect>
                                    <p:anim calcmode="lin" valueType="num">
                                      <p:cBhvr>
                                        <p:cTn id="53" dur="1000" fill="hold"/>
                                        <p:tgtEl>
                                          <p:spTgt spid="35"/>
                                        </p:tgtEl>
                                        <p:attrNameLst>
                                          <p:attrName>ppt_x</p:attrName>
                                        </p:attrNameLst>
                                      </p:cBhvr>
                                      <p:tavLst>
                                        <p:tav tm="0">
                                          <p:val>
                                            <p:strVal val="#ppt_x"/>
                                          </p:val>
                                        </p:tav>
                                        <p:tav tm="100000">
                                          <p:val>
                                            <p:strVal val="#ppt_x"/>
                                          </p:val>
                                        </p:tav>
                                      </p:tavLst>
                                    </p:anim>
                                    <p:anim calcmode="lin" valueType="num">
                                      <p:cBhvr>
                                        <p:cTn id="54" dur="1000" fill="hold"/>
                                        <p:tgtEl>
                                          <p:spTgt spid="35"/>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p:stCondLst>
                                    <p:cond delay="0"/>
                                  </p:stCondLst>
                                  <p:childTnLst>
                                    <p:set>
                                      <p:cBhvr>
                                        <p:cTn id="56" dur="1" fill="hold">
                                          <p:stCondLst>
                                            <p:cond delay="0"/>
                                          </p:stCondLst>
                                        </p:cTn>
                                        <p:tgtEl>
                                          <p:spTgt spid="38"/>
                                        </p:tgtEl>
                                        <p:attrNameLst>
                                          <p:attrName>style.visibility</p:attrName>
                                        </p:attrNameLst>
                                      </p:cBhvr>
                                      <p:to>
                                        <p:strVal val="visible"/>
                                      </p:to>
                                    </p:set>
                                    <p:animEffect transition="in" filter="fade">
                                      <p:cBhvr>
                                        <p:cTn id="57" dur="1000"/>
                                        <p:tgtEl>
                                          <p:spTgt spid="38"/>
                                        </p:tgtEl>
                                      </p:cBhvr>
                                    </p:animEffect>
                                    <p:anim calcmode="lin" valueType="num">
                                      <p:cBhvr>
                                        <p:cTn id="58" dur="1000" fill="hold"/>
                                        <p:tgtEl>
                                          <p:spTgt spid="38"/>
                                        </p:tgtEl>
                                        <p:attrNameLst>
                                          <p:attrName>ppt_x</p:attrName>
                                        </p:attrNameLst>
                                      </p:cBhvr>
                                      <p:tavLst>
                                        <p:tav tm="0">
                                          <p:val>
                                            <p:strVal val="#ppt_x"/>
                                          </p:val>
                                        </p:tav>
                                        <p:tav tm="100000">
                                          <p:val>
                                            <p:strVal val="#ppt_x"/>
                                          </p:val>
                                        </p:tav>
                                      </p:tavLst>
                                    </p:anim>
                                    <p:anim calcmode="lin" valueType="num">
                                      <p:cBhvr>
                                        <p:cTn id="59" dur="1000" fill="hold"/>
                                        <p:tgtEl>
                                          <p:spTgt spid="38"/>
                                        </p:tgtEl>
                                        <p:attrNameLst>
                                          <p:attrName>ppt_y</p:attrName>
                                        </p:attrNameLst>
                                      </p:cBhvr>
                                      <p:tavLst>
                                        <p:tav tm="0">
                                          <p:val>
                                            <p:strVal val="#ppt_y+.1"/>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42" presetClass="entr" presetSubtype="0" fill="hold" nodeType="clickEffect">
                                  <p:stCondLst>
                                    <p:cond delay="0"/>
                                  </p:stCondLst>
                                  <p:childTnLst>
                                    <p:set>
                                      <p:cBhvr>
                                        <p:cTn id="63" dur="1" fill="hold">
                                          <p:stCondLst>
                                            <p:cond delay="0"/>
                                          </p:stCondLst>
                                        </p:cTn>
                                        <p:tgtEl>
                                          <p:spTgt spid="36"/>
                                        </p:tgtEl>
                                        <p:attrNameLst>
                                          <p:attrName>style.visibility</p:attrName>
                                        </p:attrNameLst>
                                      </p:cBhvr>
                                      <p:to>
                                        <p:strVal val="visible"/>
                                      </p:to>
                                    </p:set>
                                    <p:animEffect transition="in" filter="fade">
                                      <p:cBhvr>
                                        <p:cTn id="64" dur="1000"/>
                                        <p:tgtEl>
                                          <p:spTgt spid="36"/>
                                        </p:tgtEl>
                                      </p:cBhvr>
                                    </p:animEffect>
                                    <p:anim calcmode="lin" valueType="num">
                                      <p:cBhvr>
                                        <p:cTn id="65" dur="1000" fill="hold"/>
                                        <p:tgtEl>
                                          <p:spTgt spid="36"/>
                                        </p:tgtEl>
                                        <p:attrNameLst>
                                          <p:attrName>ppt_x</p:attrName>
                                        </p:attrNameLst>
                                      </p:cBhvr>
                                      <p:tavLst>
                                        <p:tav tm="0">
                                          <p:val>
                                            <p:strVal val="#ppt_x"/>
                                          </p:val>
                                        </p:tav>
                                        <p:tav tm="100000">
                                          <p:val>
                                            <p:strVal val="#ppt_x"/>
                                          </p:val>
                                        </p:tav>
                                      </p:tavLst>
                                    </p:anim>
                                    <p:anim calcmode="lin" valueType="num">
                                      <p:cBhvr>
                                        <p:cTn id="66" dur="1000" fill="hold"/>
                                        <p:tgtEl>
                                          <p:spTgt spid="36"/>
                                        </p:tgtEl>
                                        <p:attrNameLst>
                                          <p:attrName>ppt_y</p:attrName>
                                        </p:attrNameLst>
                                      </p:cBhvr>
                                      <p:tavLst>
                                        <p:tav tm="0">
                                          <p:val>
                                            <p:strVal val="#ppt_y+.1"/>
                                          </p:val>
                                        </p:tav>
                                        <p:tav tm="100000">
                                          <p:val>
                                            <p:strVal val="#ppt_y"/>
                                          </p:val>
                                        </p:tav>
                                      </p:tavLst>
                                    </p:anim>
                                  </p:childTnLst>
                                </p:cTn>
                              </p:par>
                              <p:par>
                                <p:cTn id="67" presetID="42" presetClass="entr" presetSubtype="0" fill="hold" grpId="0" nodeType="withEffect">
                                  <p:stCondLst>
                                    <p:cond delay="0"/>
                                  </p:stCondLst>
                                  <p:childTnLst>
                                    <p:set>
                                      <p:cBhvr>
                                        <p:cTn id="68" dur="1" fill="hold">
                                          <p:stCondLst>
                                            <p:cond delay="0"/>
                                          </p:stCondLst>
                                        </p:cTn>
                                        <p:tgtEl>
                                          <p:spTgt spid="37"/>
                                        </p:tgtEl>
                                        <p:attrNameLst>
                                          <p:attrName>style.visibility</p:attrName>
                                        </p:attrNameLst>
                                      </p:cBhvr>
                                      <p:to>
                                        <p:strVal val="visible"/>
                                      </p:to>
                                    </p:set>
                                    <p:animEffect transition="in" filter="fade">
                                      <p:cBhvr>
                                        <p:cTn id="69" dur="1000"/>
                                        <p:tgtEl>
                                          <p:spTgt spid="37"/>
                                        </p:tgtEl>
                                      </p:cBhvr>
                                    </p:animEffect>
                                    <p:anim calcmode="lin" valueType="num">
                                      <p:cBhvr>
                                        <p:cTn id="70" dur="1000" fill="hold"/>
                                        <p:tgtEl>
                                          <p:spTgt spid="37"/>
                                        </p:tgtEl>
                                        <p:attrNameLst>
                                          <p:attrName>ppt_x</p:attrName>
                                        </p:attrNameLst>
                                      </p:cBhvr>
                                      <p:tavLst>
                                        <p:tav tm="0">
                                          <p:val>
                                            <p:strVal val="#ppt_x"/>
                                          </p:val>
                                        </p:tav>
                                        <p:tav tm="100000">
                                          <p:val>
                                            <p:strVal val="#ppt_x"/>
                                          </p:val>
                                        </p:tav>
                                      </p:tavLst>
                                    </p:anim>
                                    <p:anim calcmode="lin" valueType="num">
                                      <p:cBhvr>
                                        <p:cTn id="71" dur="1000" fill="hold"/>
                                        <p:tgtEl>
                                          <p:spTgt spid="37"/>
                                        </p:tgtEl>
                                        <p:attrNameLst>
                                          <p:attrName>ppt_y</p:attrName>
                                        </p:attrNameLst>
                                      </p:cBhvr>
                                      <p:tavLst>
                                        <p:tav tm="0">
                                          <p:val>
                                            <p:strVal val="#ppt_y+.1"/>
                                          </p:val>
                                        </p:tav>
                                        <p:tav tm="100000">
                                          <p:val>
                                            <p:strVal val="#ppt_y"/>
                                          </p:val>
                                        </p:tav>
                                      </p:tavLst>
                                    </p:anim>
                                  </p:childTnLst>
                                </p:cTn>
                              </p:par>
                            </p:childTnLst>
                          </p:cTn>
                        </p:par>
                      </p:childTnLst>
                    </p:cTn>
                  </p:par>
                  <p:par>
                    <p:cTn id="72" fill="hold">
                      <p:stCondLst>
                        <p:cond delay="indefinite"/>
                      </p:stCondLst>
                      <p:childTnLst>
                        <p:par>
                          <p:cTn id="73" fill="hold">
                            <p:stCondLst>
                              <p:cond delay="0"/>
                            </p:stCondLst>
                            <p:childTnLst>
                              <p:par>
                                <p:cTn id="74" presetID="42" presetClass="entr" presetSubtype="0" fill="hold" nodeType="clickEffect">
                                  <p:stCondLst>
                                    <p:cond delay="0"/>
                                  </p:stCondLst>
                                  <p:childTnLst>
                                    <p:set>
                                      <p:cBhvr>
                                        <p:cTn id="75" dur="1" fill="hold">
                                          <p:stCondLst>
                                            <p:cond delay="0"/>
                                          </p:stCondLst>
                                        </p:cTn>
                                        <p:tgtEl>
                                          <p:spTgt spid="40"/>
                                        </p:tgtEl>
                                        <p:attrNameLst>
                                          <p:attrName>style.visibility</p:attrName>
                                        </p:attrNameLst>
                                      </p:cBhvr>
                                      <p:to>
                                        <p:strVal val="visible"/>
                                      </p:to>
                                    </p:set>
                                    <p:animEffect transition="in" filter="fade">
                                      <p:cBhvr>
                                        <p:cTn id="76" dur="1000"/>
                                        <p:tgtEl>
                                          <p:spTgt spid="40"/>
                                        </p:tgtEl>
                                      </p:cBhvr>
                                    </p:animEffect>
                                    <p:anim calcmode="lin" valueType="num">
                                      <p:cBhvr>
                                        <p:cTn id="77" dur="1000" fill="hold"/>
                                        <p:tgtEl>
                                          <p:spTgt spid="40"/>
                                        </p:tgtEl>
                                        <p:attrNameLst>
                                          <p:attrName>ppt_x</p:attrName>
                                        </p:attrNameLst>
                                      </p:cBhvr>
                                      <p:tavLst>
                                        <p:tav tm="0">
                                          <p:val>
                                            <p:strVal val="#ppt_x"/>
                                          </p:val>
                                        </p:tav>
                                        <p:tav tm="100000">
                                          <p:val>
                                            <p:strVal val="#ppt_x"/>
                                          </p:val>
                                        </p:tav>
                                      </p:tavLst>
                                    </p:anim>
                                    <p:anim calcmode="lin" valueType="num">
                                      <p:cBhvr>
                                        <p:cTn id="78" dur="1000" fill="hold"/>
                                        <p:tgtEl>
                                          <p:spTgt spid="40"/>
                                        </p:tgtEl>
                                        <p:attrNameLst>
                                          <p:attrName>ppt_y</p:attrName>
                                        </p:attrNameLst>
                                      </p:cBhvr>
                                      <p:tavLst>
                                        <p:tav tm="0">
                                          <p:val>
                                            <p:strVal val="#ppt_y+.1"/>
                                          </p:val>
                                        </p:tav>
                                        <p:tav tm="100000">
                                          <p:val>
                                            <p:strVal val="#ppt_y"/>
                                          </p:val>
                                        </p:tav>
                                      </p:tavLst>
                                    </p:anim>
                                  </p:childTnLst>
                                </p:cTn>
                              </p:par>
                              <p:par>
                                <p:cTn id="79" presetID="42" presetClass="entr" presetSubtype="0" fill="hold" grpId="0" nodeType="withEffect">
                                  <p:stCondLst>
                                    <p:cond delay="0"/>
                                  </p:stCondLst>
                                  <p:childTnLst>
                                    <p:set>
                                      <p:cBhvr>
                                        <p:cTn id="80" dur="1" fill="hold">
                                          <p:stCondLst>
                                            <p:cond delay="0"/>
                                          </p:stCondLst>
                                        </p:cTn>
                                        <p:tgtEl>
                                          <p:spTgt spid="42"/>
                                        </p:tgtEl>
                                        <p:attrNameLst>
                                          <p:attrName>style.visibility</p:attrName>
                                        </p:attrNameLst>
                                      </p:cBhvr>
                                      <p:to>
                                        <p:strVal val="visible"/>
                                      </p:to>
                                    </p:set>
                                    <p:animEffect transition="in" filter="fade">
                                      <p:cBhvr>
                                        <p:cTn id="81" dur="1000"/>
                                        <p:tgtEl>
                                          <p:spTgt spid="42"/>
                                        </p:tgtEl>
                                      </p:cBhvr>
                                    </p:animEffect>
                                    <p:anim calcmode="lin" valueType="num">
                                      <p:cBhvr>
                                        <p:cTn id="82" dur="1000" fill="hold"/>
                                        <p:tgtEl>
                                          <p:spTgt spid="42"/>
                                        </p:tgtEl>
                                        <p:attrNameLst>
                                          <p:attrName>ppt_x</p:attrName>
                                        </p:attrNameLst>
                                      </p:cBhvr>
                                      <p:tavLst>
                                        <p:tav tm="0">
                                          <p:val>
                                            <p:strVal val="#ppt_x"/>
                                          </p:val>
                                        </p:tav>
                                        <p:tav tm="100000">
                                          <p:val>
                                            <p:strVal val="#ppt_x"/>
                                          </p:val>
                                        </p:tav>
                                      </p:tavLst>
                                    </p:anim>
                                    <p:anim calcmode="lin" valueType="num">
                                      <p:cBhvr>
                                        <p:cTn id="83" dur="1000" fill="hold"/>
                                        <p:tgtEl>
                                          <p:spTgt spid="42"/>
                                        </p:tgtEl>
                                        <p:attrNameLst>
                                          <p:attrName>ppt_y</p:attrName>
                                        </p:attrNameLst>
                                      </p:cBhvr>
                                      <p:tavLst>
                                        <p:tav tm="0">
                                          <p:val>
                                            <p:strVal val="#ppt_y+.1"/>
                                          </p:val>
                                        </p:tav>
                                        <p:tav tm="100000">
                                          <p:val>
                                            <p:strVal val="#ppt_y"/>
                                          </p:val>
                                        </p:tav>
                                      </p:tavLst>
                                    </p:anim>
                                  </p:childTnLst>
                                </p:cTn>
                              </p:par>
                              <p:par>
                                <p:cTn id="84" presetID="42" presetClass="entr" presetSubtype="0" fill="hold" nodeType="withEffect">
                                  <p:stCondLst>
                                    <p:cond delay="0"/>
                                  </p:stCondLst>
                                  <p:childTnLst>
                                    <p:set>
                                      <p:cBhvr>
                                        <p:cTn id="85" dur="1" fill="hold">
                                          <p:stCondLst>
                                            <p:cond delay="0"/>
                                          </p:stCondLst>
                                        </p:cTn>
                                        <p:tgtEl>
                                          <p:spTgt spid="28"/>
                                        </p:tgtEl>
                                        <p:attrNameLst>
                                          <p:attrName>style.visibility</p:attrName>
                                        </p:attrNameLst>
                                      </p:cBhvr>
                                      <p:to>
                                        <p:strVal val="visible"/>
                                      </p:to>
                                    </p:set>
                                    <p:animEffect transition="in" filter="fade">
                                      <p:cBhvr>
                                        <p:cTn id="86" dur="1000"/>
                                        <p:tgtEl>
                                          <p:spTgt spid="28"/>
                                        </p:tgtEl>
                                      </p:cBhvr>
                                    </p:animEffect>
                                    <p:anim calcmode="lin" valueType="num">
                                      <p:cBhvr>
                                        <p:cTn id="87" dur="1000" fill="hold"/>
                                        <p:tgtEl>
                                          <p:spTgt spid="28"/>
                                        </p:tgtEl>
                                        <p:attrNameLst>
                                          <p:attrName>ppt_x</p:attrName>
                                        </p:attrNameLst>
                                      </p:cBhvr>
                                      <p:tavLst>
                                        <p:tav tm="0">
                                          <p:val>
                                            <p:strVal val="#ppt_x"/>
                                          </p:val>
                                        </p:tav>
                                        <p:tav tm="100000">
                                          <p:val>
                                            <p:strVal val="#ppt_x"/>
                                          </p:val>
                                        </p:tav>
                                      </p:tavLst>
                                    </p:anim>
                                    <p:anim calcmode="lin" valueType="num">
                                      <p:cBhvr>
                                        <p:cTn id="88"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par>
                    <p:cTn id="89" fill="hold">
                      <p:stCondLst>
                        <p:cond delay="indefinite"/>
                      </p:stCondLst>
                      <p:childTnLst>
                        <p:par>
                          <p:cTn id="90" fill="hold">
                            <p:stCondLst>
                              <p:cond delay="0"/>
                            </p:stCondLst>
                            <p:childTnLst>
                              <p:par>
                                <p:cTn id="91" presetID="42" presetClass="entr" presetSubtype="0" fill="hold" nodeType="clickEffect">
                                  <p:stCondLst>
                                    <p:cond delay="0"/>
                                  </p:stCondLst>
                                  <p:childTnLst>
                                    <p:set>
                                      <p:cBhvr>
                                        <p:cTn id="92" dur="1" fill="hold">
                                          <p:stCondLst>
                                            <p:cond delay="0"/>
                                          </p:stCondLst>
                                        </p:cTn>
                                        <p:tgtEl>
                                          <p:spTgt spid="48"/>
                                        </p:tgtEl>
                                        <p:attrNameLst>
                                          <p:attrName>style.visibility</p:attrName>
                                        </p:attrNameLst>
                                      </p:cBhvr>
                                      <p:to>
                                        <p:strVal val="visible"/>
                                      </p:to>
                                    </p:set>
                                    <p:animEffect transition="in" filter="fade">
                                      <p:cBhvr>
                                        <p:cTn id="93" dur="1000"/>
                                        <p:tgtEl>
                                          <p:spTgt spid="48"/>
                                        </p:tgtEl>
                                      </p:cBhvr>
                                    </p:animEffect>
                                    <p:anim calcmode="lin" valueType="num">
                                      <p:cBhvr>
                                        <p:cTn id="94" dur="1000" fill="hold"/>
                                        <p:tgtEl>
                                          <p:spTgt spid="48"/>
                                        </p:tgtEl>
                                        <p:attrNameLst>
                                          <p:attrName>ppt_x</p:attrName>
                                        </p:attrNameLst>
                                      </p:cBhvr>
                                      <p:tavLst>
                                        <p:tav tm="0">
                                          <p:val>
                                            <p:strVal val="#ppt_x"/>
                                          </p:val>
                                        </p:tav>
                                        <p:tav tm="100000">
                                          <p:val>
                                            <p:strVal val="#ppt_x"/>
                                          </p:val>
                                        </p:tav>
                                      </p:tavLst>
                                    </p:anim>
                                    <p:anim calcmode="lin" valueType="num">
                                      <p:cBhvr>
                                        <p:cTn id="95" dur="1000" fill="hold"/>
                                        <p:tgtEl>
                                          <p:spTgt spid="4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8" grpId="0"/>
      <p:bldP spid="41" grpId="0"/>
      <p:bldP spid="42" grpId="0"/>
      <p:bldP spid="43"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B476E3C-AB8E-4911-A0DA-EBF6729C2196}"/>
              </a:ext>
            </a:extLst>
          </p:cNvPr>
          <p:cNvSpPr>
            <a:spLocks noGrp="1"/>
          </p:cNvSpPr>
          <p:nvPr>
            <p:ph type="body" sz="quarter" idx="13"/>
          </p:nvPr>
        </p:nvSpPr>
        <p:spPr>
          <a:xfrm>
            <a:off x="792127" y="857465"/>
            <a:ext cx="10385389" cy="957299"/>
          </a:xfrm>
        </p:spPr>
        <p:txBody>
          <a:bodyPr/>
          <a:lstStyle/>
          <a:p>
            <a:r>
              <a:rPr lang="en-GB" sz="4800" b="1" spc="-50" dirty="0">
                <a:solidFill>
                  <a:srgbClr val="FF5F00"/>
                </a:solidFill>
                <a:latin typeface="Calibri Light" panose="020F0302020204030204"/>
                <a:ea typeface="+mj-ea"/>
                <a:cs typeface="+mj-cs"/>
              </a:rPr>
              <a:t>Azure Data Factory – Linked Services</a:t>
            </a:r>
            <a:endParaRPr lang="pl-PL" sz="4800" b="1" spc="-50" dirty="0">
              <a:solidFill>
                <a:srgbClr val="FF5F00"/>
              </a:solidFill>
              <a:latin typeface="Calibri Light" panose="020F0302020204030204"/>
              <a:ea typeface="+mj-ea"/>
              <a:cs typeface="+mj-cs"/>
            </a:endParaRPr>
          </a:p>
        </p:txBody>
      </p:sp>
      <p:pic>
        <p:nvPicPr>
          <p:cNvPr id="3" name="Picture 2">
            <a:extLst>
              <a:ext uri="{FF2B5EF4-FFF2-40B4-BE49-F238E27FC236}">
                <a16:creationId xmlns:a16="http://schemas.microsoft.com/office/drawing/2014/main" id="{4A3CDD2B-B738-4812-BD6B-BA517EFCA29B}"/>
              </a:ext>
            </a:extLst>
          </p:cNvPr>
          <p:cNvPicPr>
            <a:picLocks noChangeAspect="1"/>
          </p:cNvPicPr>
          <p:nvPr/>
        </p:nvPicPr>
        <p:blipFill>
          <a:blip r:embed="rId3"/>
          <a:stretch>
            <a:fillRect/>
          </a:stretch>
        </p:blipFill>
        <p:spPr>
          <a:xfrm>
            <a:off x="1156505" y="1428535"/>
            <a:ext cx="5238750" cy="4572000"/>
          </a:xfrm>
          <a:prstGeom prst="rect">
            <a:avLst/>
          </a:prstGeom>
        </p:spPr>
      </p:pic>
      <p:pic>
        <p:nvPicPr>
          <p:cNvPr id="11" name="Picture 10">
            <a:extLst>
              <a:ext uri="{FF2B5EF4-FFF2-40B4-BE49-F238E27FC236}">
                <a16:creationId xmlns:a16="http://schemas.microsoft.com/office/drawing/2014/main" id="{B073EDE2-E010-42FA-A3EB-C87FD1343E1D}"/>
              </a:ext>
            </a:extLst>
          </p:cNvPr>
          <p:cNvPicPr>
            <a:picLocks noChangeAspect="1"/>
          </p:cNvPicPr>
          <p:nvPr/>
        </p:nvPicPr>
        <p:blipFill>
          <a:blip r:embed="rId4"/>
          <a:stretch>
            <a:fillRect/>
          </a:stretch>
        </p:blipFill>
        <p:spPr>
          <a:xfrm>
            <a:off x="4420238" y="2110783"/>
            <a:ext cx="5153025" cy="4219575"/>
          </a:xfrm>
          <a:prstGeom prst="rect">
            <a:avLst/>
          </a:prstGeom>
        </p:spPr>
      </p:pic>
      <p:pic>
        <p:nvPicPr>
          <p:cNvPr id="9" name="Picture 8">
            <a:extLst>
              <a:ext uri="{FF2B5EF4-FFF2-40B4-BE49-F238E27FC236}">
                <a16:creationId xmlns:a16="http://schemas.microsoft.com/office/drawing/2014/main" id="{7458A86A-FDEE-4BDD-80A3-774536E0A4D0}"/>
              </a:ext>
            </a:extLst>
          </p:cNvPr>
          <p:cNvPicPr>
            <a:picLocks noChangeAspect="1"/>
          </p:cNvPicPr>
          <p:nvPr/>
        </p:nvPicPr>
        <p:blipFill>
          <a:blip r:embed="rId5"/>
          <a:stretch>
            <a:fillRect/>
          </a:stretch>
        </p:blipFill>
        <p:spPr>
          <a:xfrm>
            <a:off x="7011038" y="3752850"/>
            <a:ext cx="5295900" cy="3105150"/>
          </a:xfrm>
          <a:prstGeom prst="rect">
            <a:avLst/>
          </a:prstGeom>
        </p:spPr>
      </p:pic>
      <p:sp>
        <p:nvSpPr>
          <p:cNvPr id="12" name="TextBox 11">
            <a:extLst>
              <a:ext uri="{FF2B5EF4-FFF2-40B4-BE49-F238E27FC236}">
                <a16:creationId xmlns:a16="http://schemas.microsoft.com/office/drawing/2014/main" id="{61427EBE-8B52-486A-AE26-5E0C381F52A9}"/>
              </a:ext>
            </a:extLst>
          </p:cNvPr>
          <p:cNvSpPr txBox="1"/>
          <p:nvPr/>
        </p:nvSpPr>
        <p:spPr>
          <a:xfrm>
            <a:off x="954791" y="3249342"/>
            <a:ext cx="10880927" cy="1323439"/>
          </a:xfrm>
          <a:prstGeom prst="rect">
            <a:avLst/>
          </a:prstGeom>
          <a:noFill/>
        </p:spPr>
        <p:txBody>
          <a:bodyPr wrap="none" rtlCol="0">
            <a:spAutoFit/>
          </a:bodyPr>
          <a:lstStyle/>
          <a:p>
            <a:r>
              <a:rPr lang="en-GB" sz="8000" b="1" dirty="0">
                <a:solidFill>
                  <a:srgbClr val="FF5F00"/>
                </a:solidFill>
              </a:rPr>
              <a:t>More than 70 connectors</a:t>
            </a:r>
            <a:endParaRPr lang="pl-PL" sz="8000" b="1" dirty="0">
              <a:solidFill>
                <a:srgbClr val="FF5F00"/>
              </a:solidFill>
            </a:endParaRPr>
          </a:p>
        </p:txBody>
      </p:sp>
    </p:spTree>
    <p:extLst>
      <p:ext uri="{BB962C8B-B14F-4D97-AF65-F5344CB8AC3E}">
        <p14:creationId xmlns:p14="http://schemas.microsoft.com/office/powerpoint/2010/main" val="1555149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65C6BAC-AB65-4470-82DF-6C4FE3FC60B4}"/>
              </a:ext>
            </a:extLst>
          </p:cNvPr>
          <p:cNvSpPr>
            <a:spLocks noGrp="1"/>
          </p:cNvSpPr>
          <p:nvPr>
            <p:ph type="body" sz="quarter" idx="13"/>
          </p:nvPr>
        </p:nvSpPr>
        <p:spPr>
          <a:xfrm>
            <a:off x="792127" y="857465"/>
            <a:ext cx="7142833" cy="686855"/>
          </a:xfrm>
        </p:spPr>
        <p:txBody>
          <a:bodyPr/>
          <a:lstStyle/>
          <a:p>
            <a:r>
              <a:rPr lang="en-GB" sz="4600" b="1" dirty="0">
                <a:solidFill>
                  <a:srgbClr val="FF5F00"/>
                </a:solidFill>
              </a:rPr>
              <a:t>163 Zetta bytes </a:t>
            </a:r>
            <a:r>
              <a:rPr lang="en-GB" sz="4600" b="1" dirty="0">
                <a:solidFill>
                  <a:schemeClr val="tx1">
                    <a:lumMod val="65000"/>
                    <a:lumOff val="35000"/>
                  </a:schemeClr>
                </a:solidFill>
              </a:rPr>
              <a:t>by 2025</a:t>
            </a:r>
            <a:endParaRPr lang="pl-PL" sz="4600" dirty="0"/>
          </a:p>
        </p:txBody>
      </p:sp>
      <p:sp>
        <p:nvSpPr>
          <p:cNvPr id="3" name="Content Placeholder 2">
            <a:extLst>
              <a:ext uri="{FF2B5EF4-FFF2-40B4-BE49-F238E27FC236}">
                <a16:creationId xmlns:a16="http://schemas.microsoft.com/office/drawing/2014/main" id="{33046209-4831-451C-9CF1-2A894A4BCEAE}"/>
              </a:ext>
            </a:extLst>
          </p:cNvPr>
          <p:cNvSpPr txBox="1">
            <a:spLocks/>
          </p:cNvSpPr>
          <p:nvPr/>
        </p:nvSpPr>
        <p:spPr>
          <a:xfrm>
            <a:off x="1605280" y="1866053"/>
            <a:ext cx="10058400" cy="433514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3600" b="1" dirty="0">
                <a:solidFill>
                  <a:srgbClr val="FF5F00"/>
                </a:solidFill>
              </a:rPr>
              <a:t>163 Zetta bytes =</a:t>
            </a:r>
          </a:p>
          <a:p>
            <a:pPr marL="0" indent="0">
              <a:buNone/>
            </a:pPr>
            <a:r>
              <a:rPr lang="en-GB" b="1" dirty="0">
                <a:solidFill>
                  <a:schemeClr val="tx1">
                    <a:lumMod val="65000"/>
                    <a:lumOff val="35000"/>
                  </a:schemeClr>
                </a:solidFill>
              </a:rPr>
              <a:t>	 163</a:t>
            </a:r>
            <a:r>
              <a:rPr lang="pl-PL" b="1" dirty="0">
                <a:solidFill>
                  <a:schemeClr val="tx1">
                    <a:lumMod val="65000"/>
                    <a:lumOff val="35000"/>
                  </a:schemeClr>
                </a:solidFill>
              </a:rPr>
              <a:t> 000 000 000 000 000 000 000</a:t>
            </a:r>
            <a:r>
              <a:rPr lang="en-GB" b="1" dirty="0">
                <a:solidFill>
                  <a:schemeClr val="tx1">
                    <a:lumMod val="65000"/>
                    <a:lumOff val="35000"/>
                  </a:schemeClr>
                </a:solidFill>
              </a:rPr>
              <a:t> bytes</a:t>
            </a:r>
          </a:p>
          <a:p>
            <a:pPr marL="0" indent="0">
              <a:buNone/>
            </a:pPr>
            <a:r>
              <a:rPr lang="en-GB" b="1" dirty="0">
                <a:solidFill>
                  <a:schemeClr val="tx1">
                    <a:lumMod val="65000"/>
                    <a:lumOff val="35000"/>
                  </a:schemeClr>
                </a:solidFill>
              </a:rPr>
              <a:t>	 163 *2</a:t>
            </a:r>
            <a:r>
              <a:rPr lang="en-GB" b="1" baseline="30000" dirty="0">
                <a:solidFill>
                  <a:schemeClr val="tx1">
                    <a:lumMod val="65000"/>
                    <a:lumOff val="35000"/>
                  </a:schemeClr>
                </a:solidFill>
              </a:rPr>
              <a:t>70 </a:t>
            </a:r>
            <a:r>
              <a:rPr lang="en-GB" b="1" dirty="0">
                <a:solidFill>
                  <a:schemeClr val="tx1">
                    <a:lumMod val="65000"/>
                    <a:lumOff val="35000"/>
                  </a:schemeClr>
                </a:solidFill>
              </a:rPr>
              <a:t>bytes</a:t>
            </a:r>
            <a:r>
              <a:rPr lang="en-GB" b="1" baseline="30000" dirty="0"/>
              <a:t>  	</a:t>
            </a:r>
            <a:r>
              <a:rPr lang="en-GB" b="1" dirty="0">
                <a:solidFill>
                  <a:schemeClr val="tx1">
                    <a:lumMod val="65000"/>
                    <a:lumOff val="35000"/>
                  </a:schemeClr>
                </a:solidFill>
              </a:rPr>
              <a:t>163 *</a:t>
            </a:r>
            <a:r>
              <a:rPr lang="en-GB" dirty="0"/>
              <a:t> </a:t>
            </a:r>
            <a:r>
              <a:rPr lang="en-GB" b="1" dirty="0">
                <a:solidFill>
                  <a:schemeClr val="tx1">
                    <a:lumMod val="65000"/>
                    <a:lumOff val="35000"/>
                  </a:schemeClr>
                </a:solidFill>
              </a:rPr>
              <a:t>1024</a:t>
            </a:r>
            <a:r>
              <a:rPr lang="en-GB" b="1" baseline="30000" dirty="0">
                <a:solidFill>
                  <a:schemeClr val="tx1">
                    <a:lumMod val="65000"/>
                    <a:lumOff val="35000"/>
                  </a:schemeClr>
                </a:solidFill>
              </a:rPr>
              <a:t>7 </a:t>
            </a:r>
            <a:r>
              <a:rPr lang="en-GB" b="1" dirty="0">
                <a:solidFill>
                  <a:schemeClr val="tx1">
                    <a:lumMod val="65000"/>
                    <a:lumOff val="35000"/>
                  </a:schemeClr>
                </a:solidFill>
              </a:rPr>
              <a:t>bytes</a:t>
            </a:r>
            <a:r>
              <a:rPr lang="en-GB" sz="3600" b="1" baseline="30000" dirty="0"/>
              <a:t> </a:t>
            </a:r>
          </a:p>
          <a:p>
            <a:pPr marL="0" indent="0">
              <a:buNone/>
            </a:pPr>
            <a:r>
              <a:rPr lang="en-GB" b="1" dirty="0">
                <a:solidFill>
                  <a:schemeClr val="tx1">
                    <a:lumMod val="65000"/>
                    <a:lumOff val="35000"/>
                  </a:schemeClr>
                </a:solidFill>
              </a:rPr>
              <a:t> 	 If 1 bytes =  One grain of rice </a:t>
            </a:r>
          </a:p>
          <a:p>
            <a:pPr marL="0" indent="0">
              <a:buNone/>
            </a:pPr>
            <a:r>
              <a:rPr lang="en-GB" sz="2600" b="1" dirty="0">
                <a:solidFill>
                  <a:schemeClr val="tx1">
                    <a:lumMod val="65000"/>
                    <a:lumOff val="35000"/>
                  </a:schemeClr>
                </a:solidFill>
              </a:rPr>
              <a:t>		then </a:t>
            </a:r>
            <a:r>
              <a:rPr lang="en-GB" sz="2600" b="1" dirty="0">
                <a:solidFill>
                  <a:srgbClr val="D97B20"/>
                </a:solidFill>
              </a:rPr>
              <a:t> </a:t>
            </a:r>
            <a:r>
              <a:rPr lang="en-GB" sz="2600" b="1" dirty="0">
                <a:solidFill>
                  <a:srgbClr val="FF5F00"/>
                </a:solidFill>
              </a:rPr>
              <a:t>Zetta byte </a:t>
            </a:r>
            <a:r>
              <a:rPr lang="en-GB" sz="2600" b="1" dirty="0">
                <a:solidFill>
                  <a:schemeClr val="tx1">
                    <a:lumMod val="65000"/>
                    <a:lumOff val="35000"/>
                  </a:schemeClr>
                </a:solidFill>
              </a:rPr>
              <a:t>=  Fills the Pacific Ocean</a:t>
            </a:r>
          </a:p>
          <a:p>
            <a:pPr marL="0" indent="0">
              <a:buNone/>
            </a:pPr>
            <a:r>
              <a:rPr lang="en-GB" dirty="0"/>
              <a:t>	 </a:t>
            </a:r>
            <a:r>
              <a:rPr lang="en-GB" b="1" dirty="0">
                <a:solidFill>
                  <a:schemeClr val="tx1">
                    <a:lumMod val="65000"/>
                    <a:lumOff val="35000"/>
                  </a:schemeClr>
                </a:solidFill>
              </a:rPr>
              <a:t>Watching the Netflix </a:t>
            </a:r>
            <a:r>
              <a:rPr lang="en-GB" b="1" dirty="0" err="1">
                <a:solidFill>
                  <a:schemeClr val="tx1">
                    <a:lumMod val="65000"/>
                    <a:lumOff val="35000"/>
                  </a:schemeClr>
                </a:solidFill>
              </a:rPr>
              <a:t>catalog</a:t>
            </a:r>
            <a:r>
              <a:rPr lang="en-GB" b="1" dirty="0">
                <a:solidFill>
                  <a:schemeClr val="tx1">
                    <a:lumMod val="65000"/>
                    <a:lumOff val="35000"/>
                  </a:schemeClr>
                </a:solidFill>
              </a:rPr>
              <a:t> </a:t>
            </a:r>
          </a:p>
          <a:p>
            <a:pPr marL="0" indent="0">
              <a:buNone/>
            </a:pPr>
            <a:r>
              <a:rPr lang="en-GB" b="1" dirty="0">
                <a:solidFill>
                  <a:schemeClr val="tx1">
                    <a:lumMod val="65000"/>
                    <a:lumOff val="35000"/>
                  </a:schemeClr>
                </a:solidFill>
              </a:rPr>
              <a:t>		</a:t>
            </a:r>
            <a:r>
              <a:rPr lang="en-GB" b="1" dirty="0">
                <a:solidFill>
                  <a:srgbClr val="FF5F00"/>
                </a:solidFill>
              </a:rPr>
              <a:t>489 million times </a:t>
            </a:r>
            <a:endParaRPr lang="pl-PL" b="1" dirty="0">
              <a:solidFill>
                <a:srgbClr val="FF5F00"/>
              </a:solidFill>
            </a:endParaRPr>
          </a:p>
          <a:p>
            <a:endParaRPr lang="pl-PL" sz="3600" dirty="0"/>
          </a:p>
        </p:txBody>
      </p:sp>
    </p:spTree>
    <p:extLst>
      <p:ext uri="{BB962C8B-B14F-4D97-AF65-F5344CB8AC3E}">
        <p14:creationId xmlns:p14="http://schemas.microsoft.com/office/powerpoint/2010/main" val="4131492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1000"/>
                                        <p:tgtEl>
                                          <p:spTgt spid="3">
                                            <p:txEl>
                                              <p:pRg st="1" end="1"/>
                                            </p:txEl>
                                          </p:spTgt>
                                        </p:tgtEl>
                                      </p:cBhvr>
                                    </p:animEffect>
                                    <p:anim calcmode="lin" valueType="num">
                                      <p:cBhvr>
                                        <p:cTn id="8"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animEffect transition="in" filter="fade">
                                      <p:cBhvr>
                                        <p:cTn id="14" dur="1000"/>
                                        <p:tgtEl>
                                          <p:spTgt spid="3">
                                            <p:txEl>
                                              <p:pRg st="2" end="2"/>
                                            </p:txEl>
                                          </p:spTgt>
                                        </p:tgtEl>
                                      </p:cBhvr>
                                    </p:animEffect>
                                    <p:anim calcmode="lin" valueType="num">
                                      <p:cBhvr>
                                        <p:cTn id="15"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1000"/>
                                        <p:tgtEl>
                                          <p:spTgt spid="3">
                                            <p:txEl>
                                              <p:pRg st="3" end="3"/>
                                            </p:txEl>
                                          </p:spTgt>
                                        </p:tgtEl>
                                      </p:cBhvr>
                                    </p:animEffect>
                                    <p:anim calcmode="lin" valueType="num">
                                      <p:cBhvr>
                                        <p:cTn id="22"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3">
                                            <p:txEl>
                                              <p:pRg st="4" end="4"/>
                                            </p:txEl>
                                          </p:spTgt>
                                        </p:tgtEl>
                                        <p:attrNameLst>
                                          <p:attrName>style.visibility</p:attrName>
                                        </p:attrNameLst>
                                      </p:cBhvr>
                                      <p:to>
                                        <p:strVal val="visible"/>
                                      </p:to>
                                    </p:set>
                                    <p:animEffect transition="in" filter="fade">
                                      <p:cBhvr>
                                        <p:cTn id="28" dur="1000"/>
                                        <p:tgtEl>
                                          <p:spTgt spid="3">
                                            <p:txEl>
                                              <p:pRg st="4" end="4"/>
                                            </p:txEl>
                                          </p:spTgt>
                                        </p:tgtEl>
                                      </p:cBhvr>
                                    </p:animEffect>
                                    <p:anim calcmode="lin" valueType="num">
                                      <p:cBhvr>
                                        <p:cTn id="29"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animEffect transition="in" filter="fade">
                                      <p:cBhvr>
                                        <p:cTn id="35" dur="1000"/>
                                        <p:tgtEl>
                                          <p:spTgt spid="3">
                                            <p:txEl>
                                              <p:pRg st="5" end="5"/>
                                            </p:txEl>
                                          </p:spTgt>
                                        </p:tgtEl>
                                      </p:cBhvr>
                                    </p:animEffect>
                                    <p:anim calcmode="lin" valueType="num">
                                      <p:cBhvr>
                                        <p:cTn id="36"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3">
                                            <p:txEl>
                                              <p:pRg st="6" end="6"/>
                                            </p:txEl>
                                          </p:spTgt>
                                        </p:tgtEl>
                                        <p:attrNameLst>
                                          <p:attrName>style.visibility</p:attrName>
                                        </p:attrNameLst>
                                      </p:cBhvr>
                                      <p:to>
                                        <p:strVal val="visible"/>
                                      </p:to>
                                    </p:set>
                                    <p:animEffect transition="in" filter="fade">
                                      <p:cBhvr>
                                        <p:cTn id="42" dur="1000"/>
                                        <p:tgtEl>
                                          <p:spTgt spid="3">
                                            <p:txEl>
                                              <p:pRg st="6" end="6"/>
                                            </p:txEl>
                                          </p:spTgt>
                                        </p:tgtEl>
                                      </p:cBhvr>
                                    </p:animEffect>
                                    <p:anim calcmode="lin" valueType="num">
                                      <p:cBhvr>
                                        <p:cTn id="43"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B476E3C-AB8E-4911-A0DA-EBF6729C2196}"/>
              </a:ext>
            </a:extLst>
          </p:cNvPr>
          <p:cNvSpPr>
            <a:spLocks noGrp="1"/>
          </p:cNvSpPr>
          <p:nvPr>
            <p:ph type="body" sz="quarter" idx="13"/>
          </p:nvPr>
        </p:nvSpPr>
        <p:spPr>
          <a:xfrm>
            <a:off x="792127" y="857465"/>
            <a:ext cx="10385389" cy="957299"/>
          </a:xfrm>
        </p:spPr>
        <p:txBody>
          <a:bodyPr/>
          <a:lstStyle/>
          <a:p>
            <a:r>
              <a:rPr lang="en-GB" sz="4800" b="1" spc="-50" dirty="0">
                <a:solidFill>
                  <a:srgbClr val="FF5F00"/>
                </a:solidFill>
                <a:latin typeface="Calibri Light" panose="020F0302020204030204"/>
                <a:ea typeface="+mj-ea"/>
                <a:cs typeface="+mj-cs"/>
              </a:rPr>
              <a:t>Azure Data Factory - </a:t>
            </a:r>
            <a:r>
              <a:rPr lang="pl-PL" sz="4800" b="1" spc="-50" dirty="0">
                <a:solidFill>
                  <a:srgbClr val="FF5F00"/>
                </a:solidFill>
                <a:latin typeface="Calibri Light" panose="020F0302020204030204"/>
                <a:ea typeface="+mj-ea"/>
                <a:cs typeface="+mj-cs"/>
              </a:rPr>
              <a:t>Data activities</a:t>
            </a:r>
          </a:p>
        </p:txBody>
      </p:sp>
      <p:sp>
        <p:nvSpPr>
          <p:cNvPr id="4" name="Rectangle 3">
            <a:extLst>
              <a:ext uri="{FF2B5EF4-FFF2-40B4-BE49-F238E27FC236}">
                <a16:creationId xmlns:a16="http://schemas.microsoft.com/office/drawing/2014/main" id="{BE157A74-90B4-4A12-8ABE-980D3C1FAD14}"/>
              </a:ext>
            </a:extLst>
          </p:cNvPr>
          <p:cNvSpPr/>
          <p:nvPr/>
        </p:nvSpPr>
        <p:spPr>
          <a:xfrm>
            <a:off x="792127" y="2032269"/>
            <a:ext cx="6096000" cy="3614323"/>
          </a:xfrm>
          <a:prstGeom prst="rect">
            <a:avLst/>
          </a:prstGeom>
        </p:spPr>
        <p:txBody>
          <a:bodyPr>
            <a:spAutoFit/>
          </a:bodyPr>
          <a:lstStyle/>
          <a:p>
            <a:pPr marL="342900" lvl="0" indent="-342900">
              <a:lnSpc>
                <a:spcPct val="90000"/>
              </a:lnSpc>
              <a:spcBef>
                <a:spcPts val="1400"/>
              </a:spcBef>
              <a:buFont typeface="Arial" panose="020B0604020202020204" pitchFamily="34" charset="0"/>
              <a:buChar char="•"/>
            </a:pPr>
            <a:r>
              <a:rPr lang="en-GB" sz="2400" dirty="0">
                <a:solidFill>
                  <a:srgbClr val="465562"/>
                </a:solidFill>
                <a:latin typeface="Euphemia"/>
              </a:rPr>
              <a:t>Data movement activities : </a:t>
            </a:r>
            <a:r>
              <a:rPr lang="en-GB" sz="2000" b="1" dirty="0">
                <a:solidFill>
                  <a:srgbClr val="FF5F00"/>
                </a:solidFill>
                <a:latin typeface="Euphemia"/>
              </a:rPr>
              <a:t>Copy Activity </a:t>
            </a:r>
          </a:p>
          <a:p>
            <a:pPr marL="342900" lvl="0" indent="-342900">
              <a:lnSpc>
                <a:spcPct val="90000"/>
              </a:lnSpc>
              <a:spcBef>
                <a:spcPts val="1400"/>
              </a:spcBef>
              <a:buFont typeface="Arial" panose="020B0604020202020204" pitchFamily="34" charset="0"/>
              <a:buChar char="•"/>
            </a:pPr>
            <a:r>
              <a:rPr lang="en-GB" sz="2400" dirty="0">
                <a:solidFill>
                  <a:srgbClr val="465562"/>
                </a:solidFill>
                <a:latin typeface="Euphemia"/>
              </a:rPr>
              <a:t>Data transformation activities :</a:t>
            </a:r>
          </a:p>
          <a:p>
            <a:pPr marL="708660" lvl="1" indent="-342900">
              <a:lnSpc>
                <a:spcPct val="90000"/>
              </a:lnSpc>
              <a:spcBef>
                <a:spcPts val="600"/>
              </a:spcBef>
              <a:buFont typeface="Arial" panose="020B0604020202020204" pitchFamily="34" charset="0"/>
              <a:buChar char="•"/>
            </a:pPr>
            <a:r>
              <a:rPr lang="en-GB" sz="2000" dirty="0">
                <a:solidFill>
                  <a:srgbClr val="465562"/>
                </a:solidFill>
                <a:latin typeface="Euphemia"/>
              </a:rPr>
              <a:t>HDInsight (Hive, Pig, MapReduce ,Hadoop Streaming ,Spark)</a:t>
            </a:r>
          </a:p>
          <a:p>
            <a:pPr marL="708660" lvl="1" indent="-342900">
              <a:lnSpc>
                <a:spcPct val="90000"/>
              </a:lnSpc>
              <a:spcBef>
                <a:spcPts val="600"/>
              </a:spcBef>
              <a:buFont typeface="Arial" panose="020B0604020202020204" pitchFamily="34" charset="0"/>
              <a:buChar char="•"/>
            </a:pPr>
            <a:r>
              <a:rPr lang="en-GB" sz="2000" b="1" dirty="0">
                <a:solidFill>
                  <a:srgbClr val="FF5F00"/>
                </a:solidFill>
                <a:latin typeface="Euphemia"/>
              </a:rPr>
              <a:t>Azure Databricks Notebooks, Jars, Pythons</a:t>
            </a:r>
          </a:p>
          <a:p>
            <a:pPr marL="708660" lvl="1" indent="-342900">
              <a:lnSpc>
                <a:spcPct val="90000"/>
              </a:lnSpc>
              <a:spcBef>
                <a:spcPts val="600"/>
              </a:spcBef>
              <a:buFont typeface="Arial" panose="020B0604020202020204" pitchFamily="34" charset="0"/>
              <a:buChar char="•"/>
            </a:pPr>
            <a:r>
              <a:rPr lang="en-GB" sz="2000" b="1" dirty="0">
                <a:solidFill>
                  <a:srgbClr val="465562"/>
                </a:solidFill>
                <a:latin typeface="Euphemia"/>
              </a:rPr>
              <a:t>Machine Learning activities: Batch Execution and Update Resource (*)</a:t>
            </a:r>
          </a:p>
          <a:p>
            <a:pPr marL="708660" lvl="1" indent="-342900">
              <a:lnSpc>
                <a:spcPct val="90000"/>
              </a:lnSpc>
              <a:spcBef>
                <a:spcPts val="600"/>
              </a:spcBef>
              <a:buFont typeface="Arial" panose="020B0604020202020204" pitchFamily="34" charset="0"/>
              <a:buChar char="•"/>
            </a:pPr>
            <a:r>
              <a:rPr lang="en-GB" sz="2000" b="1" dirty="0">
                <a:solidFill>
                  <a:srgbClr val="FF5F00"/>
                </a:solidFill>
                <a:latin typeface="Euphemia"/>
              </a:rPr>
              <a:t>Stored Procedure</a:t>
            </a:r>
          </a:p>
          <a:p>
            <a:pPr marL="708660" lvl="1" indent="-342900">
              <a:lnSpc>
                <a:spcPct val="90000"/>
              </a:lnSpc>
              <a:spcBef>
                <a:spcPts val="600"/>
              </a:spcBef>
              <a:buFont typeface="Arial" panose="020B0604020202020204" pitchFamily="34" charset="0"/>
              <a:buChar char="•"/>
            </a:pPr>
            <a:r>
              <a:rPr lang="en-GB" sz="2000" b="1" dirty="0">
                <a:solidFill>
                  <a:srgbClr val="FF5F00"/>
                </a:solidFill>
                <a:latin typeface="Euphemia"/>
              </a:rPr>
              <a:t>Data Lake Analytics U-SQL</a:t>
            </a:r>
          </a:p>
          <a:p>
            <a:pPr marL="708660" lvl="1" indent="-342900">
              <a:lnSpc>
                <a:spcPct val="90000"/>
              </a:lnSpc>
              <a:spcBef>
                <a:spcPts val="600"/>
              </a:spcBef>
              <a:buFont typeface="Arial" panose="020B0604020202020204" pitchFamily="34" charset="0"/>
              <a:buChar char="•"/>
            </a:pPr>
            <a:r>
              <a:rPr lang="en-GB" sz="2000" dirty="0" err="1">
                <a:solidFill>
                  <a:srgbClr val="465562"/>
                </a:solidFill>
                <a:latin typeface="Euphemia"/>
              </a:rPr>
              <a:t>DotNet</a:t>
            </a:r>
            <a:r>
              <a:rPr lang="en-GB" sz="2000" dirty="0">
                <a:solidFill>
                  <a:srgbClr val="465562"/>
                </a:solidFill>
                <a:latin typeface="Euphemia"/>
              </a:rPr>
              <a:t> (</a:t>
            </a:r>
            <a:r>
              <a:rPr lang="en-GB" sz="2000" b="1" dirty="0">
                <a:solidFill>
                  <a:srgbClr val="FF5F00"/>
                </a:solidFill>
                <a:latin typeface="Euphemia"/>
              </a:rPr>
              <a:t>Custom</a:t>
            </a:r>
            <a:r>
              <a:rPr lang="en-GB" sz="2000" dirty="0">
                <a:solidFill>
                  <a:srgbClr val="465562"/>
                </a:solidFill>
                <a:latin typeface="Euphemia"/>
              </a:rPr>
              <a:t>)</a:t>
            </a:r>
          </a:p>
        </p:txBody>
      </p:sp>
      <p:pic>
        <p:nvPicPr>
          <p:cNvPr id="5" name="Picture 4">
            <a:extLst>
              <a:ext uri="{FF2B5EF4-FFF2-40B4-BE49-F238E27FC236}">
                <a16:creationId xmlns:a16="http://schemas.microsoft.com/office/drawing/2014/main" id="{9231F993-B9B4-4269-987A-D09772DEA4A3}"/>
              </a:ext>
            </a:extLst>
          </p:cNvPr>
          <p:cNvPicPr>
            <a:picLocks noChangeAspect="1"/>
          </p:cNvPicPr>
          <p:nvPr/>
        </p:nvPicPr>
        <p:blipFill>
          <a:blip r:embed="rId4"/>
          <a:stretch>
            <a:fillRect/>
          </a:stretch>
        </p:blipFill>
        <p:spPr>
          <a:xfrm>
            <a:off x="7533823" y="1924404"/>
            <a:ext cx="2162175" cy="2790825"/>
          </a:xfrm>
          <a:prstGeom prst="rect">
            <a:avLst/>
          </a:prstGeom>
        </p:spPr>
      </p:pic>
      <p:pic>
        <p:nvPicPr>
          <p:cNvPr id="6" name="Picture 5">
            <a:extLst>
              <a:ext uri="{FF2B5EF4-FFF2-40B4-BE49-F238E27FC236}">
                <a16:creationId xmlns:a16="http://schemas.microsoft.com/office/drawing/2014/main" id="{D512C568-492F-481D-B484-FF5DFC8506C1}"/>
              </a:ext>
            </a:extLst>
          </p:cNvPr>
          <p:cNvPicPr>
            <a:picLocks noChangeAspect="1"/>
          </p:cNvPicPr>
          <p:nvPr/>
        </p:nvPicPr>
        <p:blipFill>
          <a:blip r:embed="rId5"/>
          <a:stretch>
            <a:fillRect/>
          </a:stretch>
        </p:blipFill>
        <p:spPr>
          <a:xfrm>
            <a:off x="9710286" y="4472406"/>
            <a:ext cx="2190750" cy="1800225"/>
          </a:xfrm>
          <a:prstGeom prst="rect">
            <a:avLst/>
          </a:prstGeom>
        </p:spPr>
      </p:pic>
      <p:pic>
        <p:nvPicPr>
          <p:cNvPr id="7" name="Picture 6">
            <a:extLst>
              <a:ext uri="{FF2B5EF4-FFF2-40B4-BE49-F238E27FC236}">
                <a16:creationId xmlns:a16="http://schemas.microsoft.com/office/drawing/2014/main" id="{469DA639-E09F-431F-BB4D-99F2CDD03376}"/>
              </a:ext>
            </a:extLst>
          </p:cNvPr>
          <p:cNvPicPr>
            <a:picLocks noChangeAspect="1"/>
          </p:cNvPicPr>
          <p:nvPr/>
        </p:nvPicPr>
        <p:blipFill>
          <a:blip r:embed="rId6"/>
          <a:stretch>
            <a:fillRect/>
          </a:stretch>
        </p:blipFill>
        <p:spPr>
          <a:xfrm>
            <a:off x="9710286" y="2168552"/>
            <a:ext cx="2143125" cy="1847850"/>
          </a:xfrm>
          <a:prstGeom prst="rect">
            <a:avLst/>
          </a:prstGeom>
        </p:spPr>
      </p:pic>
      <p:graphicFrame>
        <p:nvGraphicFramePr>
          <p:cNvPr id="8" name="Object 7">
            <a:extLst>
              <a:ext uri="{FF2B5EF4-FFF2-40B4-BE49-F238E27FC236}">
                <a16:creationId xmlns:a16="http://schemas.microsoft.com/office/drawing/2014/main" id="{AEAE4FC3-C875-4225-9A4E-CB910EAF4AF4}"/>
              </a:ext>
            </a:extLst>
          </p:cNvPr>
          <p:cNvGraphicFramePr>
            <a:graphicFrameLocks noChangeAspect="1"/>
          </p:cNvGraphicFramePr>
          <p:nvPr>
            <p:extLst/>
          </p:nvPr>
        </p:nvGraphicFramePr>
        <p:xfrm>
          <a:off x="7533823" y="4824869"/>
          <a:ext cx="1858669" cy="1236607"/>
        </p:xfrm>
        <a:graphic>
          <a:graphicData uri="http://schemas.openxmlformats.org/presentationml/2006/ole">
            <mc:AlternateContent xmlns:mc="http://schemas.openxmlformats.org/markup-compatibility/2006">
              <mc:Choice xmlns:v="urn:schemas-microsoft-com:vml" Requires="v">
                <p:oleObj spid="_x0000_s3084" name="Bitmap Image" r:id="rId7" imgW="1569600" imgH="1044000" progId="Paint.Picture">
                  <p:embed/>
                </p:oleObj>
              </mc:Choice>
              <mc:Fallback>
                <p:oleObj name="Bitmap Image" r:id="rId7" imgW="1569600" imgH="1044000" progId="Paint.Picture">
                  <p:embed/>
                  <p:pic>
                    <p:nvPicPr>
                      <p:cNvPr id="8" name="Object 7">
                        <a:extLst>
                          <a:ext uri="{FF2B5EF4-FFF2-40B4-BE49-F238E27FC236}">
                            <a16:creationId xmlns:a16="http://schemas.microsoft.com/office/drawing/2014/main" id="{AEAE4FC3-C875-4225-9A4E-CB910EAF4AF4}"/>
                          </a:ext>
                        </a:extLst>
                      </p:cNvPr>
                      <p:cNvPicPr/>
                      <p:nvPr/>
                    </p:nvPicPr>
                    <p:blipFill>
                      <a:blip r:embed="rId8"/>
                      <a:stretch>
                        <a:fillRect/>
                      </a:stretch>
                    </p:blipFill>
                    <p:spPr>
                      <a:xfrm>
                        <a:off x="7533823" y="4824869"/>
                        <a:ext cx="1858669" cy="1236607"/>
                      </a:xfrm>
                      <a:prstGeom prst="rect">
                        <a:avLst/>
                      </a:prstGeom>
                    </p:spPr>
                  </p:pic>
                </p:oleObj>
              </mc:Fallback>
            </mc:AlternateContent>
          </a:graphicData>
        </a:graphic>
      </p:graphicFrame>
    </p:spTree>
    <p:extLst>
      <p:ext uri="{BB962C8B-B14F-4D97-AF65-F5344CB8AC3E}">
        <p14:creationId xmlns:p14="http://schemas.microsoft.com/office/powerpoint/2010/main" val="85570918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26FEB1C-7B82-49A6-A799-F03EBBF04983}"/>
              </a:ext>
            </a:extLst>
          </p:cNvPr>
          <p:cNvSpPr>
            <a:spLocks noGrp="1"/>
          </p:cNvSpPr>
          <p:nvPr>
            <p:ph type="body" sz="quarter" idx="13"/>
          </p:nvPr>
        </p:nvSpPr>
        <p:spPr>
          <a:xfrm>
            <a:off x="792127" y="857465"/>
            <a:ext cx="10085139" cy="957299"/>
          </a:xfrm>
        </p:spPr>
        <p:txBody>
          <a:bodyPr/>
          <a:lstStyle/>
          <a:p>
            <a:r>
              <a:rPr lang="en-GB" sz="4800" b="1" spc="-50" dirty="0">
                <a:solidFill>
                  <a:srgbClr val="FF5F00"/>
                </a:solidFill>
                <a:latin typeface="Calibri Light" panose="020F0302020204030204"/>
                <a:ea typeface="+mj-ea"/>
                <a:cs typeface="+mj-cs"/>
              </a:rPr>
              <a:t>Azure Data Factory - Control flow activities</a:t>
            </a:r>
          </a:p>
          <a:p>
            <a:endParaRPr lang="pl-PL" dirty="0"/>
          </a:p>
        </p:txBody>
      </p:sp>
      <p:sp>
        <p:nvSpPr>
          <p:cNvPr id="4" name="Rectangle 3">
            <a:extLst>
              <a:ext uri="{FF2B5EF4-FFF2-40B4-BE49-F238E27FC236}">
                <a16:creationId xmlns:a16="http://schemas.microsoft.com/office/drawing/2014/main" id="{F87F5D23-CF94-478B-BC33-231BB6DBC2EB}"/>
              </a:ext>
            </a:extLst>
          </p:cNvPr>
          <p:cNvSpPr/>
          <p:nvPr/>
        </p:nvSpPr>
        <p:spPr>
          <a:xfrm>
            <a:off x="973540" y="1988651"/>
            <a:ext cx="6096000" cy="3290131"/>
          </a:xfrm>
          <a:prstGeom prst="rect">
            <a:avLst/>
          </a:prstGeom>
        </p:spPr>
        <p:txBody>
          <a:bodyPr>
            <a:spAutoFit/>
          </a:bodyPr>
          <a:lstStyle/>
          <a:p>
            <a:pPr marL="708660" lvl="1" indent="-342900">
              <a:lnSpc>
                <a:spcPct val="90000"/>
              </a:lnSpc>
              <a:spcBef>
                <a:spcPts val="600"/>
              </a:spcBef>
              <a:buFont typeface="Arial" panose="020B0604020202020204" pitchFamily="34" charset="0"/>
              <a:buChar char="•"/>
            </a:pPr>
            <a:r>
              <a:rPr lang="en-US" sz="2400" b="1" dirty="0">
                <a:solidFill>
                  <a:srgbClr val="FF5F00"/>
                </a:solidFill>
                <a:latin typeface="Euphemia"/>
              </a:rPr>
              <a:t>Execute Pipeline Activity</a:t>
            </a:r>
          </a:p>
          <a:p>
            <a:pPr marL="708660" lvl="1" indent="-342900">
              <a:lnSpc>
                <a:spcPct val="90000"/>
              </a:lnSpc>
              <a:spcBef>
                <a:spcPts val="600"/>
              </a:spcBef>
              <a:buFont typeface="Arial" panose="020B0604020202020204" pitchFamily="34" charset="0"/>
              <a:buChar char="•"/>
            </a:pPr>
            <a:r>
              <a:rPr lang="en-US" sz="2400" b="1" dirty="0" err="1">
                <a:solidFill>
                  <a:srgbClr val="FF5F00"/>
                </a:solidFill>
                <a:latin typeface="Euphemia"/>
              </a:rPr>
              <a:t>ForEach</a:t>
            </a:r>
            <a:r>
              <a:rPr lang="en-US" sz="2400" b="1" dirty="0">
                <a:solidFill>
                  <a:srgbClr val="FF5F00"/>
                </a:solidFill>
                <a:latin typeface="Euphemia"/>
              </a:rPr>
              <a:t> Activity</a:t>
            </a:r>
          </a:p>
          <a:p>
            <a:pPr marL="708660" lvl="1" indent="-342900">
              <a:lnSpc>
                <a:spcPct val="90000"/>
              </a:lnSpc>
              <a:spcBef>
                <a:spcPts val="600"/>
              </a:spcBef>
              <a:buFont typeface="Arial" panose="020B0604020202020204" pitchFamily="34" charset="0"/>
              <a:buChar char="•"/>
            </a:pPr>
            <a:r>
              <a:rPr lang="en-US" sz="2400" b="1" dirty="0">
                <a:solidFill>
                  <a:srgbClr val="FF5F00"/>
                </a:solidFill>
                <a:latin typeface="Euphemia"/>
              </a:rPr>
              <a:t>Web Activity</a:t>
            </a:r>
          </a:p>
          <a:p>
            <a:pPr marL="708660" lvl="1" indent="-342900">
              <a:lnSpc>
                <a:spcPct val="90000"/>
              </a:lnSpc>
              <a:spcBef>
                <a:spcPts val="600"/>
              </a:spcBef>
              <a:buFont typeface="Arial" panose="020B0604020202020204" pitchFamily="34" charset="0"/>
              <a:buChar char="•"/>
            </a:pPr>
            <a:r>
              <a:rPr lang="en-US" sz="2400" b="1" dirty="0">
                <a:solidFill>
                  <a:srgbClr val="465562"/>
                </a:solidFill>
                <a:latin typeface="Euphemia"/>
              </a:rPr>
              <a:t>Lookup Activity</a:t>
            </a:r>
          </a:p>
          <a:p>
            <a:pPr marL="708660" lvl="1" indent="-342900">
              <a:lnSpc>
                <a:spcPct val="90000"/>
              </a:lnSpc>
              <a:spcBef>
                <a:spcPts val="600"/>
              </a:spcBef>
              <a:buFont typeface="Arial" panose="020B0604020202020204" pitchFamily="34" charset="0"/>
              <a:buChar char="•"/>
            </a:pPr>
            <a:r>
              <a:rPr lang="en-US" sz="2400" dirty="0">
                <a:solidFill>
                  <a:srgbClr val="465562"/>
                </a:solidFill>
                <a:latin typeface="Euphemia"/>
              </a:rPr>
              <a:t>Get Metadata Activity</a:t>
            </a:r>
          </a:p>
          <a:p>
            <a:pPr marL="708660" lvl="1" indent="-342900">
              <a:lnSpc>
                <a:spcPct val="90000"/>
              </a:lnSpc>
              <a:spcBef>
                <a:spcPts val="600"/>
              </a:spcBef>
              <a:buFont typeface="Arial" panose="020B0604020202020204" pitchFamily="34" charset="0"/>
              <a:buChar char="•"/>
            </a:pPr>
            <a:r>
              <a:rPr lang="en-US" sz="2400" dirty="0">
                <a:solidFill>
                  <a:srgbClr val="465562"/>
                </a:solidFill>
                <a:latin typeface="Euphemia"/>
              </a:rPr>
              <a:t>Until Activity</a:t>
            </a:r>
          </a:p>
          <a:p>
            <a:pPr marL="708660" lvl="1" indent="-342900">
              <a:lnSpc>
                <a:spcPct val="90000"/>
              </a:lnSpc>
              <a:spcBef>
                <a:spcPts val="600"/>
              </a:spcBef>
              <a:buFont typeface="Arial" panose="020B0604020202020204" pitchFamily="34" charset="0"/>
              <a:buChar char="•"/>
            </a:pPr>
            <a:r>
              <a:rPr lang="en-US" sz="2400" b="1" dirty="0">
                <a:solidFill>
                  <a:srgbClr val="FF5F00"/>
                </a:solidFill>
                <a:latin typeface="Euphemia"/>
              </a:rPr>
              <a:t>If Condition Activity</a:t>
            </a:r>
          </a:p>
          <a:p>
            <a:pPr marL="708660" lvl="1" indent="-342900">
              <a:lnSpc>
                <a:spcPct val="90000"/>
              </a:lnSpc>
              <a:spcBef>
                <a:spcPts val="600"/>
              </a:spcBef>
              <a:buFont typeface="Arial" panose="020B0604020202020204" pitchFamily="34" charset="0"/>
              <a:buChar char="•"/>
            </a:pPr>
            <a:r>
              <a:rPr lang="en-US" sz="2400" dirty="0">
                <a:solidFill>
                  <a:srgbClr val="465562"/>
                </a:solidFill>
                <a:latin typeface="Euphemia"/>
              </a:rPr>
              <a:t>Wait Activity</a:t>
            </a:r>
            <a:endParaRPr lang="en-GB" sz="2400" dirty="0">
              <a:solidFill>
                <a:srgbClr val="465562"/>
              </a:solidFill>
              <a:latin typeface="Euphemia"/>
            </a:endParaRPr>
          </a:p>
        </p:txBody>
      </p:sp>
      <p:pic>
        <p:nvPicPr>
          <p:cNvPr id="5" name="Picture 4">
            <a:extLst>
              <a:ext uri="{FF2B5EF4-FFF2-40B4-BE49-F238E27FC236}">
                <a16:creationId xmlns:a16="http://schemas.microsoft.com/office/drawing/2014/main" id="{F917A8A8-1B47-4B69-85D0-2ED4B7753246}"/>
              </a:ext>
            </a:extLst>
          </p:cNvPr>
          <p:cNvPicPr>
            <a:picLocks noChangeAspect="1"/>
          </p:cNvPicPr>
          <p:nvPr/>
        </p:nvPicPr>
        <p:blipFill>
          <a:blip r:embed="rId2"/>
          <a:stretch>
            <a:fillRect/>
          </a:stretch>
        </p:blipFill>
        <p:spPr>
          <a:xfrm>
            <a:off x="6713523" y="2245700"/>
            <a:ext cx="1933575" cy="2019300"/>
          </a:xfrm>
          <a:prstGeom prst="rect">
            <a:avLst/>
          </a:prstGeom>
        </p:spPr>
      </p:pic>
      <p:pic>
        <p:nvPicPr>
          <p:cNvPr id="6" name="Picture 5">
            <a:extLst>
              <a:ext uri="{FF2B5EF4-FFF2-40B4-BE49-F238E27FC236}">
                <a16:creationId xmlns:a16="http://schemas.microsoft.com/office/drawing/2014/main" id="{6984EB5D-312C-41EB-81A4-7B2B45F3FB0C}"/>
              </a:ext>
            </a:extLst>
          </p:cNvPr>
          <p:cNvPicPr>
            <a:picLocks noChangeAspect="1"/>
          </p:cNvPicPr>
          <p:nvPr/>
        </p:nvPicPr>
        <p:blipFill>
          <a:blip r:embed="rId3"/>
          <a:stretch>
            <a:fillRect/>
          </a:stretch>
        </p:blipFill>
        <p:spPr>
          <a:xfrm>
            <a:off x="8886541" y="3633716"/>
            <a:ext cx="1990725" cy="2505075"/>
          </a:xfrm>
          <a:prstGeom prst="rect">
            <a:avLst/>
          </a:prstGeom>
        </p:spPr>
      </p:pic>
    </p:spTree>
    <p:extLst>
      <p:ext uri="{BB962C8B-B14F-4D97-AF65-F5344CB8AC3E}">
        <p14:creationId xmlns:p14="http://schemas.microsoft.com/office/powerpoint/2010/main" val="26335015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BBACC6F-9B83-4E3C-B3F1-1CBEBAD0BE77}"/>
              </a:ext>
            </a:extLst>
          </p:cNvPr>
          <p:cNvSpPr>
            <a:spLocks noGrp="1"/>
          </p:cNvSpPr>
          <p:nvPr>
            <p:ph type="body" sz="quarter" idx="13"/>
          </p:nvPr>
        </p:nvSpPr>
        <p:spPr>
          <a:xfrm>
            <a:off x="792127" y="857465"/>
            <a:ext cx="9743945" cy="957299"/>
          </a:xfrm>
        </p:spPr>
        <p:txBody>
          <a:bodyPr/>
          <a:lstStyle/>
          <a:p>
            <a:r>
              <a:rPr lang="en-GB" sz="4800" b="1" spc="-50" dirty="0">
                <a:solidFill>
                  <a:srgbClr val="FF5F00"/>
                </a:solidFill>
                <a:latin typeface="Calibri Light" panose="020F0302020204030204"/>
                <a:ea typeface="+mj-ea"/>
                <a:cs typeface="+mj-cs"/>
              </a:rPr>
              <a:t>Azure Data Factory – What else ?</a:t>
            </a:r>
            <a:endParaRPr lang="pl-PL" sz="4800" b="1" spc="-50" dirty="0">
              <a:solidFill>
                <a:srgbClr val="FF5F00"/>
              </a:solidFill>
              <a:latin typeface="Calibri Light" panose="020F0302020204030204"/>
              <a:ea typeface="+mj-ea"/>
              <a:cs typeface="+mj-cs"/>
            </a:endParaRPr>
          </a:p>
        </p:txBody>
      </p:sp>
      <p:sp>
        <p:nvSpPr>
          <p:cNvPr id="4" name="Rectangle 3">
            <a:extLst>
              <a:ext uri="{FF2B5EF4-FFF2-40B4-BE49-F238E27FC236}">
                <a16:creationId xmlns:a16="http://schemas.microsoft.com/office/drawing/2014/main" id="{9F8AF4E4-5284-44C5-9ACF-06D05F1E4302}"/>
              </a:ext>
            </a:extLst>
          </p:cNvPr>
          <p:cNvSpPr/>
          <p:nvPr/>
        </p:nvSpPr>
        <p:spPr>
          <a:xfrm>
            <a:off x="982447" y="2007330"/>
            <a:ext cx="5113553" cy="3539430"/>
          </a:xfrm>
          <a:prstGeom prst="rect">
            <a:avLst/>
          </a:prstGeom>
        </p:spPr>
        <p:txBody>
          <a:bodyPr wrap="square">
            <a:spAutoFit/>
          </a:bodyPr>
          <a:lstStyle/>
          <a:p>
            <a:pPr marL="457200" marR="0" lvl="0" indent="-4572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1" i="0" u="none" strike="noStrike" kern="0" cap="none" spc="0" normalizeH="0" baseline="0" noProof="0" dirty="0">
                <a:ln>
                  <a:noFill/>
                </a:ln>
                <a:solidFill>
                  <a:schemeClr val="tx1">
                    <a:lumMod val="65000"/>
                    <a:lumOff val="35000"/>
                  </a:schemeClr>
                </a:solidFill>
                <a:effectLst/>
                <a:uLnTx/>
                <a:uFillTx/>
                <a:latin typeface="Euphemia"/>
              </a:rPr>
              <a:t>Parameters</a:t>
            </a:r>
          </a:p>
          <a:p>
            <a:pPr marL="457200" lvl="0" indent="-457200">
              <a:buFont typeface="Arial" panose="020B0604020202020204" pitchFamily="34" charset="0"/>
              <a:buChar char="•"/>
            </a:pPr>
            <a:r>
              <a:rPr lang="en-US" sz="2800" b="1" kern="0" dirty="0">
                <a:solidFill>
                  <a:schemeClr val="tx1">
                    <a:lumMod val="65000"/>
                    <a:lumOff val="35000"/>
                  </a:schemeClr>
                </a:solidFill>
                <a:latin typeface="Euphemia"/>
              </a:rPr>
              <a:t>Expressions</a:t>
            </a:r>
          </a:p>
          <a:p>
            <a:pPr marL="914400" lvl="1" indent="-457200">
              <a:buFont typeface="Arial" panose="020B0604020202020204" pitchFamily="34" charset="0"/>
              <a:buChar char="•"/>
            </a:pPr>
            <a:r>
              <a:rPr lang="en-US" sz="2800" b="1" kern="0" dirty="0">
                <a:solidFill>
                  <a:srgbClr val="FF5F00"/>
                </a:solidFill>
                <a:latin typeface="Euphemia"/>
              </a:rPr>
              <a:t>Dynamic Content</a:t>
            </a:r>
          </a:p>
          <a:p>
            <a:pPr marL="914400" lvl="1" indent="-457200">
              <a:buFont typeface="Arial" panose="020B0604020202020204" pitchFamily="34" charset="0"/>
              <a:buChar char="•"/>
            </a:pPr>
            <a:r>
              <a:rPr lang="en-US" sz="2800" b="1" kern="0" dirty="0">
                <a:solidFill>
                  <a:srgbClr val="FF5F00"/>
                </a:solidFill>
                <a:latin typeface="Euphemia"/>
              </a:rPr>
              <a:t>Functions</a:t>
            </a:r>
          </a:p>
          <a:p>
            <a:pPr marL="457200" indent="-457200">
              <a:buFont typeface="Arial" panose="020B0604020202020204" pitchFamily="34" charset="0"/>
              <a:buChar char="•"/>
            </a:pPr>
            <a:r>
              <a:rPr lang="en-GB" sz="2800" b="1" kern="0" dirty="0">
                <a:solidFill>
                  <a:srgbClr val="FF5F00"/>
                </a:solidFill>
                <a:latin typeface="Euphemia"/>
              </a:rPr>
              <a:t>Branching</a:t>
            </a:r>
            <a:r>
              <a:rPr lang="en-US" sz="2800" b="1" kern="0" dirty="0">
                <a:solidFill>
                  <a:srgbClr val="FF5F00"/>
                </a:solidFill>
                <a:latin typeface="Euphemia"/>
              </a:rPr>
              <a:t> </a:t>
            </a:r>
          </a:p>
          <a:p>
            <a:pPr marL="914400" lvl="1" indent="-457200">
              <a:buFont typeface="Arial" panose="020B0604020202020204" pitchFamily="34" charset="0"/>
              <a:buChar char="•"/>
            </a:pPr>
            <a:r>
              <a:rPr lang="pl-PL" sz="2800" b="1" kern="0" dirty="0">
                <a:solidFill>
                  <a:schemeClr val="tx1">
                    <a:lumMod val="65000"/>
                    <a:lumOff val="35000"/>
                  </a:schemeClr>
                </a:solidFill>
                <a:latin typeface="Euphemia"/>
              </a:rPr>
              <a:t>On success</a:t>
            </a:r>
          </a:p>
          <a:p>
            <a:pPr marL="914400" lvl="1" indent="-457200">
              <a:buFont typeface="Arial" panose="020B0604020202020204" pitchFamily="34" charset="0"/>
              <a:buChar char="•"/>
            </a:pPr>
            <a:r>
              <a:rPr lang="pl-PL" sz="2800" b="1" kern="0" dirty="0">
                <a:solidFill>
                  <a:schemeClr val="tx1">
                    <a:lumMod val="65000"/>
                    <a:lumOff val="35000"/>
                  </a:schemeClr>
                </a:solidFill>
                <a:latin typeface="Euphemia"/>
              </a:rPr>
              <a:t>On failure</a:t>
            </a:r>
          </a:p>
          <a:p>
            <a:pPr marL="914400" lvl="1" indent="-457200">
              <a:buFont typeface="Arial" panose="020B0604020202020204" pitchFamily="34" charset="0"/>
              <a:buChar char="•"/>
            </a:pPr>
            <a:r>
              <a:rPr lang="pl-PL" sz="2800" b="1" kern="0" dirty="0">
                <a:solidFill>
                  <a:schemeClr val="tx1">
                    <a:lumMod val="65000"/>
                    <a:lumOff val="35000"/>
                  </a:schemeClr>
                </a:solidFill>
                <a:latin typeface="Euphemia"/>
              </a:rPr>
              <a:t>On completion</a:t>
            </a:r>
          </a:p>
        </p:txBody>
      </p:sp>
      <p:grpSp>
        <p:nvGrpSpPr>
          <p:cNvPr id="80" name="Group 79">
            <a:extLst>
              <a:ext uri="{FF2B5EF4-FFF2-40B4-BE49-F238E27FC236}">
                <a16:creationId xmlns:a16="http://schemas.microsoft.com/office/drawing/2014/main" id="{BD60182B-9A49-456C-BFC2-8708022E4C2E}"/>
              </a:ext>
            </a:extLst>
          </p:cNvPr>
          <p:cNvGrpSpPr/>
          <p:nvPr/>
        </p:nvGrpSpPr>
        <p:grpSpPr>
          <a:xfrm>
            <a:off x="4623150" y="2605848"/>
            <a:ext cx="7243616" cy="3820044"/>
            <a:chOff x="2303031" y="2564904"/>
            <a:chExt cx="7243616" cy="3820044"/>
          </a:xfrm>
        </p:grpSpPr>
        <p:grpSp>
          <p:nvGrpSpPr>
            <p:cNvPr id="60" name="Group 59">
              <a:extLst>
                <a:ext uri="{FF2B5EF4-FFF2-40B4-BE49-F238E27FC236}">
                  <a16:creationId xmlns:a16="http://schemas.microsoft.com/office/drawing/2014/main" id="{AD339308-3AC1-457E-8FA4-14E68B7EDD19}"/>
                </a:ext>
              </a:extLst>
            </p:cNvPr>
            <p:cNvGrpSpPr/>
            <p:nvPr/>
          </p:nvGrpSpPr>
          <p:grpSpPr>
            <a:xfrm>
              <a:off x="2303031" y="3786339"/>
              <a:ext cx="2860869" cy="1440160"/>
              <a:chOff x="2303031" y="3786339"/>
              <a:chExt cx="2860869" cy="1440160"/>
            </a:xfrm>
          </p:grpSpPr>
          <p:sp>
            <p:nvSpPr>
              <p:cNvPr id="61" name="Rectangle 60">
                <a:extLst>
                  <a:ext uri="{FF2B5EF4-FFF2-40B4-BE49-F238E27FC236}">
                    <a16:creationId xmlns:a16="http://schemas.microsoft.com/office/drawing/2014/main" id="{68CC9F1E-5E2C-424F-8B05-6FFFFFAEDCDC}"/>
                  </a:ext>
                </a:extLst>
              </p:cNvPr>
              <p:cNvSpPr/>
              <p:nvPr/>
            </p:nvSpPr>
            <p:spPr bwMode="auto">
              <a:xfrm>
                <a:off x="2303031" y="3786339"/>
                <a:ext cx="2860869" cy="1440160"/>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pl-PL" sz="2000" b="1" i="0" u="none" strike="noStrike" kern="0" cap="none" spc="0" normalizeH="0" baseline="0" noProof="0" dirty="0">
                  <a:ln>
                    <a:noFill/>
                  </a:ln>
                  <a:solidFill>
                    <a:srgbClr val="465562"/>
                  </a:solidFill>
                  <a:effectLst/>
                  <a:uLnTx/>
                  <a:uFillTx/>
                  <a:latin typeface="Euphemia"/>
                  <a:ea typeface="+mn-ea"/>
                  <a:cs typeface="+mn-cs"/>
                </a:endParaRPr>
              </a:p>
              <a:p>
                <a:pPr marL="0" marR="0" lvl="0" indent="0" algn="ctr" defTabSz="932472" eaLnBrk="1" fontAlgn="base" latinLnBrk="0" hangingPunct="1">
                  <a:lnSpc>
                    <a:spcPct val="100000"/>
                  </a:lnSpc>
                  <a:spcBef>
                    <a:spcPct val="0"/>
                  </a:spcBef>
                  <a:spcAft>
                    <a:spcPct val="0"/>
                  </a:spcAft>
                  <a:buClrTx/>
                  <a:buSzTx/>
                  <a:buFontTx/>
                  <a:buNone/>
                  <a:tabLst/>
                  <a:defRPr/>
                </a:pPr>
                <a:r>
                  <a:rPr kumimoji="0" lang="en-AU" sz="2000" b="1" i="0" u="none" strike="noStrike" kern="0" cap="none" spc="0" normalizeH="0" baseline="0" noProof="0" dirty="0">
                    <a:ln>
                      <a:noFill/>
                    </a:ln>
                    <a:solidFill>
                      <a:srgbClr val="465562"/>
                    </a:solidFill>
                    <a:effectLst/>
                    <a:uLnTx/>
                    <a:uFillTx/>
                    <a:latin typeface="Euphemia"/>
                    <a:ea typeface="+mn-ea"/>
                    <a:cs typeface="+mn-cs"/>
                  </a:rPr>
                  <a:t>Activity 1</a:t>
                </a:r>
                <a:endParaRPr kumimoji="0" lang="pl-PL" sz="2000" b="1" i="0" u="none" strike="noStrike" kern="0" cap="none" spc="0" normalizeH="0" baseline="0" noProof="0" dirty="0">
                  <a:ln>
                    <a:noFill/>
                  </a:ln>
                  <a:solidFill>
                    <a:srgbClr val="465562"/>
                  </a:solidFill>
                  <a:effectLst/>
                  <a:uLnTx/>
                  <a:uFillTx/>
                  <a:latin typeface="Euphemia"/>
                  <a:ea typeface="+mn-ea"/>
                  <a:cs typeface="+mn-cs"/>
                </a:endParaRPr>
              </a:p>
              <a:p>
                <a:pPr marL="0" marR="0" lvl="0" indent="0" algn="ctr" defTabSz="932472" eaLnBrk="1" fontAlgn="base" latinLnBrk="0" hangingPunct="1">
                  <a:lnSpc>
                    <a:spcPct val="100000"/>
                  </a:lnSpc>
                  <a:spcBef>
                    <a:spcPct val="0"/>
                  </a:spcBef>
                  <a:spcAft>
                    <a:spcPct val="0"/>
                  </a:spcAft>
                  <a:buClrTx/>
                  <a:buSzTx/>
                  <a:buFontTx/>
                  <a:buNone/>
                  <a:tabLst/>
                  <a:defRPr/>
                </a:pPr>
                <a:r>
                  <a:rPr kumimoji="0" lang="pl-PL" sz="2000" b="1" i="0" u="none" strike="noStrike" kern="0" cap="none" spc="0" normalizeH="0" baseline="0" noProof="0" dirty="0">
                    <a:ln>
                      <a:noFill/>
                    </a:ln>
                    <a:solidFill>
                      <a:srgbClr val="465562"/>
                    </a:solidFill>
                    <a:effectLst/>
                    <a:uLnTx/>
                    <a:uFillTx/>
                    <a:latin typeface="Euphemia"/>
                    <a:ea typeface="+mn-ea"/>
                    <a:cs typeface="+mn-cs"/>
                  </a:rPr>
                  <a:t>(eg. Copy, Hive job,</a:t>
                </a:r>
              </a:p>
              <a:p>
                <a:pPr marL="0" marR="0" lvl="0" indent="0" algn="ctr" defTabSz="932472" eaLnBrk="1" fontAlgn="base" latinLnBrk="0" hangingPunct="1">
                  <a:lnSpc>
                    <a:spcPct val="100000"/>
                  </a:lnSpc>
                  <a:spcBef>
                    <a:spcPct val="0"/>
                  </a:spcBef>
                  <a:spcAft>
                    <a:spcPct val="0"/>
                  </a:spcAft>
                  <a:buClrTx/>
                  <a:buSzTx/>
                  <a:buFontTx/>
                  <a:buNone/>
                  <a:tabLst/>
                  <a:defRPr/>
                </a:pPr>
                <a:r>
                  <a:rPr kumimoji="0" lang="pl-PL" sz="2000" b="1" i="0" u="none" strike="noStrike" kern="0" cap="none" spc="0" normalizeH="0" baseline="0" noProof="0" dirty="0">
                    <a:ln>
                      <a:noFill/>
                    </a:ln>
                    <a:solidFill>
                      <a:srgbClr val="465562"/>
                    </a:solidFill>
                    <a:effectLst/>
                    <a:uLnTx/>
                    <a:uFillTx/>
                    <a:latin typeface="Euphemia"/>
                    <a:ea typeface="+mn-ea"/>
                    <a:cs typeface="+mn-cs"/>
                  </a:rPr>
                  <a:t>SP, ADLA job)</a:t>
                </a:r>
                <a:endParaRPr kumimoji="0" lang="en-AU" sz="2000" b="1" i="0" u="none" strike="noStrike" kern="0" cap="none" spc="0" normalizeH="0" baseline="0" noProof="0" dirty="0">
                  <a:ln>
                    <a:noFill/>
                  </a:ln>
                  <a:solidFill>
                    <a:srgbClr val="465562"/>
                  </a:solidFill>
                  <a:effectLst/>
                  <a:uLnTx/>
                  <a:uFillTx/>
                  <a:latin typeface="Euphemia"/>
                  <a:ea typeface="+mn-ea"/>
                  <a:cs typeface="+mn-cs"/>
                </a:endParaRPr>
              </a:p>
              <a:p>
                <a:pPr marL="0" marR="0" lvl="0" indent="0" algn="ctr" defTabSz="932472" eaLnBrk="1" fontAlgn="base" latinLnBrk="0" hangingPunct="1">
                  <a:lnSpc>
                    <a:spcPct val="100000"/>
                  </a:lnSpc>
                  <a:spcBef>
                    <a:spcPct val="0"/>
                  </a:spcBef>
                  <a:spcAft>
                    <a:spcPct val="0"/>
                  </a:spcAft>
                  <a:buClrTx/>
                  <a:buSzTx/>
                  <a:buFontTx/>
                  <a:buNone/>
                  <a:tabLst/>
                  <a:defRPr/>
                </a:pPr>
                <a:endParaRPr kumimoji="0" lang="en-AU" sz="2000" b="1" i="0" u="none" strike="noStrike" kern="0" cap="none" spc="0" normalizeH="0" baseline="0" noProof="0" dirty="0">
                  <a:ln>
                    <a:noFill/>
                  </a:ln>
                  <a:solidFill>
                    <a:srgbClr val="465562"/>
                  </a:solidFill>
                  <a:effectLst/>
                  <a:uLnTx/>
                  <a:uFillTx/>
                  <a:latin typeface="Euphemia"/>
                  <a:ea typeface="+mn-ea"/>
                  <a:cs typeface="+mn-cs"/>
                </a:endParaRPr>
              </a:p>
            </p:txBody>
          </p:sp>
          <p:pic>
            <p:nvPicPr>
              <p:cNvPr id="62" name="Picture 61">
                <a:extLst>
                  <a:ext uri="{FF2B5EF4-FFF2-40B4-BE49-F238E27FC236}">
                    <a16:creationId xmlns:a16="http://schemas.microsoft.com/office/drawing/2014/main" id="{CAD7524B-8DA4-4117-8E51-4550D65FC8CD}"/>
                  </a:ext>
                </a:extLst>
              </p:cNvPr>
              <p:cNvPicPr>
                <a:picLocks noChangeAspect="1"/>
              </p:cNvPicPr>
              <p:nvPr/>
            </p:nvPicPr>
            <p:blipFill>
              <a:blip r:embed="rId3"/>
              <a:stretch>
                <a:fillRect/>
              </a:stretch>
            </p:blipFill>
            <p:spPr>
              <a:xfrm>
                <a:off x="2501968" y="3943374"/>
                <a:ext cx="363268" cy="363660"/>
              </a:xfrm>
              <a:prstGeom prst="rect">
                <a:avLst/>
              </a:prstGeom>
            </p:spPr>
          </p:pic>
        </p:grpSp>
        <p:grpSp>
          <p:nvGrpSpPr>
            <p:cNvPr id="63" name="Group 62">
              <a:extLst>
                <a:ext uri="{FF2B5EF4-FFF2-40B4-BE49-F238E27FC236}">
                  <a16:creationId xmlns:a16="http://schemas.microsoft.com/office/drawing/2014/main" id="{FCFD904E-9046-4ECF-B414-ED31BF2F269A}"/>
                </a:ext>
              </a:extLst>
            </p:cNvPr>
            <p:cNvGrpSpPr/>
            <p:nvPr/>
          </p:nvGrpSpPr>
          <p:grpSpPr>
            <a:xfrm>
              <a:off x="7462563" y="3935256"/>
              <a:ext cx="2084083" cy="1079340"/>
              <a:chOff x="2277988" y="4077072"/>
              <a:chExt cx="2300107" cy="1223356"/>
            </a:xfrm>
          </p:grpSpPr>
          <p:sp>
            <p:nvSpPr>
              <p:cNvPr id="64" name="Rectangle 63">
                <a:extLst>
                  <a:ext uri="{FF2B5EF4-FFF2-40B4-BE49-F238E27FC236}">
                    <a16:creationId xmlns:a16="http://schemas.microsoft.com/office/drawing/2014/main" id="{55AEFE8E-1AF5-428B-B3C1-6E3DCDB05B42}"/>
                  </a:ext>
                </a:extLst>
              </p:cNvPr>
              <p:cNvSpPr/>
              <p:nvPr/>
            </p:nvSpPr>
            <p:spPr bwMode="auto">
              <a:xfrm>
                <a:off x="2277988" y="4077072"/>
                <a:ext cx="2300107" cy="1223356"/>
              </a:xfrm>
              <a:prstGeom prst="rect">
                <a:avLst/>
              </a:prstGeom>
              <a:noFill/>
              <a:ln w="31750" cap="flat" cmpd="sng" algn="ctr">
                <a:solidFill>
                  <a:srgbClr val="0070C0"/>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pl-PL" sz="2000" b="1" i="0" u="none" strike="noStrike" kern="0" cap="none" spc="0" normalizeH="0" baseline="0" noProof="0" dirty="0">
                  <a:ln>
                    <a:noFill/>
                  </a:ln>
                  <a:solidFill>
                    <a:srgbClr val="465562"/>
                  </a:solidFill>
                  <a:effectLst/>
                  <a:uLnTx/>
                  <a:uFillTx/>
                  <a:latin typeface="Euphemia"/>
                  <a:ea typeface="+mn-ea"/>
                  <a:cs typeface="+mn-cs"/>
                </a:endParaRPr>
              </a:p>
              <a:p>
                <a:pPr marL="0" marR="0" lvl="0" indent="0" algn="ctr" defTabSz="932472" eaLnBrk="1" fontAlgn="base" latinLnBrk="0" hangingPunct="1">
                  <a:lnSpc>
                    <a:spcPct val="100000"/>
                  </a:lnSpc>
                  <a:spcBef>
                    <a:spcPct val="0"/>
                  </a:spcBef>
                  <a:spcAft>
                    <a:spcPct val="0"/>
                  </a:spcAft>
                  <a:buClrTx/>
                  <a:buSzTx/>
                  <a:buFontTx/>
                  <a:buNone/>
                  <a:tabLst/>
                  <a:defRPr/>
                </a:pPr>
                <a:r>
                  <a:rPr kumimoji="0" lang="en-AU" sz="2000" b="1" i="0" u="none" strike="noStrike" kern="0" cap="none" spc="0" normalizeH="0" baseline="0" noProof="0" dirty="0">
                    <a:ln>
                      <a:noFill/>
                    </a:ln>
                    <a:solidFill>
                      <a:srgbClr val="465562"/>
                    </a:solidFill>
                    <a:effectLst/>
                    <a:uLnTx/>
                    <a:uFillTx/>
                    <a:latin typeface="Euphemia"/>
                    <a:ea typeface="+mn-ea"/>
                    <a:cs typeface="+mn-cs"/>
                  </a:rPr>
                  <a:t>Activity 3</a:t>
                </a:r>
                <a:endParaRPr kumimoji="0" lang="pl-PL" sz="2000" b="1" i="0" u="none" strike="noStrike" kern="0" cap="none" spc="0" normalizeH="0" baseline="0" noProof="0" dirty="0">
                  <a:ln>
                    <a:noFill/>
                  </a:ln>
                  <a:solidFill>
                    <a:srgbClr val="465562"/>
                  </a:solidFill>
                  <a:effectLst/>
                  <a:uLnTx/>
                  <a:uFillTx/>
                  <a:latin typeface="Euphemia"/>
                  <a:ea typeface="+mn-ea"/>
                  <a:cs typeface="+mn-cs"/>
                </a:endParaRPr>
              </a:p>
              <a:p>
                <a:pPr marL="0" marR="0" lvl="0" indent="0" algn="ctr" defTabSz="932472" eaLnBrk="1" fontAlgn="base" latinLnBrk="0" hangingPunct="1">
                  <a:lnSpc>
                    <a:spcPct val="100000"/>
                  </a:lnSpc>
                  <a:spcBef>
                    <a:spcPct val="0"/>
                  </a:spcBef>
                  <a:spcAft>
                    <a:spcPct val="0"/>
                  </a:spcAft>
                  <a:buClrTx/>
                  <a:buSzTx/>
                  <a:buFontTx/>
                  <a:buNone/>
                  <a:tabLst/>
                  <a:defRPr/>
                </a:pPr>
                <a:endParaRPr kumimoji="0" lang="en-AU" sz="2000" b="1" i="0" u="none" strike="noStrike" kern="0" cap="none" spc="0" normalizeH="0" baseline="0" noProof="0" dirty="0">
                  <a:ln>
                    <a:noFill/>
                  </a:ln>
                  <a:solidFill>
                    <a:srgbClr val="465562"/>
                  </a:solidFill>
                  <a:effectLst/>
                  <a:uLnTx/>
                  <a:uFillTx/>
                  <a:latin typeface="Euphemia"/>
                  <a:ea typeface="+mn-ea"/>
                  <a:cs typeface="+mn-cs"/>
                </a:endParaRPr>
              </a:p>
            </p:txBody>
          </p:sp>
          <p:pic>
            <p:nvPicPr>
              <p:cNvPr id="65" name="Picture 64">
                <a:extLst>
                  <a:ext uri="{FF2B5EF4-FFF2-40B4-BE49-F238E27FC236}">
                    <a16:creationId xmlns:a16="http://schemas.microsoft.com/office/drawing/2014/main" id="{C180ADCD-83A5-4447-98F2-3E8FBBCB61F2}"/>
                  </a:ext>
                </a:extLst>
              </p:cNvPr>
              <p:cNvPicPr>
                <a:picLocks noChangeAspect="1"/>
              </p:cNvPicPr>
              <p:nvPr/>
            </p:nvPicPr>
            <p:blipFill>
              <a:blip r:embed="rId3"/>
              <a:stretch>
                <a:fillRect/>
              </a:stretch>
            </p:blipFill>
            <p:spPr>
              <a:xfrm>
                <a:off x="2417855" y="4185302"/>
                <a:ext cx="363268" cy="363660"/>
              </a:xfrm>
              <a:prstGeom prst="rect">
                <a:avLst/>
              </a:prstGeom>
              <a:solidFill>
                <a:srgbClr val="FFFFFF"/>
              </a:solidFill>
              <a:ln w="12700" cap="flat" cmpd="sng" algn="ctr">
                <a:solidFill>
                  <a:srgbClr val="FFFFFF"/>
                </a:solidFill>
                <a:prstDash val="solid"/>
              </a:ln>
              <a:effectLst/>
            </p:spPr>
          </p:pic>
        </p:grpSp>
        <p:cxnSp>
          <p:nvCxnSpPr>
            <p:cNvPr id="66" name="Straight Arrow Connector 65">
              <a:extLst>
                <a:ext uri="{FF2B5EF4-FFF2-40B4-BE49-F238E27FC236}">
                  <a16:creationId xmlns:a16="http://schemas.microsoft.com/office/drawing/2014/main" id="{F556B89C-4E64-4F13-9376-C346776A3FAC}"/>
                </a:ext>
              </a:extLst>
            </p:cNvPr>
            <p:cNvCxnSpPr>
              <a:stCxn id="61" idx="3"/>
              <a:endCxn id="64" idx="1"/>
            </p:cNvCxnSpPr>
            <p:nvPr/>
          </p:nvCxnSpPr>
          <p:spPr>
            <a:xfrm flipV="1">
              <a:off x="5163900" y="4474926"/>
              <a:ext cx="2298663" cy="31493"/>
            </a:xfrm>
            <a:prstGeom prst="straightConnector1">
              <a:avLst/>
            </a:prstGeom>
            <a:noFill/>
            <a:ln w="38100" cap="flat" cmpd="sng" algn="ctr">
              <a:solidFill>
                <a:srgbClr val="0070C0"/>
              </a:solidFill>
              <a:prstDash val="solid"/>
              <a:miter lim="800000"/>
              <a:tailEnd type="triangle"/>
            </a:ln>
            <a:effectLst/>
          </p:spPr>
        </p:cxnSp>
        <p:grpSp>
          <p:nvGrpSpPr>
            <p:cNvPr id="67" name="Group 66">
              <a:extLst>
                <a:ext uri="{FF2B5EF4-FFF2-40B4-BE49-F238E27FC236}">
                  <a16:creationId xmlns:a16="http://schemas.microsoft.com/office/drawing/2014/main" id="{4440F104-D42B-484F-80D2-E2BC0AE3A701}"/>
                </a:ext>
              </a:extLst>
            </p:cNvPr>
            <p:cNvGrpSpPr/>
            <p:nvPr/>
          </p:nvGrpSpPr>
          <p:grpSpPr>
            <a:xfrm>
              <a:off x="5163900" y="2564904"/>
              <a:ext cx="4382747" cy="1941515"/>
              <a:chOff x="5163900" y="2564904"/>
              <a:chExt cx="4382747" cy="1941515"/>
            </a:xfrm>
          </p:grpSpPr>
          <p:grpSp>
            <p:nvGrpSpPr>
              <p:cNvPr id="68" name="Group 67">
                <a:extLst>
                  <a:ext uri="{FF2B5EF4-FFF2-40B4-BE49-F238E27FC236}">
                    <a16:creationId xmlns:a16="http://schemas.microsoft.com/office/drawing/2014/main" id="{A3E859A4-59E0-41F7-A5BA-3D9D2BAF9F82}"/>
                  </a:ext>
                </a:extLst>
              </p:cNvPr>
              <p:cNvGrpSpPr/>
              <p:nvPr/>
            </p:nvGrpSpPr>
            <p:grpSpPr>
              <a:xfrm>
                <a:off x="7462564" y="2564904"/>
                <a:ext cx="2084083" cy="1079340"/>
                <a:chOff x="2277988" y="4077072"/>
                <a:chExt cx="2300107" cy="1223356"/>
              </a:xfrm>
            </p:grpSpPr>
            <p:sp>
              <p:nvSpPr>
                <p:cNvPr id="71" name="Rectangle 70">
                  <a:extLst>
                    <a:ext uri="{FF2B5EF4-FFF2-40B4-BE49-F238E27FC236}">
                      <a16:creationId xmlns:a16="http://schemas.microsoft.com/office/drawing/2014/main" id="{4E003384-E2A5-4322-BC54-F323D946ADA5}"/>
                    </a:ext>
                  </a:extLst>
                </p:cNvPr>
                <p:cNvSpPr/>
                <p:nvPr/>
              </p:nvSpPr>
              <p:spPr bwMode="auto">
                <a:xfrm>
                  <a:off x="2277988" y="4077072"/>
                  <a:ext cx="2300107" cy="1223356"/>
                </a:xfrm>
                <a:prstGeom prst="rect">
                  <a:avLst/>
                </a:prstGeom>
                <a:noFill/>
                <a:ln w="31750" cap="flat" cmpd="sng" algn="ctr">
                  <a:solidFill>
                    <a:srgbClr val="B8D082">
                      <a:lumMod val="50000"/>
                    </a:srgbClr>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pl-PL" sz="2000" b="1" i="0" u="none" strike="noStrike" kern="0" cap="none" spc="0" normalizeH="0" baseline="0" noProof="0" dirty="0">
                    <a:ln>
                      <a:noFill/>
                    </a:ln>
                    <a:solidFill>
                      <a:srgbClr val="465562"/>
                    </a:solidFill>
                    <a:effectLst/>
                    <a:uLnTx/>
                    <a:uFillTx/>
                    <a:latin typeface="Euphemia"/>
                    <a:ea typeface="+mn-ea"/>
                    <a:cs typeface="+mn-cs"/>
                  </a:endParaRPr>
                </a:p>
                <a:p>
                  <a:pPr marL="0" marR="0" lvl="0" indent="0" algn="ctr" defTabSz="932472" eaLnBrk="1" fontAlgn="base" latinLnBrk="0" hangingPunct="1">
                    <a:lnSpc>
                      <a:spcPct val="100000"/>
                    </a:lnSpc>
                    <a:spcBef>
                      <a:spcPct val="0"/>
                    </a:spcBef>
                    <a:spcAft>
                      <a:spcPct val="0"/>
                    </a:spcAft>
                    <a:buClrTx/>
                    <a:buSzTx/>
                    <a:buFontTx/>
                    <a:buNone/>
                    <a:tabLst/>
                    <a:defRPr/>
                  </a:pPr>
                  <a:r>
                    <a:rPr kumimoji="0" lang="en-AU" sz="2000" b="1" i="0" u="none" strike="noStrike" kern="0" cap="none" spc="0" normalizeH="0" baseline="0" noProof="0" dirty="0">
                      <a:ln>
                        <a:noFill/>
                      </a:ln>
                      <a:solidFill>
                        <a:srgbClr val="465562"/>
                      </a:solidFill>
                      <a:effectLst/>
                      <a:uLnTx/>
                      <a:uFillTx/>
                      <a:latin typeface="Euphemia"/>
                      <a:ea typeface="+mn-ea"/>
                      <a:cs typeface="+mn-cs"/>
                    </a:rPr>
                    <a:t>Activity 2</a:t>
                  </a:r>
                  <a:endParaRPr kumimoji="0" lang="pl-PL" sz="2000" b="1" i="0" u="none" strike="noStrike" kern="0" cap="none" spc="0" normalizeH="0" baseline="0" noProof="0" dirty="0">
                    <a:ln>
                      <a:noFill/>
                    </a:ln>
                    <a:solidFill>
                      <a:srgbClr val="465562"/>
                    </a:solidFill>
                    <a:effectLst/>
                    <a:uLnTx/>
                    <a:uFillTx/>
                    <a:latin typeface="Euphemia"/>
                    <a:ea typeface="+mn-ea"/>
                    <a:cs typeface="+mn-cs"/>
                  </a:endParaRPr>
                </a:p>
                <a:p>
                  <a:pPr marL="0" marR="0" lvl="0" indent="0" algn="ctr" defTabSz="932472" eaLnBrk="1" fontAlgn="base" latinLnBrk="0" hangingPunct="1">
                    <a:lnSpc>
                      <a:spcPct val="100000"/>
                    </a:lnSpc>
                    <a:spcBef>
                      <a:spcPct val="0"/>
                    </a:spcBef>
                    <a:spcAft>
                      <a:spcPct val="0"/>
                    </a:spcAft>
                    <a:buClrTx/>
                    <a:buSzTx/>
                    <a:buFontTx/>
                    <a:buNone/>
                    <a:tabLst/>
                    <a:defRPr/>
                  </a:pPr>
                  <a:endParaRPr kumimoji="0" lang="en-AU" sz="2000" b="1" i="0" u="none" strike="noStrike" kern="0" cap="none" spc="0" normalizeH="0" baseline="0" noProof="0" dirty="0">
                    <a:ln>
                      <a:noFill/>
                    </a:ln>
                    <a:solidFill>
                      <a:srgbClr val="465562"/>
                    </a:solidFill>
                    <a:effectLst/>
                    <a:uLnTx/>
                    <a:uFillTx/>
                    <a:latin typeface="Euphemia"/>
                    <a:ea typeface="+mn-ea"/>
                    <a:cs typeface="+mn-cs"/>
                  </a:endParaRPr>
                </a:p>
              </p:txBody>
            </p:sp>
            <p:pic>
              <p:nvPicPr>
                <p:cNvPr id="72" name="Picture 71">
                  <a:extLst>
                    <a:ext uri="{FF2B5EF4-FFF2-40B4-BE49-F238E27FC236}">
                      <a16:creationId xmlns:a16="http://schemas.microsoft.com/office/drawing/2014/main" id="{DE03C17D-814E-4C10-92DC-61924B1B9418}"/>
                    </a:ext>
                  </a:extLst>
                </p:cNvPr>
                <p:cNvPicPr>
                  <a:picLocks noChangeAspect="1"/>
                </p:cNvPicPr>
                <p:nvPr/>
              </p:nvPicPr>
              <p:blipFill>
                <a:blip r:embed="rId3"/>
                <a:stretch>
                  <a:fillRect/>
                </a:stretch>
              </p:blipFill>
              <p:spPr>
                <a:xfrm>
                  <a:off x="2417855" y="4185302"/>
                  <a:ext cx="363268" cy="363660"/>
                </a:xfrm>
                <a:prstGeom prst="rect">
                  <a:avLst/>
                </a:prstGeom>
                <a:solidFill>
                  <a:srgbClr val="FFFFFF"/>
                </a:solidFill>
                <a:ln w="12700" cap="flat" cmpd="sng" algn="ctr">
                  <a:solidFill>
                    <a:srgbClr val="FFFFFF"/>
                  </a:solidFill>
                  <a:prstDash val="solid"/>
                </a:ln>
                <a:effectLst/>
              </p:spPr>
            </p:pic>
          </p:grpSp>
          <p:cxnSp>
            <p:nvCxnSpPr>
              <p:cNvPr id="69" name="Straight Arrow Connector 68">
                <a:extLst>
                  <a:ext uri="{FF2B5EF4-FFF2-40B4-BE49-F238E27FC236}">
                    <a16:creationId xmlns:a16="http://schemas.microsoft.com/office/drawing/2014/main" id="{91580554-8661-442E-A5EF-EBA9988252BF}"/>
                  </a:ext>
                </a:extLst>
              </p:cNvPr>
              <p:cNvCxnSpPr>
                <a:cxnSpLocks/>
                <a:stCxn id="61" idx="3"/>
                <a:endCxn id="71" idx="1"/>
              </p:cNvCxnSpPr>
              <p:nvPr/>
            </p:nvCxnSpPr>
            <p:spPr>
              <a:xfrm flipV="1">
                <a:off x="5163900" y="3104574"/>
                <a:ext cx="2298664" cy="1401845"/>
              </a:xfrm>
              <a:prstGeom prst="straightConnector1">
                <a:avLst/>
              </a:prstGeom>
              <a:noFill/>
              <a:ln w="38100" cap="flat" cmpd="sng" algn="ctr">
                <a:solidFill>
                  <a:srgbClr val="B8D082">
                    <a:lumMod val="50000"/>
                  </a:srgbClr>
                </a:solidFill>
                <a:prstDash val="solid"/>
                <a:tailEnd type="triangle"/>
              </a:ln>
              <a:effectLst/>
            </p:spPr>
          </p:cxnSp>
          <p:sp>
            <p:nvSpPr>
              <p:cNvPr id="70" name="TextBox 69">
                <a:extLst>
                  <a:ext uri="{FF2B5EF4-FFF2-40B4-BE49-F238E27FC236}">
                    <a16:creationId xmlns:a16="http://schemas.microsoft.com/office/drawing/2014/main" id="{A6ABC659-9333-47D5-B43D-B221AC03BAD1}"/>
                  </a:ext>
                </a:extLst>
              </p:cNvPr>
              <p:cNvSpPr txBox="1"/>
              <p:nvPr/>
            </p:nvSpPr>
            <p:spPr>
              <a:xfrm>
                <a:off x="5665160" y="3351588"/>
                <a:ext cx="1296144" cy="258532"/>
              </a:xfrm>
              <a:prstGeom prst="rect">
                <a:avLst/>
              </a:prstGeom>
              <a:noFill/>
            </p:spPr>
            <p:txBody>
              <a:bodyPr wrap="square" rtlCol="0">
                <a:spAutoFit/>
              </a:bodyPr>
              <a:lstStyle/>
              <a:p>
                <a:pPr marL="0" marR="0" lvl="0" indent="0" defTabSz="914400" eaLnBrk="1" fontAlgn="auto" latinLnBrk="0" hangingPunct="1">
                  <a:lnSpc>
                    <a:spcPct val="90000"/>
                  </a:lnSpc>
                  <a:spcBef>
                    <a:spcPts val="0"/>
                  </a:spcBef>
                  <a:spcAft>
                    <a:spcPts val="0"/>
                  </a:spcAft>
                  <a:buClrTx/>
                  <a:buSzTx/>
                  <a:buFontTx/>
                  <a:buNone/>
                  <a:tabLst/>
                  <a:defRPr/>
                </a:pPr>
                <a:r>
                  <a:rPr kumimoji="0" lang="en-GB" sz="1200" b="1" i="0" u="none" strike="noStrike" kern="0" cap="none" spc="0" normalizeH="0" baseline="0" noProof="0" dirty="0">
                    <a:ln>
                      <a:noFill/>
                    </a:ln>
                    <a:solidFill>
                      <a:srgbClr val="465562"/>
                    </a:solidFill>
                    <a:effectLst/>
                    <a:uLnTx/>
                    <a:uFillTx/>
                    <a:latin typeface="Euphemia"/>
                  </a:rPr>
                  <a:t>On success</a:t>
                </a:r>
                <a:endParaRPr kumimoji="0" lang="pl-PL" sz="1200" b="1" i="0" u="none" strike="noStrike" kern="0" cap="none" spc="0" normalizeH="0" baseline="0" noProof="0" dirty="0">
                  <a:ln>
                    <a:noFill/>
                  </a:ln>
                  <a:solidFill>
                    <a:srgbClr val="465562"/>
                  </a:solidFill>
                  <a:effectLst/>
                  <a:uLnTx/>
                  <a:uFillTx/>
                  <a:latin typeface="Euphemia"/>
                </a:endParaRPr>
              </a:p>
            </p:txBody>
          </p:sp>
        </p:grpSp>
        <p:grpSp>
          <p:nvGrpSpPr>
            <p:cNvPr id="73" name="Group 72">
              <a:extLst>
                <a:ext uri="{FF2B5EF4-FFF2-40B4-BE49-F238E27FC236}">
                  <a16:creationId xmlns:a16="http://schemas.microsoft.com/office/drawing/2014/main" id="{B92DD234-A68E-4107-B4CD-EFD812DD8650}"/>
                </a:ext>
              </a:extLst>
            </p:cNvPr>
            <p:cNvGrpSpPr/>
            <p:nvPr/>
          </p:nvGrpSpPr>
          <p:grpSpPr>
            <a:xfrm>
              <a:off x="5163900" y="4506419"/>
              <a:ext cx="4382746" cy="1878529"/>
              <a:chOff x="5163900" y="4506419"/>
              <a:chExt cx="4382746" cy="1878529"/>
            </a:xfrm>
          </p:grpSpPr>
          <p:grpSp>
            <p:nvGrpSpPr>
              <p:cNvPr id="74" name="Group 73">
                <a:extLst>
                  <a:ext uri="{FF2B5EF4-FFF2-40B4-BE49-F238E27FC236}">
                    <a16:creationId xmlns:a16="http://schemas.microsoft.com/office/drawing/2014/main" id="{2CD235F4-5E2A-4756-B331-A01A1D6D9BA2}"/>
                  </a:ext>
                </a:extLst>
              </p:cNvPr>
              <p:cNvGrpSpPr/>
              <p:nvPr/>
            </p:nvGrpSpPr>
            <p:grpSpPr>
              <a:xfrm>
                <a:off x="7462563" y="5305608"/>
                <a:ext cx="2084083" cy="1079340"/>
                <a:chOff x="2277988" y="4077072"/>
                <a:chExt cx="2300107" cy="1223356"/>
              </a:xfrm>
            </p:grpSpPr>
            <p:sp>
              <p:nvSpPr>
                <p:cNvPr id="77" name="Rectangle 76">
                  <a:extLst>
                    <a:ext uri="{FF2B5EF4-FFF2-40B4-BE49-F238E27FC236}">
                      <a16:creationId xmlns:a16="http://schemas.microsoft.com/office/drawing/2014/main" id="{8681FB00-058F-4966-AEFC-485B6B61808B}"/>
                    </a:ext>
                  </a:extLst>
                </p:cNvPr>
                <p:cNvSpPr/>
                <p:nvPr/>
              </p:nvSpPr>
              <p:spPr bwMode="auto">
                <a:xfrm>
                  <a:off x="2277988" y="4077072"/>
                  <a:ext cx="2300107" cy="1223356"/>
                </a:xfrm>
                <a:prstGeom prst="rect">
                  <a:avLst/>
                </a:prstGeom>
                <a:noFill/>
                <a:ln w="31750" cap="flat" cmpd="sng" algn="ctr">
                  <a:solidFill>
                    <a:srgbClr val="C00000"/>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pl-PL" sz="2000" b="1" i="0" u="none" strike="noStrike" kern="0" cap="none" spc="0" normalizeH="0" baseline="0" noProof="0" dirty="0">
                    <a:ln>
                      <a:noFill/>
                    </a:ln>
                    <a:solidFill>
                      <a:srgbClr val="465562"/>
                    </a:solidFill>
                    <a:effectLst/>
                    <a:uLnTx/>
                    <a:uFillTx/>
                    <a:latin typeface="Euphemia"/>
                    <a:ea typeface="+mn-ea"/>
                    <a:cs typeface="+mn-cs"/>
                  </a:endParaRPr>
                </a:p>
                <a:p>
                  <a:pPr marL="0" marR="0" lvl="0" indent="0" algn="ctr" defTabSz="932472" eaLnBrk="1" fontAlgn="base" latinLnBrk="0" hangingPunct="1">
                    <a:lnSpc>
                      <a:spcPct val="100000"/>
                    </a:lnSpc>
                    <a:spcBef>
                      <a:spcPct val="0"/>
                    </a:spcBef>
                    <a:spcAft>
                      <a:spcPct val="0"/>
                    </a:spcAft>
                    <a:buClrTx/>
                    <a:buSzTx/>
                    <a:buFontTx/>
                    <a:buNone/>
                    <a:tabLst/>
                    <a:defRPr/>
                  </a:pPr>
                  <a:r>
                    <a:rPr kumimoji="0" lang="en-AU" sz="2000" b="1" i="0" u="none" strike="noStrike" kern="0" cap="none" spc="0" normalizeH="0" baseline="0" noProof="0" dirty="0">
                      <a:ln>
                        <a:noFill/>
                      </a:ln>
                      <a:solidFill>
                        <a:srgbClr val="465562"/>
                      </a:solidFill>
                      <a:effectLst/>
                      <a:uLnTx/>
                      <a:uFillTx/>
                      <a:latin typeface="Euphemia"/>
                      <a:ea typeface="+mn-ea"/>
                      <a:cs typeface="+mn-cs"/>
                    </a:rPr>
                    <a:t>Activity 4</a:t>
                  </a:r>
                  <a:endParaRPr kumimoji="0" lang="pl-PL" sz="2000" b="1" i="0" u="none" strike="noStrike" kern="0" cap="none" spc="0" normalizeH="0" baseline="0" noProof="0" dirty="0">
                    <a:ln>
                      <a:noFill/>
                    </a:ln>
                    <a:solidFill>
                      <a:srgbClr val="465562"/>
                    </a:solidFill>
                    <a:effectLst/>
                    <a:uLnTx/>
                    <a:uFillTx/>
                    <a:latin typeface="Euphemia"/>
                    <a:ea typeface="+mn-ea"/>
                    <a:cs typeface="+mn-cs"/>
                  </a:endParaRPr>
                </a:p>
                <a:p>
                  <a:pPr marL="0" marR="0" lvl="0" indent="0" algn="ctr" defTabSz="932472" eaLnBrk="1" fontAlgn="base" latinLnBrk="0" hangingPunct="1">
                    <a:lnSpc>
                      <a:spcPct val="100000"/>
                    </a:lnSpc>
                    <a:spcBef>
                      <a:spcPct val="0"/>
                    </a:spcBef>
                    <a:spcAft>
                      <a:spcPct val="0"/>
                    </a:spcAft>
                    <a:buClrTx/>
                    <a:buSzTx/>
                    <a:buFontTx/>
                    <a:buNone/>
                    <a:tabLst/>
                    <a:defRPr/>
                  </a:pPr>
                  <a:endParaRPr kumimoji="0" lang="en-AU" sz="2000" b="1" i="0" u="none" strike="noStrike" kern="0" cap="none" spc="0" normalizeH="0" baseline="0" noProof="0" dirty="0">
                    <a:ln>
                      <a:noFill/>
                    </a:ln>
                    <a:solidFill>
                      <a:srgbClr val="465562"/>
                    </a:solidFill>
                    <a:effectLst/>
                    <a:uLnTx/>
                    <a:uFillTx/>
                    <a:latin typeface="Euphemia"/>
                    <a:ea typeface="+mn-ea"/>
                    <a:cs typeface="+mn-cs"/>
                  </a:endParaRPr>
                </a:p>
              </p:txBody>
            </p:sp>
            <p:pic>
              <p:nvPicPr>
                <p:cNvPr id="78" name="Picture 77">
                  <a:extLst>
                    <a:ext uri="{FF2B5EF4-FFF2-40B4-BE49-F238E27FC236}">
                      <a16:creationId xmlns:a16="http://schemas.microsoft.com/office/drawing/2014/main" id="{7E11248C-57B3-4777-B161-C2F10C0EE318}"/>
                    </a:ext>
                  </a:extLst>
                </p:cNvPr>
                <p:cNvPicPr>
                  <a:picLocks noChangeAspect="1"/>
                </p:cNvPicPr>
                <p:nvPr/>
              </p:nvPicPr>
              <p:blipFill>
                <a:blip r:embed="rId3"/>
                <a:stretch>
                  <a:fillRect/>
                </a:stretch>
              </p:blipFill>
              <p:spPr>
                <a:xfrm>
                  <a:off x="2417855" y="4185302"/>
                  <a:ext cx="363268" cy="363660"/>
                </a:xfrm>
                <a:prstGeom prst="rect">
                  <a:avLst/>
                </a:prstGeom>
                <a:solidFill>
                  <a:srgbClr val="FFFFFF"/>
                </a:solidFill>
                <a:ln w="12700" cap="flat" cmpd="sng" algn="ctr">
                  <a:solidFill>
                    <a:srgbClr val="FFFFFF"/>
                  </a:solidFill>
                  <a:prstDash val="solid"/>
                </a:ln>
                <a:effectLst/>
              </p:spPr>
            </p:pic>
          </p:grpSp>
          <p:cxnSp>
            <p:nvCxnSpPr>
              <p:cNvPr id="75" name="Straight Arrow Connector 74">
                <a:extLst>
                  <a:ext uri="{FF2B5EF4-FFF2-40B4-BE49-F238E27FC236}">
                    <a16:creationId xmlns:a16="http://schemas.microsoft.com/office/drawing/2014/main" id="{BF3706D8-4E9A-48FA-A0EE-2BA5CF1A9FF3}"/>
                  </a:ext>
                </a:extLst>
              </p:cNvPr>
              <p:cNvCxnSpPr>
                <a:stCxn id="61" idx="3"/>
                <a:endCxn id="77" idx="1"/>
              </p:cNvCxnSpPr>
              <p:nvPr/>
            </p:nvCxnSpPr>
            <p:spPr>
              <a:xfrm>
                <a:off x="5163900" y="4506419"/>
                <a:ext cx="2298663" cy="1338859"/>
              </a:xfrm>
              <a:prstGeom prst="straightConnector1">
                <a:avLst/>
              </a:prstGeom>
              <a:noFill/>
              <a:ln w="38100" cap="flat" cmpd="sng" algn="ctr">
                <a:solidFill>
                  <a:srgbClr val="C00000"/>
                </a:solidFill>
                <a:prstDash val="solid"/>
                <a:miter lim="800000"/>
                <a:tailEnd type="triangle"/>
              </a:ln>
              <a:effectLst/>
            </p:spPr>
          </p:cxnSp>
          <p:sp>
            <p:nvSpPr>
              <p:cNvPr id="76" name="TextBox 75">
                <a:extLst>
                  <a:ext uri="{FF2B5EF4-FFF2-40B4-BE49-F238E27FC236}">
                    <a16:creationId xmlns:a16="http://schemas.microsoft.com/office/drawing/2014/main" id="{F4889EDE-EDF4-4B5F-972D-A3EAE964C033}"/>
                  </a:ext>
                </a:extLst>
              </p:cNvPr>
              <p:cNvSpPr txBox="1"/>
              <p:nvPr/>
            </p:nvSpPr>
            <p:spPr>
              <a:xfrm>
                <a:off x="5665159" y="5337101"/>
                <a:ext cx="1296144" cy="258532"/>
              </a:xfrm>
              <a:prstGeom prst="rect">
                <a:avLst/>
              </a:prstGeom>
              <a:noFill/>
            </p:spPr>
            <p:txBody>
              <a:bodyPr wrap="square" rtlCol="0">
                <a:spAutoFit/>
              </a:bodyPr>
              <a:lstStyle/>
              <a:p>
                <a:pPr marL="0" marR="0" lvl="0" indent="0" defTabSz="914400" eaLnBrk="1" fontAlgn="auto" latinLnBrk="0" hangingPunct="1">
                  <a:lnSpc>
                    <a:spcPct val="90000"/>
                  </a:lnSpc>
                  <a:spcBef>
                    <a:spcPts val="0"/>
                  </a:spcBef>
                  <a:spcAft>
                    <a:spcPts val="0"/>
                  </a:spcAft>
                  <a:buClrTx/>
                  <a:buSzTx/>
                  <a:buFontTx/>
                  <a:buNone/>
                  <a:tabLst/>
                  <a:defRPr/>
                </a:pPr>
                <a:r>
                  <a:rPr kumimoji="0" lang="en-GB" sz="1200" b="1" i="0" u="none" strike="noStrike" kern="0" cap="none" spc="0" normalizeH="0" baseline="0" noProof="0" dirty="0">
                    <a:ln>
                      <a:noFill/>
                    </a:ln>
                    <a:solidFill>
                      <a:srgbClr val="465562"/>
                    </a:solidFill>
                    <a:effectLst/>
                    <a:uLnTx/>
                    <a:uFillTx/>
                    <a:latin typeface="Euphemia"/>
                  </a:rPr>
                  <a:t>On failure</a:t>
                </a:r>
                <a:endParaRPr kumimoji="0" lang="pl-PL" sz="1200" b="1" i="0" u="none" strike="noStrike" kern="0" cap="none" spc="0" normalizeH="0" baseline="0" noProof="0" dirty="0">
                  <a:ln>
                    <a:noFill/>
                  </a:ln>
                  <a:solidFill>
                    <a:srgbClr val="465562"/>
                  </a:solidFill>
                  <a:effectLst/>
                  <a:uLnTx/>
                  <a:uFillTx/>
                  <a:latin typeface="Euphemia"/>
                </a:endParaRPr>
              </a:p>
            </p:txBody>
          </p:sp>
        </p:grpSp>
        <p:sp>
          <p:nvSpPr>
            <p:cNvPr id="79" name="TextBox 78">
              <a:extLst>
                <a:ext uri="{FF2B5EF4-FFF2-40B4-BE49-F238E27FC236}">
                  <a16:creationId xmlns:a16="http://schemas.microsoft.com/office/drawing/2014/main" id="{72EB137D-7D23-4EA5-9D22-3A44DDE2DC60}"/>
                </a:ext>
              </a:extLst>
            </p:cNvPr>
            <p:cNvSpPr txBox="1"/>
            <p:nvPr/>
          </p:nvSpPr>
          <p:spPr>
            <a:xfrm>
              <a:off x="5728782" y="4216394"/>
              <a:ext cx="1296144" cy="258532"/>
            </a:xfrm>
            <a:prstGeom prst="rect">
              <a:avLst/>
            </a:prstGeom>
            <a:noFill/>
          </p:spPr>
          <p:txBody>
            <a:bodyPr wrap="square" rtlCol="0">
              <a:spAutoFit/>
            </a:bodyPr>
            <a:lstStyle/>
            <a:p>
              <a:pPr>
                <a:lnSpc>
                  <a:spcPct val="90000"/>
                </a:lnSpc>
              </a:pPr>
              <a:r>
                <a:rPr lang="en-GB" sz="1200" b="1" dirty="0">
                  <a:solidFill>
                    <a:srgbClr val="465562"/>
                  </a:solidFill>
                  <a:latin typeface="Euphemia"/>
                </a:rPr>
                <a:t>On completion</a:t>
              </a:r>
              <a:endParaRPr lang="pl-PL" sz="1200" b="1" dirty="0">
                <a:solidFill>
                  <a:srgbClr val="465562"/>
                </a:solidFill>
                <a:latin typeface="Euphemia"/>
              </a:endParaRPr>
            </a:p>
          </p:txBody>
        </p:sp>
      </p:grpSp>
    </p:spTree>
    <p:extLst>
      <p:ext uri="{BB962C8B-B14F-4D97-AF65-F5344CB8AC3E}">
        <p14:creationId xmlns:p14="http://schemas.microsoft.com/office/powerpoint/2010/main" val="356845231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54C906F-1D29-4312-BB35-502983C35A65}"/>
              </a:ext>
            </a:extLst>
          </p:cNvPr>
          <p:cNvSpPr>
            <a:spLocks noGrp="1"/>
          </p:cNvSpPr>
          <p:nvPr>
            <p:ph type="body" sz="quarter" idx="13"/>
          </p:nvPr>
        </p:nvSpPr>
        <p:spPr>
          <a:xfrm>
            <a:off x="792127" y="857465"/>
            <a:ext cx="10890357" cy="957299"/>
          </a:xfrm>
        </p:spPr>
        <p:txBody>
          <a:bodyPr/>
          <a:lstStyle/>
          <a:p>
            <a:r>
              <a:rPr lang="pl-PL" sz="4800" b="1" spc="-50" dirty="0">
                <a:solidFill>
                  <a:srgbClr val="FF5F00"/>
                </a:solidFill>
                <a:latin typeface="Calibri Light" panose="020F0302020204030204"/>
                <a:ea typeface="+mj-ea"/>
                <a:cs typeface="+mj-cs"/>
              </a:rPr>
              <a:t>Integration runtime</a:t>
            </a:r>
            <a:r>
              <a:rPr lang="en-GB" sz="4800" b="1" spc="-50" dirty="0">
                <a:solidFill>
                  <a:srgbClr val="FF5F00"/>
                </a:solidFill>
                <a:latin typeface="Calibri Light" panose="020F0302020204030204"/>
                <a:ea typeface="+mj-ea"/>
                <a:cs typeface="+mj-cs"/>
              </a:rPr>
              <a:t>(s) </a:t>
            </a:r>
            <a:r>
              <a:rPr lang="pl-PL" sz="4800" b="1" spc="-50" dirty="0">
                <a:solidFill>
                  <a:srgbClr val="FF5F00"/>
                </a:solidFill>
                <a:latin typeface="Calibri Light" panose="020F0302020204030204"/>
                <a:ea typeface="+mj-ea"/>
                <a:cs typeface="+mj-cs"/>
              </a:rPr>
              <a:t>in Azure Data Factory</a:t>
            </a:r>
          </a:p>
        </p:txBody>
      </p:sp>
      <p:sp>
        <p:nvSpPr>
          <p:cNvPr id="5" name="Content Placeholder 2">
            <a:extLst>
              <a:ext uri="{FF2B5EF4-FFF2-40B4-BE49-F238E27FC236}">
                <a16:creationId xmlns:a16="http://schemas.microsoft.com/office/drawing/2014/main" id="{87240FED-5B49-4661-A006-595AD4D10931}"/>
              </a:ext>
            </a:extLst>
          </p:cNvPr>
          <p:cNvSpPr txBox="1">
            <a:spLocks/>
          </p:cNvSpPr>
          <p:nvPr/>
        </p:nvSpPr>
        <p:spPr>
          <a:xfrm>
            <a:off x="979287" y="1814764"/>
            <a:ext cx="9782801" cy="1324744"/>
          </a:xfrm>
          <a:prstGeom prst="rect">
            <a:avLst/>
          </a:prstGeom>
        </p:spPr>
        <p:txBody>
          <a:bodyPr vert="horz" lIns="91440" tIns="45720" rIns="91440" bIns="45720" rtlCol="0">
            <a:normAutofit/>
          </a:bodyPr>
          <a:lstStyle>
            <a:lvl1pPr marL="246888" indent="-246888" algn="l" defTabSz="914400" rtl="0" eaLnBrk="1" latinLnBrk="0" hangingPunct="1">
              <a:lnSpc>
                <a:spcPct val="90000"/>
              </a:lnSpc>
              <a:spcBef>
                <a:spcPts val="1400"/>
              </a:spcBef>
              <a:buFont typeface="Euphemia" pitchFamily="34" charset="0"/>
              <a:buChar char="›"/>
              <a:defRPr sz="2800" kern="1200">
                <a:solidFill>
                  <a:schemeClr val="tx1"/>
                </a:solidFill>
                <a:latin typeface="+mn-lt"/>
                <a:ea typeface="+mn-ea"/>
                <a:cs typeface="+mn-cs"/>
              </a:defRPr>
            </a:lvl1pPr>
            <a:lvl2pPr marL="612648" indent="-246888" algn="l" defTabSz="914400" rtl="0" eaLnBrk="1" latinLnBrk="0" hangingPunct="1">
              <a:lnSpc>
                <a:spcPct val="90000"/>
              </a:lnSpc>
              <a:spcBef>
                <a:spcPts val="600"/>
              </a:spcBef>
              <a:buFont typeface="Euphemia" pitchFamily="34" charset="0"/>
              <a:buChar char="–"/>
              <a:defRPr sz="2400" kern="1200">
                <a:solidFill>
                  <a:schemeClr val="tx1"/>
                </a:solidFill>
                <a:latin typeface="+mn-lt"/>
                <a:ea typeface="+mn-ea"/>
                <a:cs typeface="+mn-cs"/>
              </a:defRPr>
            </a:lvl2pPr>
            <a:lvl3pPr marL="978408" indent="-246888" algn="l" defTabSz="914400" rtl="0" eaLnBrk="1" latinLnBrk="0" hangingPunct="1">
              <a:lnSpc>
                <a:spcPct val="90000"/>
              </a:lnSpc>
              <a:spcBef>
                <a:spcPts val="600"/>
              </a:spcBef>
              <a:buFont typeface="Euphemia" pitchFamily="34" charset="0"/>
              <a:buChar char="›"/>
              <a:defRPr sz="2000" kern="1200">
                <a:solidFill>
                  <a:schemeClr val="tx1"/>
                </a:solidFill>
                <a:latin typeface="+mn-lt"/>
                <a:ea typeface="+mn-ea"/>
                <a:cs typeface="+mn-cs"/>
              </a:defRPr>
            </a:lvl3pPr>
            <a:lvl4pPr marL="1344168" indent="-2468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170992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5pPr>
            <a:lvl6pPr marL="207568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6pPr>
            <a:lvl7pPr marL="244144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7pPr>
            <a:lvl8pPr marL="280720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8pPr>
            <a:lvl9pPr marL="317296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9pPr>
          </a:lstStyle>
          <a:p>
            <a:pPr marL="0" indent="0">
              <a:buNone/>
            </a:pPr>
            <a:r>
              <a:rPr kumimoji="0" lang="en-US" sz="2200" b="0" i="0" u="none" strike="noStrike" kern="1200" cap="none" spc="0" normalizeH="0" baseline="0" noProof="0" dirty="0">
                <a:ln>
                  <a:noFill/>
                </a:ln>
                <a:solidFill>
                  <a:srgbClr val="465562"/>
                </a:solidFill>
                <a:effectLst/>
                <a:uLnTx/>
                <a:uFillTx/>
                <a:latin typeface="Euphemia"/>
                <a:ea typeface="+mn-ea"/>
                <a:cs typeface="+mn-cs"/>
              </a:rPr>
              <a:t>The </a:t>
            </a:r>
            <a:r>
              <a:rPr kumimoji="0" lang="en-US" sz="2200" b="1" i="0" u="none" strike="noStrike" kern="1200" cap="none" spc="0" normalizeH="0" baseline="0" noProof="0" dirty="0">
                <a:ln>
                  <a:noFill/>
                </a:ln>
                <a:solidFill>
                  <a:srgbClr val="FF5F00"/>
                </a:solidFill>
                <a:effectLst/>
                <a:uLnTx/>
                <a:uFillTx/>
                <a:latin typeface="Euphemia"/>
                <a:ea typeface="+mn-ea"/>
                <a:cs typeface="+mn-cs"/>
              </a:rPr>
              <a:t>Integration Runtime (IR) </a:t>
            </a:r>
            <a:r>
              <a:rPr kumimoji="0" lang="en-US" sz="2200" b="0" i="0" u="none" strike="noStrike" kern="1200" cap="none" spc="0" normalizeH="0" baseline="0" noProof="0" dirty="0">
                <a:ln>
                  <a:noFill/>
                </a:ln>
                <a:solidFill>
                  <a:srgbClr val="465562"/>
                </a:solidFill>
                <a:effectLst/>
                <a:uLnTx/>
                <a:uFillTx/>
                <a:latin typeface="Euphemia"/>
                <a:ea typeface="+mn-ea"/>
                <a:cs typeface="+mn-cs"/>
              </a:rPr>
              <a:t>is the compute infrastructure used by Azure Data Factory to provide the following data integration capabilities across different network environments</a:t>
            </a:r>
          </a:p>
          <a:p>
            <a:pPr marL="246888" marR="0" lvl="0" indent="-246888" algn="l" defTabSz="914400" rtl="0" eaLnBrk="1" fontAlgn="auto" latinLnBrk="0" hangingPunct="1">
              <a:lnSpc>
                <a:spcPct val="90000"/>
              </a:lnSpc>
              <a:spcBef>
                <a:spcPts val="1400"/>
              </a:spcBef>
              <a:spcAft>
                <a:spcPts val="0"/>
              </a:spcAft>
              <a:buClrTx/>
              <a:buSzTx/>
              <a:buFont typeface="Euphemia" pitchFamily="34" charset="0"/>
              <a:buChar char="›"/>
              <a:tabLst/>
              <a:defRPr/>
            </a:pPr>
            <a:endParaRPr kumimoji="0" lang="pl-PL" sz="2200" b="0" i="0" u="none" strike="noStrike" kern="1200" cap="none" spc="0" normalizeH="0" baseline="0" noProof="0" dirty="0">
              <a:ln>
                <a:noFill/>
              </a:ln>
              <a:solidFill>
                <a:srgbClr val="465562"/>
              </a:solidFill>
              <a:effectLst/>
              <a:uLnTx/>
              <a:uFillTx/>
              <a:latin typeface="Euphemia"/>
              <a:ea typeface="+mn-ea"/>
              <a:cs typeface="+mn-cs"/>
            </a:endParaRPr>
          </a:p>
        </p:txBody>
      </p:sp>
      <p:sp>
        <p:nvSpPr>
          <p:cNvPr id="6" name="Rectangle 5">
            <a:extLst>
              <a:ext uri="{FF2B5EF4-FFF2-40B4-BE49-F238E27FC236}">
                <a16:creationId xmlns:a16="http://schemas.microsoft.com/office/drawing/2014/main" id="{01BA0EBC-1EAE-43AC-999E-039D0CE3FDFB}"/>
              </a:ext>
            </a:extLst>
          </p:cNvPr>
          <p:cNvSpPr/>
          <p:nvPr/>
        </p:nvSpPr>
        <p:spPr>
          <a:xfrm>
            <a:off x="1176136" y="2923563"/>
            <a:ext cx="9602305" cy="1785104"/>
          </a:xfrm>
          <a:prstGeom prst="rect">
            <a:avLst/>
          </a:prstGeom>
        </p:spPr>
        <p:txBody>
          <a:bodyPr wrap="square">
            <a:spAutoFit/>
          </a:bodyPr>
          <a:lstStyle/>
          <a:p>
            <a:r>
              <a:rPr lang="pl-PL" sz="2200" dirty="0">
                <a:solidFill>
                  <a:srgbClr val="465562"/>
                </a:solidFill>
                <a:latin typeface="Euphemia"/>
              </a:rPr>
              <a:t>Integration runtime types</a:t>
            </a:r>
            <a:r>
              <a:rPr lang="en-GB" sz="2200" dirty="0">
                <a:solidFill>
                  <a:srgbClr val="465562"/>
                </a:solidFill>
                <a:latin typeface="Euphemia"/>
              </a:rPr>
              <a:t>:</a:t>
            </a:r>
            <a:endParaRPr lang="pl-PL" sz="2200" dirty="0">
              <a:solidFill>
                <a:srgbClr val="465562"/>
              </a:solidFill>
              <a:latin typeface="Euphemia"/>
            </a:endParaRPr>
          </a:p>
          <a:p>
            <a:pPr marL="800100" lvl="1" indent="-342900">
              <a:buFont typeface="Arial" panose="020B0604020202020204" pitchFamily="34" charset="0"/>
              <a:buChar char="•"/>
            </a:pPr>
            <a:r>
              <a:rPr lang="pl-PL" sz="2200" dirty="0">
                <a:solidFill>
                  <a:srgbClr val="465562"/>
                </a:solidFill>
                <a:latin typeface="Euphemia"/>
              </a:rPr>
              <a:t>Azure</a:t>
            </a:r>
            <a:r>
              <a:rPr lang="en-GB" sz="2200" dirty="0">
                <a:solidFill>
                  <a:srgbClr val="465562"/>
                </a:solidFill>
                <a:latin typeface="Euphemia"/>
              </a:rPr>
              <a:t> (</a:t>
            </a:r>
            <a:r>
              <a:rPr lang="pl-PL" sz="2200" dirty="0">
                <a:solidFill>
                  <a:srgbClr val="465562"/>
                </a:solidFill>
                <a:latin typeface="Euphemia"/>
              </a:rPr>
              <a:t>Data movement</a:t>
            </a:r>
            <a:r>
              <a:rPr lang="en-GB" sz="2200" dirty="0">
                <a:solidFill>
                  <a:srgbClr val="465562"/>
                </a:solidFill>
                <a:latin typeface="Euphemia"/>
              </a:rPr>
              <a:t> and a</a:t>
            </a:r>
            <a:r>
              <a:rPr lang="pl-PL" sz="2200" dirty="0">
                <a:solidFill>
                  <a:srgbClr val="465562"/>
                </a:solidFill>
                <a:latin typeface="Euphemia"/>
              </a:rPr>
              <a:t>ctivity </a:t>
            </a:r>
            <a:r>
              <a:rPr lang="en-GB" sz="2200" dirty="0">
                <a:solidFill>
                  <a:srgbClr val="465562"/>
                </a:solidFill>
                <a:latin typeface="Euphemia"/>
              </a:rPr>
              <a:t>on Azure)</a:t>
            </a:r>
            <a:endParaRPr lang="pl-PL" sz="2200" dirty="0">
              <a:solidFill>
                <a:srgbClr val="465562"/>
              </a:solidFill>
              <a:latin typeface="Euphemia"/>
            </a:endParaRPr>
          </a:p>
          <a:p>
            <a:pPr marL="800100" lvl="1" indent="-342900">
              <a:buFont typeface="Arial" panose="020B0604020202020204" pitchFamily="34" charset="0"/>
              <a:buChar char="•"/>
            </a:pPr>
            <a:r>
              <a:rPr lang="pl-PL" sz="2200" dirty="0">
                <a:solidFill>
                  <a:srgbClr val="FF5F00"/>
                </a:solidFill>
                <a:latin typeface="Euphemia"/>
              </a:rPr>
              <a:t>Self-hosted</a:t>
            </a:r>
            <a:r>
              <a:rPr lang="en-GB" sz="2200" dirty="0">
                <a:solidFill>
                  <a:srgbClr val="465562"/>
                </a:solidFill>
                <a:latin typeface="Euphemia"/>
              </a:rPr>
              <a:t> (</a:t>
            </a:r>
            <a:r>
              <a:rPr lang="pl-PL" sz="2200" dirty="0">
                <a:solidFill>
                  <a:srgbClr val="465562"/>
                </a:solidFill>
                <a:latin typeface="Euphemia"/>
              </a:rPr>
              <a:t>Data movement</a:t>
            </a:r>
            <a:r>
              <a:rPr lang="en-GB" sz="2200" dirty="0">
                <a:solidFill>
                  <a:srgbClr val="465562"/>
                </a:solidFill>
                <a:latin typeface="Euphemia"/>
              </a:rPr>
              <a:t> and a</a:t>
            </a:r>
            <a:r>
              <a:rPr lang="pl-PL" sz="2200" dirty="0">
                <a:solidFill>
                  <a:srgbClr val="465562"/>
                </a:solidFill>
                <a:latin typeface="Euphemia"/>
              </a:rPr>
              <a:t>ctivity dispatch</a:t>
            </a:r>
            <a:r>
              <a:rPr lang="en-GB" sz="2200" dirty="0">
                <a:solidFill>
                  <a:srgbClr val="465562"/>
                </a:solidFill>
                <a:latin typeface="Euphemia"/>
              </a:rPr>
              <a:t> between public and private network)</a:t>
            </a:r>
            <a:endParaRPr lang="pl-PL" sz="2200" dirty="0">
              <a:solidFill>
                <a:srgbClr val="465562"/>
              </a:solidFill>
              <a:latin typeface="Euphemia"/>
            </a:endParaRPr>
          </a:p>
          <a:p>
            <a:pPr marL="800100" lvl="1" indent="-342900">
              <a:buFont typeface="Arial" panose="020B0604020202020204" pitchFamily="34" charset="0"/>
              <a:buChar char="•"/>
            </a:pPr>
            <a:r>
              <a:rPr lang="pl-PL" sz="2200" dirty="0">
                <a:solidFill>
                  <a:srgbClr val="465562"/>
                </a:solidFill>
                <a:latin typeface="Euphemia"/>
              </a:rPr>
              <a:t>Azure-SSIS</a:t>
            </a:r>
            <a:r>
              <a:rPr lang="en-GB" sz="2200" dirty="0">
                <a:solidFill>
                  <a:srgbClr val="465562"/>
                </a:solidFill>
                <a:latin typeface="Euphemia"/>
              </a:rPr>
              <a:t> (</a:t>
            </a:r>
            <a:r>
              <a:rPr lang="pl-PL" sz="2200" dirty="0">
                <a:solidFill>
                  <a:srgbClr val="465562"/>
                </a:solidFill>
                <a:latin typeface="Euphemia"/>
              </a:rPr>
              <a:t>SSIS package execution</a:t>
            </a:r>
            <a:r>
              <a:rPr lang="en-GB" sz="2200" dirty="0">
                <a:solidFill>
                  <a:srgbClr val="465562"/>
                </a:solidFill>
                <a:latin typeface="Euphemia"/>
              </a:rPr>
              <a:t>)</a:t>
            </a:r>
          </a:p>
        </p:txBody>
      </p:sp>
      <p:pic>
        <p:nvPicPr>
          <p:cNvPr id="7" name="Picture 6">
            <a:extLst>
              <a:ext uri="{FF2B5EF4-FFF2-40B4-BE49-F238E27FC236}">
                <a16:creationId xmlns:a16="http://schemas.microsoft.com/office/drawing/2014/main" id="{1A52A623-1300-4948-A244-227B22A6D491}"/>
              </a:ext>
            </a:extLst>
          </p:cNvPr>
          <p:cNvPicPr>
            <a:picLocks noChangeAspect="1"/>
          </p:cNvPicPr>
          <p:nvPr/>
        </p:nvPicPr>
        <p:blipFill>
          <a:blip r:embed="rId2"/>
          <a:stretch>
            <a:fillRect/>
          </a:stretch>
        </p:blipFill>
        <p:spPr>
          <a:xfrm>
            <a:off x="5311685" y="4849403"/>
            <a:ext cx="6696744" cy="1578308"/>
          </a:xfrm>
          <a:prstGeom prst="rect">
            <a:avLst/>
          </a:prstGeom>
        </p:spPr>
      </p:pic>
    </p:spTree>
    <p:extLst>
      <p:ext uri="{BB962C8B-B14F-4D97-AF65-F5344CB8AC3E}">
        <p14:creationId xmlns:p14="http://schemas.microsoft.com/office/powerpoint/2010/main" val="166030780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50069A-0AA4-4F00-ABD1-529DDCA1A91B}"/>
              </a:ext>
            </a:extLst>
          </p:cNvPr>
          <p:cNvSpPr>
            <a:spLocks noGrp="1"/>
          </p:cNvSpPr>
          <p:nvPr>
            <p:ph type="body" sz="quarter" idx="13"/>
          </p:nvPr>
        </p:nvSpPr>
        <p:spPr>
          <a:xfrm>
            <a:off x="792127" y="857465"/>
            <a:ext cx="10003252" cy="957299"/>
          </a:xfrm>
        </p:spPr>
        <p:txBody>
          <a:bodyPr/>
          <a:lstStyle/>
          <a:p>
            <a:r>
              <a:rPr lang="en-GB" sz="4800" b="1" spc="-50" dirty="0">
                <a:solidFill>
                  <a:srgbClr val="FF5F00"/>
                </a:solidFill>
                <a:latin typeface="Calibri Light" panose="020F0302020204030204"/>
                <a:ea typeface="+mj-ea"/>
                <a:cs typeface="+mj-cs"/>
              </a:rPr>
              <a:t>Self Hosted </a:t>
            </a:r>
            <a:r>
              <a:rPr lang="pl-PL" sz="4800" b="1" spc="-50" dirty="0">
                <a:solidFill>
                  <a:srgbClr val="FF5F00"/>
                </a:solidFill>
                <a:latin typeface="Calibri Light" panose="020F0302020204030204"/>
                <a:ea typeface="+mj-ea"/>
                <a:cs typeface="+mj-cs"/>
              </a:rPr>
              <a:t>Integration runtime</a:t>
            </a:r>
          </a:p>
        </p:txBody>
      </p:sp>
      <p:sp>
        <p:nvSpPr>
          <p:cNvPr id="4" name="Rectangle 3">
            <a:extLst>
              <a:ext uri="{FF2B5EF4-FFF2-40B4-BE49-F238E27FC236}">
                <a16:creationId xmlns:a16="http://schemas.microsoft.com/office/drawing/2014/main" id="{07F513BE-EA4F-4EF2-995B-D69A11E84A58}"/>
              </a:ext>
            </a:extLst>
          </p:cNvPr>
          <p:cNvSpPr/>
          <p:nvPr/>
        </p:nvSpPr>
        <p:spPr>
          <a:xfrm>
            <a:off x="1437565" y="2266908"/>
            <a:ext cx="7747378" cy="2591479"/>
          </a:xfrm>
          <a:prstGeom prst="rect">
            <a:avLst/>
          </a:prstGeom>
        </p:spPr>
        <p:txBody>
          <a:bodyPr wrap="square">
            <a:spAutoFit/>
          </a:bodyPr>
          <a:lstStyle/>
          <a:p>
            <a:pPr marL="457200" lvl="0" indent="-457200">
              <a:lnSpc>
                <a:spcPct val="90000"/>
              </a:lnSpc>
              <a:spcBef>
                <a:spcPts val="1400"/>
              </a:spcBef>
              <a:buFont typeface="Arial" panose="020B0604020202020204" pitchFamily="34" charset="0"/>
              <a:buChar char="•"/>
            </a:pPr>
            <a:r>
              <a:rPr lang="en-US" sz="2800" dirty="0">
                <a:solidFill>
                  <a:srgbClr val="465562"/>
                </a:solidFill>
                <a:latin typeface="Euphemia"/>
              </a:rPr>
              <a:t>Now called </a:t>
            </a:r>
            <a:r>
              <a:rPr lang="en-US" sz="2800" dirty="0">
                <a:solidFill>
                  <a:srgbClr val="FF5F00"/>
                </a:solidFill>
                <a:latin typeface="Euphemia"/>
              </a:rPr>
              <a:t>Self Hosted Integration Runtime</a:t>
            </a:r>
          </a:p>
          <a:p>
            <a:pPr marL="708660" lvl="1" indent="-342900">
              <a:lnSpc>
                <a:spcPct val="90000"/>
              </a:lnSpc>
              <a:spcBef>
                <a:spcPts val="600"/>
              </a:spcBef>
              <a:buFont typeface="Arial" panose="020B0604020202020204" pitchFamily="34" charset="0"/>
              <a:buChar char="•"/>
            </a:pPr>
            <a:r>
              <a:rPr lang="pl-PL" sz="2400" dirty="0">
                <a:solidFill>
                  <a:srgbClr val="465562"/>
                </a:solidFill>
                <a:latin typeface="Euphemia"/>
              </a:rPr>
              <a:t>Before </a:t>
            </a:r>
            <a:r>
              <a:rPr lang="pl-PL" sz="2400" b="1" dirty="0">
                <a:solidFill>
                  <a:srgbClr val="465562"/>
                </a:solidFill>
                <a:latin typeface="Euphemia"/>
              </a:rPr>
              <a:t>Data Management Gateway</a:t>
            </a:r>
            <a:endParaRPr lang="en-GB" sz="2400" b="1" dirty="0">
              <a:solidFill>
                <a:srgbClr val="465562"/>
              </a:solidFill>
              <a:latin typeface="Euphemia"/>
            </a:endParaRPr>
          </a:p>
          <a:p>
            <a:pPr marL="457200" lvl="0" indent="-457200">
              <a:lnSpc>
                <a:spcPct val="90000"/>
              </a:lnSpc>
              <a:spcBef>
                <a:spcPts val="1400"/>
              </a:spcBef>
              <a:buFont typeface="Arial" panose="020B0604020202020204" pitchFamily="34" charset="0"/>
              <a:buChar char="•"/>
            </a:pPr>
            <a:r>
              <a:rPr lang="en-GB" sz="2800" b="1" dirty="0">
                <a:solidFill>
                  <a:srgbClr val="465562"/>
                </a:solidFill>
                <a:latin typeface="Euphemia"/>
              </a:rPr>
              <a:t>One version for ADF V1 and V2</a:t>
            </a:r>
          </a:p>
          <a:p>
            <a:pPr marL="457200" lvl="0" indent="-457200">
              <a:lnSpc>
                <a:spcPct val="90000"/>
              </a:lnSpc>
              <a:spcBef>
                <a:spcPts val="1400"/>
              </a:spcBef>
              <a:buFont typeface="Arial" panose="020B0604020202020204" pitchFamily="34" charset="0"/>
              <a:buChar char="•"/>
            </a:pPr>
            <a:r>
              <a:rPr lang="en-GB" sz="2800" b="1" dirty="0">
                <a:solidFill>
                  <a:srgbClr val="465562"/>
                </a:solidFill>
                <a:latin typeface="Euphemia"/>
              </a:rPr>
              <a:t>SSL Port : 443</a:t>
            </a:r>
          </a:p>
          <a:p>
            <a:pPr marL="457200" lvl="0" indent="-457200">
              <a:lnSpc>
                <a:spcPct val="90000"/>
              </a:lnSpc>
              <a:spcBef>
                <a:spcPts val="1400"/>
              </a:spcBef>
              <a:buFont typeface="Arial" panose="020B0604020202020204" pitchFamily="34" charset="0"/>
              <a:buChar char="•"/>
            </a:pPr>
            <a:r>
              <a:rPr lang="en-GB" sz="2800" b="1" dirty="0">
                <a:solidFill>
                  <a:srgbClr val="465562"/>
                </a:solidFill>
                <a:latin typeface="Euphemia"/>
              </a:rPr>
              <a:t>One to Many</a:t>
            </a:r>
          </a:p>
        </p:txBody>
      </p:sp>
      <p:grpSp>
        <p:nvGrpSpPr>
          <p:cNvPr id="11" name="Group 10">
            <a:extLst>
              <a:ext uri="{FF2B5EF4-FFF2-40B4-BE49-F238E27FC236}">
                <a16:creationId xmlns:a16="http://schemas.microsoft.com/office/drawing/2014/main" id="{A8F36186-FC8B-4B75-B3E5-FDD2DF51D040}"/>
              </a:ext>
            </a:extLst>
          </p:cNvPr>
          <p:cNvGrpSpPr/>
          <p:nvPr/>
        </p:nvGrpSpPr>
        <p:grpSpPr>
          <a:xfrm>
            <a:off x="7743057" y="3343702"/>
            <a:ext cx="3202447" cy="2395345"/>
            <a:chOff x="3214092" y="4293096"/>
            <a:chExt cx="2737996" cy="2040861"/>
          </a:xfrm>
        </p:grpSpPr>
        <p:pic>
          <p:nvPicPr>
            <p:cNvPr id="12" name="Picture 11">
              <a:extLst>
                <a:ext uri="{FF2B5EF4-FFF2-40B4-BE49-F238E27FC236}">
                  <a16:creationId xmlns:a16="http://schemas.microsoft.com/office/drawing/2014/main" id="{C651E1F7-09EE-47A9-A247-8444F407800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4092" y="4947067"/>
              <a:ext cx="780290" cy="780290"/>
            </a:xfrm>
            <a:prstGeom prst="rect">
              <a:avLst/>
            </a:prstGeom>
          </p:spPr>
        </p:pic>
        <p:pic>
          <p:nvPicPr>
            <p:cNvPr id="13" name="Picture 12">
              <a:extLst>
                <a:ext uri="{FF2B5EF4-FFF2-40B4-BE49-F238E27FC236}">
                  <a16:creationId xmlns:a16="http://schemas.microsoft.com/office/drawing/2014/main" id="{3517B248-9322-497E-B6A6-29C0CA4DD797}"/>
                </a:ext>
              </a:extLst>
            </p:cNvPr>
            <p:cNvPicPr>
              <a:picLocks noChangeAspect="1"/>
            </p:cNvPicPr>
            <p:nvPr/>
          </p:nvPicPr>
          <p:blipFill>
            <a:blip r:embed="rId3"/>
            <a:stretch>
              <a:fillRect/>
            </a:stretch>
          </p:blipFill>
          <p:spPr>
            <a:xfrm>
              <a:off x="5236648" y="4293096"/>
              <a:ext cx="701521" cy="648072"/>
            </a:xfrm>
            <a:prstGeom prst="rect">
              <a:avLst/>
            </a:prstGeom>
          </p:spPr>
        </p:pic>
        <p:pic>
          <p:nvPicPr>
            <p:cNvPr id="14" name="Picture 13">
              <a:extLst>
                <a:ext uri="{FF2B5EF4-FFF2-40B4-BE49-F238E27FC236}">
                  <a16:creationId xmlns:a16="http://schemas.microsoft.com/office/drawing/2014/main" id="{B1590807-B7B5-4F3F-B7B8-43539B979ADE}"/>
                </a:ext>
              </a:extLst>
            </p:cNvPr>
            <p:cNvPicPr>
              <a:picLocks noChangeAspect="1"/>
            </p:cNvPicPr>
            <p:nvPr/>
          </p:nvPicPr>
          <p:blipFill>
            <a:blip r:embed="rId3"/>
            <a:stretch>
              <a:fillRect/>
            </a:stretch>
          </p:blipFill>
          <p:spPr>
            <a:xfrm>
              <a:off x="5250567" y="5013176"/>
              <a:ext cx="701521" cy="648072"/>
            </a:xfrm>
            <a:prstGeom prst="rect">
              <a:avLst/>
            </a:prstGeom>
          </p:spPr>
        </p:pic>
        <p:pic>
          <p:nvPicPr>
            <p:cNvPr id="15" name="Picture 14">
              <a:extLst>
                <a:ext uri="{FF2B5EF4-FFF2-40B4-BE49-F238E27FC236}">
                  <a16:creationId xmlns:a16="http://schemas.microsoft.com/office/drawing/2014/main" id="{715247AD-E7C7-41FB-BD80-8F144A07738E}"/>
                </a:ext>
              </a:extLst>
            </p:cNvPr>
            <p:cNvPicPr>
              <a:picLocks noChangeAspect="1"/>
            </p:cNvPicPr>
            <p:nvPr/>
          </p:nvPicPr>
          <p:blipFill>
            <a:blip r:embed="rId3"/>
            <a:stretch>
              <a:fillRect/>
            </a:stretch>
          </p:blipFill>
          <p:spPr>
            <a:xfrm>
              <a:off x="5236648" y="5685885"/>
              <a:ext cx="701521" cy="648072"/>
            </a:xfrm>
            <a:prstGeom prst="rect">
              <a:avLst/>
            </a:prstGeom>
          </p:spPr>
        </p:pic>
        <p:cxnSp>
          <p:nvCxnSpPr>
            <p:cNvPr id="16" name="Straight Arrow Connector 15">
              <a:extLst>
                <a:ext uri="{FF2B5EF4-FFF2-40B4-BE49-F238E27FC236}">
                  <a16:creationId xmlns:a16="http://schemas.microsoft.com/office/drawing/2014/main" id="{171F2DF4-22AB-42D1-BC7C-95701E2F5C22}"/>
                </a:ext>
              </a:extLst>
            </p:cNvPr>
            <p:cNvCxnSpPr>
              <a:stCxn id="12" idx="3"/>
              <a:endCxn id="13" idx="1"/>
            </p:cNvCxnSpPr>
            <p:nvPr/>
          </p:nvCxnSpPr>
          <p:spPr>
            <a:xfrm flipV="1">
              <a:off x="3994382" y="4617132"/>
              <a:ext cx="1242266" cy="720080"/>
            </a:xfrm>
            <a:prstGeom prst="straightConnector1">
              <a:avLst/>
            </a:prstGeom>
            <a:ln w="12700">
              <a:solidFill>
                <a:schemeClr val="accent1">
                  <a:lumMod val="50000"/>
                </a:schemeClr>
              </a:solidFill>
              <a:miter lim="800000"/>
              <a:headEnd type="triangle"/>
              <a:tailEnd type="triangle"/>
            </a:ln>
          </p:spPr>
          <p:style>
            <a:lnRef idx="1">
              <a:schemeClr val="accent1"/>
            </a:lnRef>
            <a:fillRef idx="0">
              <a:schemeClr val="accent1"/>
            </a:fillRef>
            <a:effectRef idx="0">
              <a:schemeClr val="accent1"/>
            </a:effectRef>
            <a:fontRef idx="minor">
              <a:schemeClr val="tx1"/>
            </a:fontRef>
          </p:style>
        </p:cxnSp>
      </p:grpSp>
      <p:cxnSp>
        <p:nvCxnSpPr>
          <p:cNvPr id="17" name="Straight Arrow Connector 16">
            <a:extLst>
              <a:ext uri="{FF2B5EF4-FFF2-40B4-BE49-F238E27FC236}">
                <a16:creationId xmlns:a16="http://schemas.microsoft.com/office/drawing/2014/main" id="{78C96AB2-DA2C-4053-96E4-6407667699FF}"/>
              </a:ext>
            </a:extLst>
          </p:cNvPr>
          <p:cNvCxnSpPr>
            <a:stCxn id="12" idx="3"/>
            <a:endCxn id="14" idx="1"/>
          </p:cNvCxnSpPr>
          <p:nvPr/>
        </p:nvCxnSpPr>
        <p:spPr>
          <a:xfrm>
            <a:off x="8655709" y="4569174"/>
            <a:ext cx="1469274" cy="0"/>
          </a:xfrm>
          <a:prstGeom prst="straightConnector1">
            <a:avLst/>
          </a:prstGeom>
          <a:ln w="12700">
            <a:solidFill>
              <a:schemeClr val="accent1">
                <a:lumMod val="50000"/>
              </a:schemeClr>
            </a:solidFill>
            <a:miter lim="8000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6521345E-62B6-46D1-ABFB-04E7550C7193}"/>
              </a:ext>
            </a:extLst>
          </p:cNvPr>
          <p:cNvCxnSpPr>
            <a:cxnSpLocks/>
            <a:stCxn id="12" idx="3"/>
            <a:endCxn id="15" idx="1"/>
          </p:cNvCxnSpPr>
          <p:nvPr/>
        </p:nvCxnSpPr>
        <p:spPr>
          <a:xfrm>
            <a:off x="8655709" y="4569174"/>
            <a:ext cx="1452994" cy="789554"/>
          </a:xfrm>
          <a:prstGeom prst="straightConnector1">
            <a:avLst/>
          </a:prstGeom>
          <a:ln w="12700">
            <a:solidFill>
              <a:schemeClr val="accent1">
                <a:lumMod val="50000"/>
              </a:schemeClr>
            </a:solidFill>
            <a:miter lim="800000"/>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138309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98DC073-F9E5-4D6C-9647-F0987D4B4CA7}"/>
              </a:ext>
            </a:extLst>
          </p:cNvPr>
          <p:cNvSpPr>
            <a:spLocks noGrp="1"/>
          </p:cNvSpPr>
          <p:nvPr>
            <p:ph type="body" sz="quarter" idx="13"/>
          </p:nvPr>
        </p:nvSpPr>
        <p:spPr>
          <a:xfrm>
            <a:off x="792127" y="857465"/>
            <a:ext cx="10221616" cy="957299"/>
          </a:xfrm>
        </p:spPr>
        <p:txBody>
          <a:bodyPr/>
          <a:lstStyle/>
          <a:p>
            <a:pPr lvl="0"/>
            <a:r>
              <a:rPr lang="en-US" sz="4800" b="1" spc="-50" dirty="0">
                <a:solidFill>
                  <a:srgbClr val="FF5F00"/>
                </a:solidFill>
                <a:latin typeface="Calibri Light" panose="020F0302020204030204"/>
              </a:rPr>
              <a:t>Azure Data Factory- </a:t>
            </a:r>
            <a:r>
              <a:rPr lang="en-US" sz="4800" b="1" spc="-50" dirty="0" err="1">
                <a:solidFill>
                  <a:srgbClr val="FF5F00"/>
                </a:solidFill>
                <a:latin typeface="Calibri Light" panose="020F0302020204030204"/>
              </a:rPr>
              <a:t>DataFlow</a:t>
            </a:r>
            <a:r>
              <a:rPr lang="en-US" sz="4800" b="1" spc="-50" dirty="0">
                <a:solidFill>
                  <a:srgbClr val="FF5F00"/>
                </a:solidFill>
                <a:latin typeface="Calibri Light" panose="020F0302020204030204"/>
              </a:rPr>
              <a:t> (Preview)</a:t>
            </a:r>
            <a:endParaRPr lang="pl-PL" sz="4800" b="1" spc="-50" dirty="0">
              <a:solidFill>
                <a:srgbClr val="FF5F00"/>
              </a:solidFill>
              <a:latin typeface="Calibri Light" panose="020F0302020204030204"/>
            </a:endParaRPr>
          </a:p>
          <a:p>
            <a:endParaRPr lang="pl-PL" dirty="0"/>
          </a:p>
        </p:txBody>
      </p:sp>
      <p:pic>
        <p:nvPicPr>
          <p:cNvPr id="4" name="Picture 3">
            <a:extLst>
              <a:ext uri="{FF2B5EF4-FFF2-40B4-BE49-F238E27FC236}">
                <a16:creationId xmlns:a16="http://schemas.microsoft.com/office/drawing/2014/main" id="{C6D3A292-3E9D-4100-AD91-6D1EAA9173D9}"/>
              </a:ext>
            </a:extLst>
          </p:cNvPr>
          <p:cNvPicPr>
            <a:picLocks noChangeAspect="1"/>
          </p:cNvPicPr>
          <p:nvPr/>
        </p:nvPicPr>
        <p:blipFill>
          <a:blip r:embed="rId2"/>
          <a:stretch>
            <a:fillRect/>
          </a:stretch>
        </p:blipFill>
        <p:spPr>
          <a:xfrm>
            <a:off x="6379310" y="1926671"/>
            <a:ext cx="5356161" cy="4119014"/>
          </a:xfrm>
          <a:prstGeom prst="rect">
            <a:avLst/>
          </a:prstGeom>
        </p:spPr>
      </p:pic>
      <p:grpSp>
        <p:nvGrpSpPr>
          <p:cNvPr id="15" name="Group 14">
            <a:extLst>
              <a:ext uri="{FF2B5EF4-FFF2-40B4-BE49-F238E27FC236}">
                <a16:creationId xmlns:a16="http://schemas.microsoft.com/office/drawing/2014/main" id="{1D5A0389-8882-4CDA-A161-A12DDA6CDFBF}"/>
              </a:ext>
            </a:extLst>
          </p:cNvPr>
          <p:cNvGrpSpPr/>
          <p:nvPr/>
        </p:nvGrpSpPr>
        <p:grpSpPr>
          <a:xfrm>
            <a:off x="830942" y="1893395"/>
            <a:ext cx="4789545" cy="2473367"/>
            <a:chOff x="874275" y="2357115"/>
            <a:chExt cx="4789545" cy="2473367"/>
          </a:xfrm>
        </p:grpSpPr>
        <p:pic>
          <p:nvPicPr>
            <p:cNvPr id="8" name="Picture 7">
              <a:extLst>
                <a:ext uri="{FF2B5EF4-FFF2-40B4-BE49-F238E27FC236}">
                  <a16:creationId xmlns:a16="http://schemas.microsoft.com/office/drawing/2014/main" id="{586ADC38-2B90-48E5-9BA8-263A80FADBA8}"/>
                </a:ext>
              </a:extLst>
            </p:cNvPr>
            <p:cNvPicPr>
              <a:picLocks noChangeAspect="1"/>
            </p:cNvPicPr>
            <p:nvPr/>
          </p:nvPicPr>
          <p:blipFill>
            <a:blip r:embed="rId3"/>
            <a:stretch>
              <a:fillRect/>
            </a:stretch>
          </p:blipFill>
          <p:spPr>
            <a:xfrm>
              <a:off x="3665169" y="2357115"/>
              <a:ext cx="1998651" cy="2001243"/>
            </a:xfrm>
            <a:prstGeom prst="rect">
              <a:avLst/>
            </a:prstGeom>
          </p:spPr>
        </p:pic>
        <p:pic>
          <p:nvPicPr>
            <p:cNvPr id="9" name="Picture 8">
              <a:extLst>
                <a:ext uri="{FF2B5EF4-FFF2-40B4-BE49-F238E27FC236}">
                  <a16:creationId xmlns:a16="http://schemas.microsoft.com/office/drawing/2014/main" id="{E923E1ED-C8B8-4C47-A99E-B08C80D42EE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98111" y="2390391"/>
              <a:ext cx="1740641" cy="1740641"/>
            </a:xfrm>
            <a:prstGeom prst="rect">
              <a:avLst/>
            </a:prstGeom>
          </p:spPr>
        </p:pic>
        <p:sp>
          <p:nvSpPr>
            <p:cNvPr id="11" name="TextBox 10">
              <a:extLst>
                <a:ext uri="{FF2B5EF4-FFF2-40B4-BE49-F238E27FC236}">
                  <a16:creationId xmlns:a16="http://schemas.microsoft.com/office/drawing/2014/main" id="{A7205700-03C3-4553-96A1-458C9646391B}"/>
                </a:ext>
              </a:extLst>
            </p:cNvPr>
            <p:cNvSpPr txBox="1"/>
            <p:nvPr/>
          </p:nvSpPr>
          <p:spPr>
            <a:xfrm>
              <a:off x="2938753" y="2803738"/>
              <a:ext cx="606256" cy="1107996"/>
            </a:xfrm>
            <a:prstGeom prst="rect">
              <a:avLst/>
            </a:prstGeom>
            <a:noFill/>
          </p:spPr>
          <p:txBody>
            <a:bodyPr wrap="none" rtlCol="0">
              <a:spAutoFit/>
            </a:bodyPr>
            <a:lstStyle/>
            <a:p>
              <a:r>
                <a:rPr lang="en-GB" sz="6600" b="1" dirty="0">
                  <a:solidFill>
                    <a:schemeClr val="tx1">
                      <a:lumMod val="65000"/>
                      <a:lumOff val="35000"/>
                    </a:schemeClr>
                  </a:solidFill>
                </a:rPr>
                <a:t>+</a:t>
              </a:r>
              <a:endParaRPr lang="pl-PL" sz="6600" b="1" dirty="0">
                <a:solidFill>
                  <a:schemeClr val="tx1">
                    <a:lumMod val="65000"/>
                    <a:lumOff val="35000"/>
                  </a:schemeClr>
                </a:solidFill>
              </a:endParaRPr>
            </a:p>
          </p:txBody>
        </p:sp>
        <p:sp>
          <p:nvSpPr>
            <p:cNvPr id="12" name="TextBox 11">
              <a:extLst>
                <a:ext uri="{FF2B5EF4-FFF2-40B4-BE49-F238E27FC236}">
                  <a16:creationId xmlns:a16="http://schemas.microsoft.com/office/drawing/2014/main" id="{63DD4190-C47E-47A8-BF7D-D946752CBF95}"/>
                </a:ext>
              </a:extLst>
            </p:cNvPr>
            <p:cNvSpPr txBox="1"/>
            <p:nvPr/>
          </p:nvSpPr>
          <p:spPr>
            <a:xfrm>
              <a:off x="3469270" y="4516550"/>
              <a:ext cx="2147528" cy="313932"/>
            </a:xfrm>
            <a:prstGeom prst="rect">
              <a:avLst/>
            </a:prstGeom>
            <a:noFill/>
          </p:spPr>
          <p:txBody>
            <a:bodyPr wrap="square" rtlCol="0">
              <a:spAutoFit/>
            </a:bodyPr>
            <a:lstStyle/>
            <a:p>
              <a:pPr algn="ctr">
                <a:lnSpc>
                  <a:spcPct val="90000"/>
                </a:lnSpc>
              </a:pPr>
              <a:r>
                <a:rPr lang="pl-PL" sz="1600" b="1" dirty="0">
                  <a:solidFill>
                    <a:schemeClr val="tx1">
                      <a:lumMod val="65000"/>
                      <a:lumOff val="35000"/>
                    </a:schemeClr>
                  </a:solidFill>
                </a:rPr>
                <a:t>Azure</a:t>
              </a:r>
              <a:r>
                <a:rPr lang="en-GB" sz="1600" b="1" dirty="0">
                  <a:solidFill>
                    <a:schemeClr val="tx1">
                      <a:lumMod val="65000"/>
                      <a:lumOff val="35000"/>
                    </a:schemeClr>
                  </a:solidFill>
                </a:rPr>
                <a:t> Databricks</a:t>
              </a:r>
            </a:p>
          </p:txBody>
        </p:sp>
        <p:sp>
          <p:nvSpPr>
            <p:cNvPr id="13" name="TextBox 12">
              <a:extLst>
                <a:ext uri="{FF2B5EF4-FFF2-40B4-BE49-F238E27FC236}">
                  <a16:creationId xmlns:a16="http://schemas.microsoft.com/office/drawing/2014/main" id="{8609B583-6466-4E4E-B311-65999C102C1C}"/>
                </a:ext>
              </a:extLst>
            </p:cNvPr>
            <p:cNvSpPr txBox="1"/>
            <p:nvPr/>
          </p:nvSpPr>
          <p:spPr>
            <a:xfrm>
              <a:off x="874275" y="4508884"/>
              <a:ext cx="2147528" cy="313932"/>
            </a:xfrm>
            <a:prstGeom prst="rect">
              <a:avLst/>
            </a:prstGeom>
            <a:noFill/>
          </p:spPr>
          <p:txBody>
            <a:bodyPr wrap="square" rtlCol="0">
              <a:spAutoFit/>
            </a:bodyPr>
            <a:lstStyle/>
            <a:p>
              <a:pPr algn="ctr">
                <a:lnSpc>
                  <a:spcPct val="90000"/>
                </a:lnSpc>
              </a:pPr>
              <a:r>
                <a:rPr lang="pl-PL" sz="1600" b="1" dirty="0">
                  <a:solidFill>
                    <a:schemeClr val="tx1">
                      <a:lumMod val="65000"/>
                      <a:lumOff val="35000"/>
                    </a:schemeClr>
                  </a:solidFill>
                </a:rPr>
                <a:t>Azure</a:t>
              </a:r>
              <a:r>
                <a:rPr lang="en-GB" sz="1600" b="1" dirty="0">
                  <a:solidFill>
                    <a:schemeClr val="tx1">
                      <a:lumMod val="65000"/>
                      <a:lumOff val="35000"/>
                    </a:schemeClr>
                  </a:solidFill>
                </a:rPr>
                <a:t> Data Factory</a:t>
              </a:r>
            </a:p>
          </p:txBody>
        </p:sp>
      </p:grpSp>
      <p:pic>
        <p:nvPicPr>
          <p:cNvPr id="14" name="Picture 13">
            <a:extLst>
              <a:ext uri="{FF2B5EF4-FFF2-40B4-BE49-F238E27FC236}">
                <a16:creationId xmlns:a16="http://schemas.microsoft.com/office/drawing/2014/main" id="{97953C58-7A78-4C19-9259-E52F48CA52E1}"/>
              </a:ext>
            </a:extLst>
          </p:cNvPr>
          <p:cNvPicPr>
            <a:picLocks noChangeAspect="1"/>
          </p:cNvPicPr>
          <p:nvPr/>
        </p:nvPicPr>
        <p:blipFill>
          <a:blip r:embed="rId5"/>
          <a:stretch>
            <a:fillRect/>
          </a:stretch>
        </p:blipFill>
        <p:spPr>
          <a:xfrm>
            <a:off x="1053518" y="4778301"/>
            <a:ext cx="2190750" cy="1800225"/>
          </a:xfrm>
          <a:prstGeom prst="rect">
            <a:avLst/>
          </a:prstGeom>
        </p:spPr>
      </p:pic>
      <p:pic>
        <p:nvPicPr>
          <p:cNvPr id="16" name="Picture 15">
            <a:extLst>
              <a:ext uri="{FF2B5EF4-FFF2-40B4-BE49-F238E27FC236}">
                <a16:creationId xmlns:a16="http://schemas.microsoft.com/office/drawing/2014/main" id="{59500A07-C56D-4F8A-8725-E5E170D97632}"/>
              </a:ext>
            </a:extLst>
          </p:cNvPr>
          <p:cNvPicPr>
            <a:picLocks noChangeAspect="1"/>
          </p:cNvPicPr>
          <p:nvPr/>
        </p:nvPicPr>
        <p:blipFill>
          <a:blip r:embed="rId6"/>
          <a:stretch>
            <a:fillRect/>
          </a:stretch>
        </p:blipFill>
        <p:spPr>
          <a:xfrm>
            <a:off x="3895698" y="4778301"/>
            <a:ext cx="2008467" cy="1649229"/>
          </a:xfrm>
          <a:prstGeom prst="rect">
            <a:avLst/>
          </a:prstGeom>
        </p:spPr>
      </p:pic>
    </p:spTree>
    <p:extLst>
      <p:ext uri="{BB962C8B-B14F-4D97-AF65-F5344CB8AC3E}">
        <p14:creationId xmlns:p14="http://schemas.microsoft.com/office/powerpoint/2010/main" val="752212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anim calcmode="lin" valueType="num">
                                      <p:cBhvr>
                                        <p:cTn id="8" dur="1000" fill="hold"/>
                                        <p:tgtEl>
                                          <p:spTgt spid="16"/>
                                        </p:tgtEl>
                                        <p:attrNameLst>
                                          <p:attrName>ppt_x</p:attrName>
                                        </p:attrNameLst>
                                      </p:cBhvr>
                                      <p:tavLst>
                                        <p:tav tm="0">
                                          <p:val>
                                            <p:strVal val="#ppt_x"/>
                                          </p:val>
                                        </p:tav>
                                        <p:tav tm="100000">
                                          <p:val>
                                            <p:strVal val="#ppt_x"/>
                                          </p:val>
                                        </p:tav>
                                      </p:tavLst>
                                    </p:anim>
                                    <p:anim calcmode="lin" valueType="num">
                                      <p:cBhvr>
                                        <p:cTn id="9" dur="1000" fill="hold"/>
                                        <p:tgtEl>
                                          <p:spTgt spid="16"/>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D5051DE-EB50-4B46-BD4A-A68D071E5B80}"/>
              </a:ext>
            </a:extLst>
          </p:cNvPr>
          <p:cNvSpPr>
            <a:spLocks noGrp="1"/>
          </p:cNvSpPr>
          <p:nvPr>
            <p:ph type="body" sz="quarter" idx="13"/>
          </p:nvPr>
        </p:nvSpPr>
        <p:spPr>
          <a:xfrm>
            <a:off x="792127" y="857465"/>
            <a:ext cx="11258846" cy="957299"/>
          </a:xfrm>
        </p:spPr>
        <p:txBody>
          <a:bodyPr/>
          <a:lstStyle/>
          <a:p>
            <a:r>
              <a:rPr lang="en-US" sz="4800" b="1" spc="-50" dirty="0">
                <a:solidFill>
                  <a:srgbClr val="FF5F00"/>
                </a:solidFill>
                <a:latin typeface="Calibri Light" panose="020F0302020204030204"/>
              </a:rPr>
              <a:t>Pipeline execution and triggers </a:t>
            </a:r>
            <a:br>
              <a:rPr lang="en-US" sz="4800" b="1" spc="-50" dirty="0">
                <a:solidFill>
                  <a:srgbClr val="FF5F00"/>
                </a:solidFill>
                <a:latin typeface="Calibri Light" panose="020F0302020204030204"/>
              </a:rPr>
            </a:br>
            <a:r>
              <a:rPr lang="en-US" sz="4800" b="1" spc="-50" dirty="0">
                <a:solidFill>
                  <a:srgbClr val="FF5F00"/>
                </a:solidFill>
                <a:latin typeface="Calibri Light" panose="020F0302020204030204"/>
              </a:rPr>
              <a:t>in Azure Data Factory</a:t>
            </a:r>
            <a:endParaRPr lang="pl-PL" sz="4800" b="1" spc="-50" dirty="0">
              <a:solidFill>
                <a:srgbClr val="FF5F00"/>
              </a:solidFill>
              <a:latin typeface="Calibri Light" panose="020F0302020204030204"/>
            </a:endParaRPr>
          </a:p>
        </p:txBody>
      </p:sp>
      <p:sp>
        <p:nvSpPr>
          <p:cNvPr id="4" name="Content Placeholder 2">
            <a:extLst>
              <a:ext uri="{FF2B5EF4-FFF2-40B4-BE49-F238E27FC236}">
                <a16:creationId xmlns:a16="http://schemas.microsoft.com/office/drawing/2014/main" id="{072640CE-0247-4324-8292-E564C4B07275}"/>
              </a:ext>
            </a:extLst>
          </p:cNvPr>
          <p:cNvSpPr txBox="1">
            <a:spLocks/>
          </p:cNvSpPr>
          <p:nvPr/>
        </p:nvSpPr>
        <p:spPr>
          <a:xfrm>
            <a:off x="1252243" y="2757237"/>
            <a:ext cx="5509088" cy="3243298"/>
          </a:xfrm>
          <a:prstGeom prst="rect">
            <a:avLst/>
          </a:prstGeom>
        </p:spPr>
        <p:txBody>
          <a:bodyPr vert="horz" lIns="91440" tIns="45720" rIns="91440" bIns="45720" rtlCol="0">
            <a:normAutofit/>
          </a:bodyPr>
          <a:lstStyle>
            <a:lvl1pPr marL="246888" indent="-246888" algn="l" defTabSz="914400" rtl="0" eaLnBrk="1" latinLnBrk="0" hangingPunct="1">
              <a:lnSpc>
                <a:spcPct val="90000"/>
              </a:lnSpc>
              <a:spcBef>
                <a:spcPts val="1400"/>
              </a:spcBef>
              <a:buFont typeface="Euphemia" pitchFamily="34" charset="0"/>
              <a:buChar char="›"/>
              <a:defRPr sz="2800" kern="1200">
                <a:solidFill>
                  <a:schemeClr val="tx1"/>
                </a:solidFill>
                <a:latin typeface="+mn-lt"/>
                <a:ea typeface="+mn-ea"/>
                <a:cs typeface="+mn-cs"/>
              </a:defRPr>
            </a:lvl1pPr>
            <a:lvl2pPr marL="612648" indent="-246888" algn="l" defTabSz="914400" rtl="0" eaLnBrk="1" latinLnBrk="0" hangingPunct="1">
              <a:lnSpc>
                <a:spcPct val="90000"/>
              </a:lnSpc>
              <a:spcBef>
                <a:spcPts val="600"/>
              </a:spcBef>
              <a:buFont typeface="Euphemia" pitchFamily="34" charset="0"/>
              <a:buChar char="–"/>
              <a:defRPr sz="2400" kern="1200">
                <a:solidFill>
                  <a:schemeClr val="tx1"/>
                </a:solidFill>
                <a:latin typeface="+mn-lt"/>
                <a:ea typeface="+mn-ea"/>
                <a:cs typeface="+mn-cs"/>
              </a:defRPr>
            </a:lvl2pPr>
            <a:lvl3pPr marL="978408" indent="-246888" algn="l" defTabSz="914400" rtl="0" eaLnBrk="1" latinLnBrk="0" hangingPunct="1">
              <a:lnSpc>
                <a:spcPct val="90000"/>
              </a:lnSpc>
              <a:spcBef>
                <a:spcPts val="600"/>
              </a:spcBef>
              <a:buFont typeface="Euphemia" pitchFamily="34" charset="0"/>
              <a:buChar char="›"/>
              <a:defRPr sz="2000" kern="1200">
                <a:solidFill>
                  <a:schemeClr val="tx1"/>
                </a:solidFill>
                <a:latin typeface="+mn-lt"/>
                <a:ea typeface="+mn-ea"/>
                <a:cs typeface="+mn-cs"/>
              </a:defRPr>
            </a:lvl3pPr>
            <a:lvl4pPr marL="1344168" indent="-2468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170992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5pPr>
            <a:lvl6pPr marL="207568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6pPr>
            <a:lvl7pPr marL="244144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7pPr>
            <a:lvl8pPr marL="280720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8pPr>
            <a:lvl9pPr marL="317296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9pPr>
          </a:lstStyle>
          <a:p>
            <a:pPr marR="0" lvl="0" algn="l" defTabSz="914400" rtl="0" eaLnBrk="1" fontAlgn="auto" latinLnBrk="0" hangingPunct="1">
              <a:lnSpc>
                <a:spcPct val="90000"/>
              </a:lnSpc>
              <a:spcBef>
                <a:spcPts val="1400"/>
              </a:spcBef>
              <a:spcAft>
                <a:spcPts val="0"/>
              </a:spcAft>
              <a:buClrTx/>
              <a:buSzTx/>
              <a:buFont typeface="Arial" panose="020B0604020202020204" pitchFamily="34" charset="0"/>
              <a:buChar char="•"/>
              <a:tabLst/>
              <a:defRPr/>
            </a:pPr>
            <a:r>
              <a:rPr kumimoji="0" lang="pl-PL" sz="2800" b="0" i="0" u="none" strike="noStrike" kern="1200" cap="none" spc="0" normalizeH="0" baseline="0" noProof="0" dirty="0">
                <a:ln>
                  <a:noFill/>
                </a:ln>
                <a:solidFill>
                  <a:srgbClr val="465562"/>
                </a:solidFill>
                <a:effectLst/>
                <a:uLnTx/>
                <a:uFillTx/>
                <a:latin typeface="Euphemia"/>
                <a:ea typeface="+mn-ea"/>
                <a:cs typeface="+mn-cs"/>
              </a:rPr>
              <a:t>Manual execution (on-demand)</a:t>
            </a:r>
          </a:p>
          <a:p>
            <a:pPr marR="0" lvl="0" algn="l" defTabSz="914400" rtl="0" eaLnBrk="1" fontAlgn="auto" latinLnBrk="0" hangingPunct="1">
              <a:lnSpc>
                <a:spcPct val="90000"/>
              </a:lnSpc>
              <a:spcBef>
                <a:spcPts val="1400"/>
              </a:spcBef>
              <a:spcAft>
                <a:spcPts val="0"/>
              </a:spcAft>
              <a:buClrTx/>
              <a:buSzTx/>
              <a:buFont typeface="Arial" panose="020B0604020202020204" pitchFamily="34" charset="0"/>
              <a:buChar char="•"/>
              <a:tabLst/>
              <a:defRPr/>
            </a:pPr>
            <a:r>
              <a:rPr kumimoji="0" lang="pl-PL" sz="2800" b="0" i="0" u="none" strike="noStrike" kern="1200" cap="none" spc="0" normalizeH="0" baseline="0" noProof="0" dirty="0">
                <a:ln>
                  <a:noFill/>
                </a:ln>
                <a:solidFill>
                  <a:srgbClr val="465562"/>
                </a:solidFill>
                <a:effectLst/>
                <a:uLnTx/>
                <a:uFillTx/>
                <a:latin typeface="Euphemia"/>
                <a:ea typeface="+mn-ea"/>
                <a:cs typeface="+mn-cs"/>
              </a:rPr>
              <a:t>The REST API</a:t>
            </a:r>
          </a:p>
          <a:p>
            <a:pPr marR="0" lvl="0" algn="l" defTabSz="914400" rtl="0" eaLnBrk="1" fontAlgn="auto" latinLnBrk="0" hangingPunct="1">
              <a:lnSpc>
                <a:spcPct val="90000"/>
              </a:lnSpc>
              <a:spcBef>
                <a:spcPts val="1400"/>
              </a:spcBef>
              <a:spcAft>
                <a:spcPts val="0"/>
              </a:spcAft>
              <a:buClrTx/>
              <a:buSzTx/>
              <a:buFont typeface="Arial" panose="020B0604020202020204" pitchFamily="34" charset="0"/>
              <a:buChar char="•"/>
              <a:tabLst/>
              <a:defRPr/>
            </a:pPr>
            <a:r>
              <a:rPr kumimoji="0" lang="pl-PL" sz="2800" b="0" i="0" u="none" strike="noStrike" kern="1200" cap="none" spc="0" normalizeH="0" baseline="0" noProof="0" dirty="0">
                <a:ln>
                  <a:noFill/>
                </a:ln>
                <a:solidFill>
                  <a:srgbClr val="465562"/>
                </a:solidFill>
                <a:effectLst/>
                <a:uLnTx/>
                <a:uFillTx/>
                <a:latin typeface="Euphemia"/>
                <a:ea typeface="+mn-ea"/>
                <a:cs typeface="+mn-cs"/>
              </a:rPr>
              <a:t>The .NET SDK</a:t>
            </a:r>
          </a:p>
          <a:p>
            <a:pPr marR="0" lvl="0" algn="l" defTabSz="914400" rtl="0" eaLnBrk="1" fontAlgn="auto" latinLnBrk="0" hangingPunct="1">
              <a:lnSpc>
                <a:spcPct val="90000"/>
              </a:lnSpc>
              <a:spcBef>
                <a:spcPts val="1400"/>
              </a:spcBef>
              <a:spcAft>
                <a:spcPts val="0"/>
              </a:spcAft>
              <a:buClrTx/>
              <a:buSzTx/>
              <a:buFont typeface="Arial" panose="020B0604020202020204" pitchFamily="34" charset="0"/>
              <a:buChar char="•"/>
              <a:tabLst/>
              <a:defRPr/>
            </a:pPr>
            <a:r>
              <a:rPr kumimoji="0" lang="pl-PL" sz="2800" b="1" i="0" u="none" strike="noStrike" kern="1200" cap="none" spc="0" normalizeH="0" baseline="0" noProof="0" dirty="0">
                <a:ln>
                  <a:noFill/>
                </a:ln>
                <a:solidFill>
                  <a:srgbClr val="FF5F00"/>
                </a:solidFill>
                <a:effectLst/>
                <a:uLnTx/>
                <a:uFillTx/>
                <a:latin typeface="Euphemia"/>
                <a:ea typeface="+mn-ea"/>
                <a:cs typeface="+mn-cs"/>
              </a:rPr>
              <a:t>Trigger execution</a:t>
            </a:r>
          </a:p>
          <a:p>
            <a:pPr marR="0" lvl="1" algn="l" defTabSz="914400" rtl="0" eaLnBrk="1" fontAlgn="auto" latinLnBrk="0" hangingPunct="1">
              <a:lnSpc>
                <a:spcPct val="90000"/>
              </a:lnSpc>
              <a:spcBef>
                <a:spcPts val="6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465562"/>
                </a:solidFill>
                <a:effectLst/>
                <a:uLnTx/>
                <a:uFillTx/>
                <a:latin typeface="Euphemia"/>
                <a:ea typeface="+mn-ea"/>
                <a:cs typeface="+mn-cs"/>
              </a:rPr>
              <a:t>Schedule trigger	</a:t>
            </a:r>
          </a:p>
          <a:p>
            <a:pPr marR="0" lvl="1" algn="l" defTabSz="914400" rtl="0" eaLnBrk="1" fontAlgn="auto" latinLnBrk="0" hangingPunct="1">
              <a:lnSpc>
                <a:spcPct val="90000"/>
              </a:lnSpc>
              <a:spcBef>
                <a:spcPts val="6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465562"/>
                </a:solidFill>
                <a:effectLst/>
                <a:uLnTx/>
                <a:uFillTx/>
                <a:latin typeface="Euphemia"/>
                <a:ea typeface="+mn-ea"/>
                <a:cs typeface="+mn-cs"/>
              </a:rPr>
              <a:t>Tumbling window trigger</a:t>
            </a:r>
            <a:endParaRPr kumimoji="0" lang="pl-PL" sz="2400" b="0" i="0" u="none" strike="noStrike" kern="1200" cap="none" spc="0" normalizeH="0" baseline="0" noProof="0" dirty="0">
              <a:ln>
                <a:noFill/>
              </a:ln>
              <a:solidFill>
                <a:srgbClr val="465562"/>
              </a:solidFill>
              <a:effectLst/>
              <a:uLnTx/>
              <a:uFillTx/>
              <a:latin typeface="Euphemia"/>
              <a:ea typeface="+mn-ea"/>
              <a:cs typeface="+mn-cs"/>
            </a:endParaRPr>
          </a:p>
        </p:txBody>
      </p:sp>
      <p:pic>
        <p:nvPicPr>
          <p:cNvPr id="5" name="Picture 2" descr="23c3d762-fd0c-46f3-9ba5-8071a684784a.png (396Ã610)">
            <a:extLst>
              <a:ext uri="{FF2B5EF4-FFF2-40B4-BE49-F238E27FC236}">
                <a16:creationId xmlns:a16="http://schemas.microsoft.com/office/drawing/2014/main" id="{81BC08A5-0D00-4CCE-9A7F-5135760A77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30563" y="2129882"/>
            <a:ext cx="2809194" cy="43272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251842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4C277D5-CF37-4A21-8B86-375FADBA2575}"/>
              </a:ext>
            </a:extLst>
          </p:cNvPr>
          <p:cNvSpPr>
            <a:spLocks noGrp="1"/>
          </p:cNvSpPr>
          <p:nvPr>
            <p:ph type="body" sz="quarter" idx="13"/>
          </p:nvPr>
        </p:nvSpPr>
        <p:spPr>
          <a:xfrm>
            <a:off x="792127" y="857465"/>
            <a:ext cx="10071491" cy="957299"/>
          </a:xfrm>
        </p:spPr>
        <p:txBody>
          <a:bodyPr/>
          <a:lstStyle/>
          <a:p>
            <a:r>
              <a:rPr lang="en-US" sz="4800" b="1" spc="-50" dirty="0">
                <a:solidFill>
                  <a:srgbClr val="FF5F00"/>
                </a:solidFill>
                <a:latin typeface="Calibri Light" panose="020F0302020204030204"/>
              </a:rPr>
              <a:t>Azure Data Factory</a:t>
            </a:r>
            <a:r>
              <a:rPr lang="pl-PL" sz="4800" b="1" spc="-50" dirty="0">
                <a:solidFill>
                  <a:srgbClr val="FF5F00"/>
                </a:solidFill>
                <a:latin typeface="Calibri Light" panose="020F0302020204030204"/>
              </a:rPr>
              <a:t> </a:t>
            </a:r>
            <a:r>
              <a:rPr lang="en-GB" sz="4800" b="1" spc="-50" dirty="0">
                <a:solidFill>
                  <a:srgbClr val="FF5F00"/>
                </a:solidFill>
                <a:latin typeface="Calibri Light" panose="020F0302020204030204"/>
              </a:rPr>
              <a:t>Monitoring</a:t>
            </a:r>
            <a:endParaRPr lang="pl-PL" sz="4800" b="1" spc="-50" dirty="0">
              <a:solidFill>
                <a:srgbClr val="FF5F00"/>
              </a:solidFill>
              <a:latin typeface="Calibri Light" panose="020F0302020204030204"/>
            </a:endParaRPr>
          </a:p>
        </p:txBody>
      </p:sp>
      <p:pic>
        <p:nvPicPr>
          <p:cNvPr id="3" name="Picture 2">
            <a:extLst>
              <a:ext uri="{FF2B5EF4-FFF2-40B4-BE49-F238E27FC236}">
                <a16:creationId xmlns:a16="http://schemas.microsoft.com/office/drawing/2014/main" id="{227C8DFB-E1BF-4138-8FEA-DD6E84C7398B}"/>
              </a:ext>
            </a:extLst>
          </p:cNvPr>
          <p:cNvPicPr>
            <a:picLocks noChangeAspect="1"/>
          </p:cNvPicPr>
          <p:nvPr/>
        </p:nvPicPr>
        <p:blipFill>
          <a:blip r:embed="rId2"/>
          <a:stretch>
            <a:fillRect/>
          </a:stretch>
        </p:blipFill>
        <p:spPr>
          <a:xfrm>
            <a:off x="1413892" y="1918021"/>
            <a:ext cx="8108379" cy="2217226"/>
          </a:xfrm>
          <a:prstGeom prst="rect">
            <a:avLst/>
          </a:prstGeom>
        </p:spPr>
      </p:pic>
      <p:pic>
        <p:nvPicPr>
          <p:cNvPr id="4" name="Picture 3">
            <a:extLst>
              <a:ext uri="{FF2B5EF4-FFF2-40B4-BE49-F238E27FC236}">
                <a16:creationId xmlns:a16="http://schemas.microsoft.com/office/drawing/2014/main" id="{0AA961C4-C156-4FB4-A001-FE1DF460D9A1}"/>
              </a:ext>
            </a:extLst>
          </p:cNvPr>
          <p:cNvPicPr>
            <a:picLocks noChangeAspect="1"/>
          </p:cNvPicPr>
          <p:nvPr/>
        </p:nvPicPr>
        <p:blipFill>
          <a:blip r:embed="rId3"/>
          <a:stretch>
            <a:fillRect/>
          </a:stretch>
        </p:blipFill>
        <p:spPr>
          <a:xfrm>
            <a:off x="1593436" y="4365728"/>
            <a:ext cx="7309288" cy="1832032"/>
          </a:xfrm>
          <a:prstGeom prst="rect">
            <a:avLst/>
          </a:prstGeom>
        </p:spPr>
      </p:pic>
      <p:pic>
        <p:nvPicPr>
          <p:cNvPr id="5" name="Picture 4">
            <a:extLst>
              <a:ext uri="{FF2B5EF4-FFF2-40B4-BE49-F238E27FC236}">
                <a16:creationId xmlns:a16="http://schemas.microsoft.com/office/drawing/2014/main" id="{4C88D472-A6EA-4150-ADB2-6A42405BB10C}"/>
              </a:ext>
            </a:extLst>
          </p:cNvPr>
          <p:cNvPicPr>
            <a:picLocks noChangeAspect="1"/>
          </p:cNvPicPr>
          <p:nvPr/>
        </p:nvPicPr>
        <p:blipFill>
          <a:blip r:embed="rId4"/>
          <a:stretch>
            <a:fillRect/>
          </a:stretch>
        </p:blipFill>
        <p:spPr>
          <a:xfrm>
            <a:off x="6958508" y="3250839"/>
            <a:ext cx="4729357" cy="2404458"/>
          </a:xfrm>
          <a:prstGeom prst="rect">
            <a:avLst/>
          </a:prstGeom>
        </p:spPr>
      </p:pic>
    </p:spTree>
    <p:extLst>
      <p:ext uri="{BB962C8B-B14F-4D97-AF65-F5344CB8AC3E}">
        <p14:creationId xmlns:p14="http://schemas.microsoft.com/office/powerpoint/2010/main" val="223748535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6775027-1CC7-42C5-96BA-29DCD8CFBE77}"/>
              </a:ext>
            </a:extLst>
          </p:cNvPr>
          <p:cNvSpPr>
            <a:spLocks noGrp="1"/>
          </p:cNvSpPr>
          <p:nvPr>
            <p:ph type="body" sz="quarter" idx="13"/>
          </p:nvPr>
        </p:nvSpPr>
        <p:spPr>
          <a:xfrm>
            <a:off x="903639" y="1002431"/>
            <a:ext cx="9422390" cy="957299"/>
          </a:xfrm>
        </p:spPr>
        <p:txBody>
          <a:bodyPr/>
          <a:lstStyle/>
          <a:p>
            <a:r>
              <a:rPr lang="en-US" sz="4800" b="1" spc="-50" dirty="0">
                <a:solidFill>
                  <a:srgbClr val="FF5F00"/>
                </a:solidFill>
                <a:latin typeface="Calibri Light" panose="020F0302020204030204"/>
              </a:rPr>
              <a:t>Azure Data Factory </a:t>
            </a:r>
            <a:r>
              <a:rPr lang="en-GB" sz="4800" b="1" spc="-50" dirty="0">
                <a:solidFill>
                  <a:srgbClr val="FF5F00"/>
                </a:solidFill>
                <a:latin typeface="Calibri Light" panose="020F0302020204030204"/>
              </a:rPr>
              <a:t>Tools</a:t>
            </a:r>
            <a:endParaRPr lang="pl-PL" sz="4800" b="1" spc="-50" dirty="0">
              <a:solidFill>
                <a:srgbClr val="FF5F00"/>
              </a:solidFill>
              <a:latin typeface="Calibri Light" panose="020F0302020204030204"/>
            </a:endParaRPr>
          </a:p>
        </p:txBody>
      </p:sp>
      <p:sp>
        <p:nvSpPr>
          <p:cNvPr id="4" name="Rectangle 3">
            <a:extLst>
              <a:ext uri="{FF2B5EF4-FFF2-40B4-BE49-F238E27FC236}">
                <a16:creationId xmlns:a16="http://schemas.microsoft.com/office/drawing/2014/main" id="{CBF442D0-6452-4E26-B791-4BEEFE3A53F3}"/>
              </a:ext>
            </a:extLst>
          </p:cNvPr>
          <p:cNvSpPr/>
          <p:nvPr/>
        </p:nvSpPr>
        <p:spPr>
          <a:xfrm>
            <a:off x="988361" y="2148421"/>
            <a:ext cx="6096000" cy="480131"/>
          </a:xfrm>
          <a:prstGeom prst="rect">
            <a:avLst/>
          </a:prstGeom>
        </p:spPr>
        <p:txBody>
          <a:bodyPr>
            <a:spAutoFit/>
          </a:bodyPr>
          <a:lstStyle/>
          <a:p>
            <a:pPr lvl="0">
              <a:lnSpc>
                <a:spcPct val="90000"/>
              </a:lnSpc>
              <a:spcBef>
                <a:spcPts val="1400"/>
              </a:spcBef>
            </a:pPr>
            <a:r>
              <a:rPr lang="en-GB" sz="2800" b="1" dirty="0">
                <a:solidFill>
                  <a:srgbClr val="FF5F00"/>
                </a:solidFill>
                <a:latin typeface="Euphemia"/>
              </a:rPr>
              <a:t>ADF V2 Web Designer </a:t>
            </a:r>
            <a:r>
              <a:rPr lang="en-GB" sz="2800" dirty="0">
                <a:solidFill>
                  <a:srgbClr val="465562"/>
                </a:solidFill>
                <a:latin typeface="Euphemia"/>
              </a:rPr>
              <a:t>(Azure Portal)</a:t>
            </a:r>
          </a:p>
        </p:txBody>
      </p:sp>
      <p:pic>
        <p:nvPicPr>
          <p:cNvPr id="5" name="Picture 4">
            <a:extLst>
              <a:ext uri="{FF2B5EF4-FFF2-40B4-BE49-F238E27FC236}">
                <a16:creationId xmlns:a16="http://schemas.microsoft.com/office/drawing/2014/main" id="{8224C15B-0C75-4C39-A872-30261756FC1A}"/>
              </a:ext>
            </a:extLst>
          </p:cNvPr>
          <p:cNvPicPr>
            <a:picLocks noChangeAspect="1"/>
          </p:cNvPicPr>
          <p:nvPr/>
        </p:nvPicPr>
        <p:blipFill>
          <a:blip r:embed="rId2"/>
          <a:stretch>
            <a:fillRect/>
          </a:stretch>
        </p:blipFill>
        <p:spPr>
          <a:xfrm>
            <a:off x="8016325" y="1978018"/>
            <a:ext cx="2825305" cy="1769162"/>
          </a:xfrm>
          <a:prstGeom prst="rect">
            <a:avLst/>
          </a:prstGeom>
        </p:spPr>
      </p:pic>
      <p:pic>
        <p:nvPicPr>
          <p:cNvPr id="6" name="Picture 5">
            <a:extLst>
              <a:ext uri="{FF2B5EF4-FFF2-40B4-BE49-F238E27FC236}">
                <a16:creationId xmlns:a16="http://schemas.microsoft.com/office/drawing/2014/main" id="{49E58629-5A65-4897-A8D6-FA36F2BA811F}"/>
              </a:ext>
            </a:extLst>
          </p:cNvPr>
          <p:cNvPicPr>
            <a:picLocks noChangeAspect="1"/>
          </p:cNvPicPr>
          <p:nvPr/>
        </p:nvPicPr>
        <p:blipFill>
          <a:blip r:embed="rId3"/>
          <a:stretch>
            <a:fillRect/>
          </a:stretch>
        </p:blipFill>
        <p:spPr>
          <a:xfrm>
            <a:off x="1189227" y="2817244"/>
            <a:ext cx="6192688" cy="2153398"/>
          </a:xfrm>
          <a:prstGeom prst="rect">
            <a:avLst/>
          </a:prstGeom>
        </p:spPr>
      </p:pic>
      <p:pic>
        <p:nvPicPr>
          <p:cNvPr id="7" name="Picture 6">
            <a:extLst>
              <a:ext uri="{FF2B5EF4-FFF2-40B4-BE49-F238E27FC236}">
                <a16:creationId xmlns:a16="http://schemas.microsoft.com/office/drawing/2014/main" id="{78E04DB2-497B-41E8-91B9-B491C95FD7D8}"/>
              </a:ext>
            </a:extLst>
          </p:cNvPr>
          <p:cNvPicPr>
            <a:picLocks noChangeAspect="1"/>
          </p:cNvPicPr>
          <p:nvPr/>
        </p:nvPicPr>
        <p:blipFill>
          <a:blip r:embed="rId4"/>
          <a:stretch>
            <a:fillRect/>
          </a:stretch>
        </p:blipFill>
        <p:spPr>
          <a:xfrm>
            <a:off x="7084361" y="4255732"/>
            <a:ext cx="3241668" cy="2326681"/>
          </a:xfrm>
          <a:prstGeom prst="rect">
            <a:avLst/>
          </a:prstGeom>
        </p:spPr>
      </p:pic>
      <p:pic>
        <p:nvPicPr>
          <p:cNvPr id="8" name="Picture 7">
            <a:extLst>
              <a:ext uri="{FF2B5EF4-FFF2-40B4-BE49-F238E27FC236}">
                <a16:creationId xmlns:a16="http://schemas.microsoft.com/office/drawing/2014/main" id="{3FFFC2BF-EECB-4164-ABC0-C42DA44C4415}"/>
              </a:ext>
            </a:extLst>
          </p:cNvPr>
          <p:cNvPicPr>
            <a:picLocks noChangeAspect="1"/>
          </p:cNvPicPr>
          <p:nvPr/>
        </p:nvPicPr>
        <p:blipFill>
          <a:blip r:embed="rId5"/>
          <a:stretch>
            <a:fillRect/>
          </a:stretch>
        </p:blipFill>
        <p:spPr>
          <a:xfrm>
            <a:off x="1792568" y="4954282"/>
            <a:ext cx="4776589" cy="1787159"/>
          </a:xfrm>
          <a:prstGeom prst="rect">
            <a:avLst/>
          </a:prstGeom>
        </p:spPr>
      </p:pic>
    </p:spTree>
    <p:extLst>
      <p:ext uri="{BB962C8B-B14F-4D97-AF65-F5344CB8AC3E}">
        <p14:creationId xmlns:p14="http://schemas.microsoft.com/office/powerpoint/2010/main" val="42183041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721842D-84A0-4D42-B3BE-DC46DB856762}"/>
              </a:ext>
            </a:extLst>
          </p:cNvPr>
          <p:cNvSpPr>
            <a:spLocks noGrp="1"/>
          </p:cNvSpPr>
          <p:nvPr>
            <p:ph type="body" sz="quarter" idx="13"/>
          </p:nvPr>
        </p:nvSpPr>
        <p:spPr/>
        <p:txBody>
          <a:bodyPr/>
          <a:lstStyle/>
          <a:p>
            <a:r>
              <a:rPr lang="pl-PL" sz="4800" b="1" spc="-50" dirty="0">
                <a:solidFill>
                  <a:srgbClr val="FF5F00"/>
                </a:solidFill>
                <a:latin typeface="Calibri Light" panose="020F0302020204030204"/>
                <a:ea typeface="+mj-ea"/>
                <a:cs typeface="+mj-cs"/>
              </a:rPr>
              <a:t>3Vs of Big Data</a:t>
            </a:r>
          </a:p>
        </p:txBody>
      </p:sp>
      <p:sp>
        <p:nvSpPr>
          <p:cNvPr id="4" name="Content Placeholder 5">
            <a:extLst>
              <a:ext uri="{FF2B5EF4-FFF2-40B4-BE49-F238E27FC236}">
                <a16:creationId xmlns:a16="http://schemas.microsoft.com/office/drawing/2014/main" id="{7E2A0D11-541E-4E6D-B484-4A34E91F6F7B}"/>
              </a:ext>
            </a:extLst>
          </p:cNvPr>
          <p:cNvSpPr txBox="1">
            <a:spLocks/>
          </p:cNvSpPr>
          <p:nvPr/>
        </p:nvSpPr>
        <p:spPr>
          <a:xfrm>
            <a:off x="1193828" y="1696988"/>
            <a:ext cx="4778764" cy="3679304"/>
          </a:xfrm>
          <a:prstGeom prst="rect">
            <a:avLst/>
          </a:prstGeom>
        </p:spPr>
        <p:txBody>
          <a:bodyPr vert="horz" lIns="91440" tIns="45720" rIns="91440" bIns="45720" rtlCol="0">
            <a:noAutofit/>
          </a:bodyPr>
          <a:lstStyle>
            <a:lvl1pPr marL="246888" indent="-246888" algn="l" defTabSz="914400" rtl="0" eaLnBrk="1" latinLnBrk="0" hangingPunct="1">
              <a:lnSpc>
                <a:spcPct val="90000"/>
              </a:lnSpc>
              <a:spcBef>
                <a:spcPts val="1400"/>
              </a:spcBef>
              <a:buFont typeface="Euphemia" pitchFamily="34" charset="0"/>
              <a:buChar char="›"/>
              <a:defRPr sz="2800" kern="1200">
                <a:solidFill>
                  <a:schemeClr val="tx1"/>
                </a:solidFill>
                <a:latin typeface="+mn-lt"/>
                <a:ea typeface="+mn-ea"/>
                <a:cs typeface="+mn-cs"/>
              </a:defRPr>
            </a:lvl1pPr>
            <a:lvl2pPr marL="612648" indent="-246888" algn="l" defTabSz="914400" rtl="0" eaLnBrk="1" latinLnBrk="0" hangingPunct="1">
              <a:lnSpc>
                <a:spcPct val="90000"/>
              </a:lnSpc>
              <a:spcBef>
                <a:spcPts val="600"/>
              </a:spcBef>
              <a:buFont typeface="Euphemia" pitchFamily="34" charset="0"/>
              <a:buChar char="–"/>
              <a:defRPr sz="2400" kern="1200">
                <a:solidFill>
                  <a:schemeClr val="tx1"/>
                </a:solidFill>
                <a:latin typeface="+mn-lt"/>
                <a:ea typeface="+mn-ea"/>
                <a:cs typeface="+mn-cs"/>
              </a:defRPr>
            </a:lvl2pPr>
            <a:lvl3pPr marL="978408" indent="-246888" algn="l" defTabSz="914400" rtl="0" eaLnBrk="1" latinLnBrk="0" hangingPunct="1">
              <a:lnSpc>
                <a:spcPct val="90000"/>
              </a:lnSpc>
              <a:spcBef>
                <a:spcPts val="600"/>
              </a:spcBef>
              <a:buFont typeface="Euphemia" pitchFamily="34" charset="0"/>
              <a:buChar char="›"/>
              <a:defRPr sz="2000" kern="1200">
                <a:solidFill>
                  <a:schemeClr val="tx1"/>
                </a:solidFill>
                <a:latin typeface="+mn-lt"/>
                <a:ea typeface="+mn-ea"/>
                <a:cs typeface="+mn-cs"/>
              </a:defRPr>
            </a:lvl3pPr>
            <a:lvl4pPr marL="1344168" indent="-2468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170992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5pPr>
            <a:lvl6pPr marL="207568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6pPr>
            <a:lvl7pPr marL="244144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7pPr>
            <a:lvl8pPr marL="280720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8pPr>
            <a:lvl9pPr marL="317296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9pPr>
          </a:lstStyle>
          <a:p>
            <a:pPr>
              <a:buFont typeface="Arial" panose="020B0604020202020204" pitchFamily="34" charset="0"/>
              <a:buChar char="•"/>
            </a:pPr>
            <a:r>
              <a:rPr kumimoji="0" lang="en-GB" b="0" i="0" u="none" strike="noStrike" kern="1200" cap="none" spc="0" normalizeH="0" baseline="0" noProof="0" dirty="0">
                <a:ln>
                  <a:noFill/>
                </a:ln>
                <a:solidFill>
                  <a:srgbClr val="FF5F00"/>
                </a:solidFill>
                <a:effectLst/>
                <a:uLnTx/>
                <a:uFillTx/>
                <a:latin typeface="Euphemia"/>
                <a:ea typeface="+mn-ea"/>
                <a:cs typeface="+mn-cs"/>
              </a:rPr>
              <a:t>Data Volume</a:t>
            </a:r>
          </a:p>
          <a:p>
            <a:pPr marR="0" lvl="1" algn="l" defTabSz="914400" rtl="0" eaLnBrk="1" fontAlgn="auto" latinLnBrk="0" hangingPunct="1">
              <a:lnSpc>
                <a:spcPct val="90000"/>
              </a:lnSpc>
              <a:spcBef>
                <a:spcPts val="600"/>
              </a:spcBef>
              <a:spcAft>
                <a:spcPts val="0"/>
              </a:spcAft>
              <a:buClrTx/>
              <a:buSzTx/>
              <a:buFont typeface="Arial" panose="020B0604020202020204" pitchFamily="34" charset="0"/>
              <a:buChar char="•"/>
              <a:tabLst/>
              <a:defRPr/>
            </a:pPr>
            <a:r>
              <a:rPr kumimoji="0" lang="en-GB" sz="2000" b="1" i="0" u="none" strike="noStrike" kern="1200" cap="none" spc="0" normalizeH="0" baseline="0" noProof="0" dirty="0">
                <a:ln>
                  <a:noFill/>
                </a:ln>
                <a:solidFill>
                  <a:srgbClr val="465562"/>
                </a:solidFill>
                <a:effectLst/>
                <a:uLnTx/>
                <a:uFillTx/>
                <a:latin typeface="Euphemia"/>
                <a:ea typeface="+mn-ea"/>
                <a:cs typeface="+mn-cs"/>
              </a:rPr>
              <a:t>Byte</a:t>
            </a:r>
            <a:r>
              <a:rPr kumimoji="0" lang="en-GB" sz="2000" b="0" i="0" u="none" strike="noStrike" kern="1200" cap="none" spc="0" normalizeH="0" baseline="0" noProof="0" dirty="0">
                <a:ln>
                  <a:noFill/>
                </a:ln>
                <a:solidFill>
                  <a:srgbClr val="465562"/>
                </a:solidFill>
                <a:effectLst/>
                <a:uLnTx/>
                <a:uFillTx/>
                <a:latin typeface="Euphemia"/>
                <a:ea typeface="+mn-ea"/>
                <a:cs typeface="+mn-cs"/>
              </a:rPr>
              <a:t>	One grain of rice</a:t>
            </a:r>
          </a:p>
          <a:p>
            <a:pPr marR="0" lvl="1" algn="l" defTabSz="914400" rtl="0" eaLnBrk="1" fontAlgn="auto" latinLnBrk="0" hangingPunct="1">
              <a:lnSpc>
                <a:spcPct val="90000"/>
              </a:lnSpc>
              <a:spcBef>
                <a:spcPts val="600"/>
              </a:spcBef>
              <a:spcAft>
                <a:spcPts val="0"/>
              </a:spcAft>
              <a:buClrTx/>
              <a:buSzTx/>
              <a:buFont typeface="Arial" panose="020B0604020202020204" pitchFamily="34" charset="0"/>
              <a:buChar char="•"/>
              <a:tabLst/>
              <a:defRPr/>
            </a:pPr>
            <a:r>
              <a:rPr kumimoji="0" lang="en-GB" sz="2000" b="1" i="0" u="none" strike="noStrike" kern="1200" cap="none" spc="0" normalizeH="0" baseline="0" noProof="0" dirty="0">
                <a:ln>
                  <a:noFill/>
                </a:ln>
                <a:solidFill>
                  <a:srgbClr val="465562"/>
                </a:solidFill>
                <a:effectLst/>
                <a:uLnTx/>
                <a:uFillTx/>
                <a:latin typeface="Euphemia"/>
                <a:ea typeface="+mn-ea"/>
                <a:cs typeface="+mn-cs"/>
              </a:rPr>
              <a:t>Kilobyte	</a:t>
            </a:r>
            <a:r>
              <a:rPr kumimoji="0" lang="en-GB" sz="2000" b="0" i="0" u="none" strike="noStrike" kern="1200" cap="none" spc="0" normalizeH="0" baseline="0" noProof="0" dirty="0">
                <a:ln>
                  <a:noFill/>
                </a:ln>
                <a:solidFill>
                  <a:srgbClr val="465562"/>
                </a:solidFill>
                <a:effectLst/>
                <a:uLnTx/>
                <a:uFillTx/>
                <a:latin typeface="Euphemia"/>
                <a:ea typeface="+mn-ea"/>
                <a:cs typeface="+mn-cs"/>
              </a:rPr>
              <a:t>Cup of rice</a:t>
            </a:r>
          </a:p>
          <a:p>
            <a:pPr marR="0" lvl="1" algn="l" defTabSz="914400" rtl="0" eaLnBrk="1" fontAlgn="auto" latinLnBrk="0" hangingPunct="1">
              <a:lnSpc>
                <a:spcPct val="90000"/>
              </a:lnSpc>
              <a:spcBef>
                <a:spcPts val="600"/>
              </a:spcBef>
              <a:spcAft>
                <a:spcPts val="0"/>
              </a:spcAft>
              <a:buClrTx/>
              <a:buSzTx/>
              <a:buFont typeface="Arial" panose="020B0604020202020204" pitchFamily="34" charset="0"/>
              <a:buChar char="•"/>
              <a:tabLst/>
              <a:defRPr/>
            </a:pPr>
            <a:r>
              <a:rPr kumimoji="0" lang="en-GB" sz="2000" b="1" i="0" u="none" strike="noStrike" kern="1200" cap="none" spc="0" normalizeH="0" baseline="0" noProof="0" dirty="0">
                <a:ln>
                  <a:noFill/>
                </a:ln>
                <a:solidFill>
                  <a:srgbClr val="465562"/>
                </a:solidFill>
                <a:effectLst/>
                <a:uLnTx/>
                <a:uFillTx/>
                <a:latin typeface="Euphemia"/>
                <a:ea typeface="+mn-ea"/>
                <a:cs typeface="+mn-cs"/>
              </a:rPr>
              <a:t>Megabyte	</a:t>
            </a:r>
            <a:r>
              <a:rPr kumimoji="0" lang="en-GB" sz="2000" b="0" i="0" u="none" strike="noStrike" kern="1200" cap="none" spc="0" normalizeH="0" baseline="0" noProof="0" dirty="0">
                <a:ln>
                  <a:noFill/>
                </a:ln>
                <a:solidFill>
                  <a:srgbClr val="465562"/>
                </a:solidFill>
                <a:effectLst/>
                <a:uLnTx/>
                <a:uFillTx/>
                <a:latin typeface="Euphemia"/>
                <a:ea typeface="+mn-ea"/>
                <a:cs typeface="+mn-cs"/>
              </a:rPr>
              <a:t>8 bags of rice</a:t>
            </a:r>
          </a:p>
          <a:p>
            <a:pPr marR="0" lvl="1" algn="l" defTabSz="914400" rtl="0" eaLnBrk="1" fontAlgn="auto" latinLnBrk="0" hangingPunct="1">
              <a:lnSpc>
                <a:spcPct val="90000"/>
              </a:lnSpc>
              <a:spcBef>
                <a:spcPts val="600"/>
              </a:spcBef>
              <a:spcAft>
                <a:spcPts val="0"/>
              </a:spcAft>
              <a:buClrTx/>
              <a:buSzTx/>
              <a:buFont typeface="Arial" panose="020B0604020202020204" pitchFamily="34" charset="0"/>
              <a:buChar char="•"/>
              <a:tabLst/>
              <a:defRPr/>
            </a:pPr>
            <a:r>
              <a:rPr kumimoji="0" lang="en-GB" sz="2000" b="1" i="0" u="none" strike="noStrike" kern="1200" cap="none" spc="0" normalizeH="0" baseline="0" noProof="0" dirty="0">
                <a:ln>
                  <a:noFill/>
                </a:ln>
                <a:solidFill>
                  <a:srgbClr val="FF5F00"/>
                </a:solidFill>
                <a:effectLst/>
                <a:uLnTx/>
                <a:uFillTx/>
                <a:latin typeface="Euphemia"/>
                <a:ea typeface="+mn-ea"/>
                <a:cs typeface="+mn-cs"/>
              </a:rPr>
              <a:t>Gigabyte</a:t>
            </a:r>
            <a:r>
              <a:rPr kumimoji="0" lang="en-GB" sz="2000" b="1" i="0" u="none" strike="noStrike" kern="1200" cap="none" spc="0" normalizeH="0" baseline="0" noProof="0" dirty="0">
                <a:ln>
                  <a:noFill/>
                </a:ln>
                <a:solidFill>
                  <a:srgbClr val="465562"/>
                </a:solidFill>
                <a:effectLst/>
                <a:uLnTx/>
                <a:uFillTx/>
                <a:latin typeface="Euphemia"/>
                <a:ea typeface="+mn-ea"/>
                <a:cs typeface="+mn-cs"/>
              </a:rPr>
              <a:t>	</a:t>
            </a:r>
            <a:r>
              <a:rPr kumimoji="0" lang="en-GB" sz="2000" b="0" i="0" u="none" strike="noStrike" kern="1200" cap="none" spc="0" normalizeH="0" baseline="0" noProof="0" dirty="0">
                <a:ln>
                  <a:noFill/>
                </a:ln>
                <a:solidFill>
                  <a:srgbClr val="465562"/>
                </a:solidFill>
                <a:effectLst/>
                <a:uLnTx/>
                <a:uFillTx/>
                <a:latin typeface="Euphemia"/>
                <a:ea typeface="+mn-ea"/>
                <a:cs typeface="+mn-cs"/>
              </a:rPr>
              <a:t>3 semi trucks</a:t>
            </a:r>
          </a:p>
          <a:p>
            <a:pPr marR="0" lvl="1" algn="l" defTabSz="914400" rtl="0" eaLnBrk="1" fontAlgn="auto" latinLnBrk="0" hangingPunct="1">
              <a:lnSpc>
                <a:spcPct val="90000"/>
              </a:lnSpc>
              <a:spcBef>
                <a:spcPts val="600"/>
              </a:spcBef>
              <a:spcAft>
                <a:spcPts val="0"/>
              </a:spcAft>
              <a:buClrTx/>
              <a:buSzTx/>
              <a:buFont typeface="Arial" panose="020B0604020202020204" pitchFamily="34" charset="0"/>
              <a:buChar char="•"/>
              <a:tabLst/>
              <a:defRPr/>
            </a:pPr>
            <a:r>
              <a:rPr kumimoji="0" lang="en-GB" sz="2000" b="1" i="0" u="none" strike="noStrike" kern="1200" cap="none" spc="0" normalizeH="0" baseline="0" noProof="0" dirty="0">
                <a:ln>
                  <a:noFill/>
                </a:ln>
                <a:solidFill>
                  <a:srgbClr val="FF5F00"/>
                </a:solidFill>
                <a:effectLst/>
                <a:uLnTx/>
                <a:uFillTx/>
                <a:latin typeface="Euphemia"/>
                <a:ea typeface="+mn-ea"/>
                <a:cs typeface="+mn-cs"/>
              </a:rPr>
              <a:t>Terabyte</a:t>
            </a:r>
            <a:r>
              <a:rPr kumimoji="0" lang="en-GB" sz="2000" b="0" i="0" u="none" strike="noStrike" kern="1200" cap="none" spc="0" normalizeH="0" baseline="0" noProof="0" dirty="0">
                <a:ln>
                  <a:noFill/>
                </a:ln>
                <a:solidFill>
                  <a:srgbClr val="465562"/>
                </a:solidFill>
                <a:effectLst/>
                <a:uLnTx/>
                <a:uFillTx/>
                <a:latin typeface="Euphemia"/>
                <a:ea typeface="+mn-ea"/>
                <a:cs typeface="+mn-cs"/>
              </a:rPr>
              <a:t>	2 container ships</a:t>
            </a:r>
          </a:p>
          <a:p>
            <a:pPr marR="0" lvl="1" algn="l" defTabSz="914400" rtl="0" eaLnBrk="1" fontAlgn="auto" latinLnBrk="0" hangingPunct="1">
              <a:lnSpc>
                <a:spcPct val="90000"/>
              </a:lnSpc>
              <a:spcBef>
                <a:spcPts val="600"/>
              </a:spcBef>
              <a:spcAft>
                <a:spcPts val="0"/>
              </a:spcAft>
              <a:buClrTx/>
              <a:buSzTx/>
              <a:buFont typeface="Arial" panose="020B0604020202020204" pitchFamily="34" charset="0"/>
              <a:buChar char="•"/>
              <a:tabLst/>
              <a:defRPr/>
            </a:pPr>
            <a:r>
              <a:rPr kumimoji="0" lang="en-GB" sz="2000" b="1" i="0" u="none" strike="noStrike" kern="1200" cap="none" spc="0" normalizeH="0" baseline="0" noProof="0" dirty="0">
                <a:ln>
                  <a:noFill/>
                </a:ln>
                <a:solidFill>
                  <a:srgbClr val="FF5F00"/>
                </a:solidFill>
                <a:effectLst/>
                <a:uLnTx/>
                <a:uFillTx/>
                <a:latin typeface="Euphemia"/>
                <a:ea typeface="+mn-ea"/>
                <a:cs typeface="+mn-cs"/>
              </a:rPr>
              <a:t>Petabyte</a:t>
            </a:r>
            <a:r>
              <a:rPr kumimoji="0" lang="en-GB" sz="2000" b="0" i="0" u="none" strike="noStrike" kern="1200" cap="none" spc="0" normalizeH="0" baseline="0" noProof="0" dirty="0">
                <a:ln>
                  <a:noFill/>
                </a:ln>
                <a:solidFill>
                  <a:srgbClr val="465562"/>
                </a:solidFill>
                <a:effectLst/>
                <a:uLnTx/>
                <a:uFillTx/>
                <a:latin typeface="Euphemia"/>
                <a:ea typeface="+mn-ea"/>
                <a:cs typeface="+mn-cs"/>
              </a:rPr>
              <a:t>	Blankets Manhattan</a:t>
            </a:r>
          </a:p>
          <a:p>
            <a:pPr marR="0" lvl="1" algn="l" defTabSz="914400" rtl="0" eaLnBrk="1" fontAlgn="auto" latinLnBrk="0" hangingPunct="1">
              <a:lnSpc>
                <a:spcPct val="90000"/>
              </a:lnSpc>
              <a:spcBef>
                <a:spcPts val="600"/>
              </a:spcBef>
              <a:spcAft>
                <a:spcPts val="0"/>
              </a:spcAft>
              <a:buClrTx/>
              <a:buSzTx/>
              <a:buFont typeface="Arial" panose="020B0604020202020204" pitchFamily="34" charset="0"/>
              <a:buChar char="•"/>
              <a:tabLst/>
              <a:defRPr/>
            </a:pPr>
            <a:r>
              <a:rPr kumimoji="0" lang="en-GB" sz="2000" b="1" i="0" u="none" strike="noStrike" kern="1200" cap="none" spc="0" normalizeH="0" baseline="0" noProof="0" dirty="0">
                <a:ln>
                  <a:noFill/>
                </a:ln>
                <a:solidFill>
                  <a:srgbClr val="465562"/>
                </a:solidFill>
                <a:effectLst/>
                <a:uLnTx/>
                <a:uFillTx/>
                <a:latin typeface="Euphemia"/>
                <a:ea typeface="+mn-ea"/>
                <a:cs typeface="+mn-cs"/>
              </a:rPr>
              <a:t>Exabyte</a:t>
            </a:r>
            <a:r>
              <a:rPr kumimoji="0" lang="en-GB" sz="2000" b="0" i="0" u="none" strike="noStrike" kern="1200" cap="none" spc="0" normalizeH="0" baseline="0" noProof="0" dirty="0">
                <a:ln>
                  <a:noFill/>
                </a:ln>
                <a:solidFill>
                  <a:srgbClr val="465562"/>
                </a:solidFill>
                <a:effectLst/>
                <a:uLnTx/>
                <a:uFillTx/>
                <a:latin typeface="Euphemia"/>
                <a:ea typeface="+mn-ea"/>
                <a:cs typeface="+mn-cs"/>
              </a:rPr>
              <a:t>	Blankets west coast states</a:t>
            </a:r>
          </a:p>
          <a:p>
            <a:pPr marR="0" lvl="1" algn="l" defTabSz="914400" rtl="0" eaLnBrk="1" fontAlgn="auto" latinLnBrk="0" hangingPunct="1">
              <a:lnSpc>
                <a:spcPct val="90000"/>
              </a:lnSpc>
              <a:spcBef>
                <a:spcPts val="600"/>
              </a:spcBef>
              <a:spcAft>
                <a:spcPts val="0"/>
              </a:spcAft>
              <a:buClrTx/>
              <a:buSzTx/>
              <a:buFont typeface="Arial" panose="020B0604020202020204" pitchFamily="34" charset="0"/>
              <a:buChar char="•"/>
              <a:tabLst/>
              <a:defRPr/>
            </a:pPr>
            <a:r>
              <a:rPr kumimoji="0" lang="en-GB" sz="2000" b="1" i="0" u="none" strike="noStrike" kern="1200" cap="none" spc="0" normalizeH="0" baseline="0" noProof="0" dirty="0">
                <a:ln>
                  <a:noFill/>
                </a:ln>
                <a:solidFill>
                  <a:srgbClr val="465562"/>
                </a:solidFill>
                <a:effectLst/>
                <a:uLnTx/>
                <a:uFillTx/>
                <a:latin typeface="Euphemia"/>
                <a:ea typeface="+mn-ea"/>
                <a:cs typeface="+mn-cs"/>
              </a:rPr>
              <a:t>Zettabyte	</a:t>
            </a:r>
            <a:r>
              <a:rPr kumimoji="0" lang="en-GB" sz="2000" b="0" i="0" u="none" strike="noStrike" kern="1200" cap="none" spc="0" normalizeH="0" baseline="0" noProof="0" dirty="0">
                <a:ln>
                  <a:noFill/>
                </a:ln>
                <a:solidFill>
                  <a:srgbClr val="465562"/>
                </a:solidFill>
                <a:effectLst/>
                <a:uLnTx/>
                <a:uFillTx/>
                <a:latin typeface="Euphemia"/>
                <a:ea typeface="+mn-ea"/>
                <a:cs typeface="+mn-cs"/>
              </a:rPr>
              <a:t>Fills the Pacific Ocean</a:t>
            </a:r>
          </a:p>
          <a:p>
            <a:pPr marR="0" lvl="1" algn="l" defTabSz="914400" rtl="0" eaLnBrk="1" fontAlgn="auto" latinLnBrk="0" hangingPunct="1">
              <a:lnSpc>
                <a:spcPct val="90000"/>
              </a:lnSpc>
              <a:spcBef>
                <a:spcPts val="600"/>
              </a:spcBef>
              <a:spcAft>
                <a:spcPts val="0"/>
              </a:spcAft>
              <a:buClrTx/>
              <a:buSzTx/>
              <a:buFont typeface="Arial" panose="020B0604020202020204" pitchFamily="34" charset="0"/>
              <a:buChar char="•"/>
              <a:tabLst/>
              <a:defRPr/>
            </a:pPr>
            <a:r>
              <a:rPr kumimoji="0" lang="en-GB" sz="2000" b="1" i="0" u="none" strike="noStrike" kern="1200" cap="none" spc="0" normalizeH="0" baseline="0" noProof="0" dirty="0">
                <a:ln>
                  <a:noFill/>
                </a:ln>
                <a:solidFill>
                  <a:srgbClr val="465562"/>
                </a:solidFill>
                <a:effectLst/>
                <a:uLnTx/>
                <a:uFillTx/>
                <a:latin typeface="Euphemia"/>
                <a:ea typeface="+mn-ea"/>
                <a:cs typeface="+mn-cs"/>
              </a:rPr>
              <a:t>Yottabyte	As earth-sized rice ball</a:t>
            </a:r>
            <a:endParaRPr kumimoji="0" lang="pl-PL" sz="2000" b="1" i="0" u="none" strike="noStrike" kern="1200" cap="none" spc="0" normalizeH="0" baseline="0" noProof="0" dirty="0">
              <a:ln>
                <a:noFill/>
              </a:ln>
              <a:solidFill>
                <a:srgbClr val="465562"/>
              </a:solidFill>
              <a:effectLst/>
              <a:uLnTx/>
              <a:uFillTx/>
              <a:latin typeface="Euphemia"/>
              <a:ea typeface="+mn-ea"/>
              <a:cs typeface="+mn-cs"/>
            </a:endParaRPr>
          </a:p>
          <a:p>
            <a:pPr marL="246888" marR="0" lvl="0" indent="-246888" algn="l" defTabSz="914400" rtl="0" eaLnBrk="1" fontAlgn="auto" latinLnBrk="0" hangingPunct="1">
              <a:lnSpc>
                <a:spcPct val="90000"/>
              </a:lnSpc>
              <a:spcBef>
                <a:spcPts val="1400"/>
              </a:spcBef>
              <a:spcAft>
                <a:spcPts val="0"/>
              </a:spcAft>
              <a:buClrTx/>
              <a:buSzTx/>
              <a:buFont typeface="Euphemia" pitchFamily="34" charset="0"/>
              <a:buChar char="›"/>
              <a:tabLst/>
              <a:defRPr/>
            </a:pPr>
            <a:endParaRPr kumimoji="0" lang="pl-PL" sz="3200" b="0" i="0" u="none" strike="noStrike" kern="1200" cap="none" spc="0" normalizeH="0" baseline="0" noProof="0" dirty="0">
              <a:ln>
                <a:noFill/>
              </a:ln>
              <a:solidFill>
                <a:srgbClr val="E8A565">
                  <a:lumMod val="75000"/>
                </a:srgbClr>
              </a:solidFill>
              <a:effectLst/>
              <a:uLnTx/>
              <a:uFillTx/>
              <a:latin typeface="Euphemia"/>
              <a:ea typeface="+mn-ea"/>
              <a:cs typeface="+mn-cs"/>
            </a:endParaRPr>
          </a:p>
        </p:txBody>
      </p:sp>
      <p:sp>
        <p:nvSpPr>
          <p:cNvPr id="5" name="Content Placeholder 6">
            <a:extLst>
              <a:ext uri="{FF2B5EF4-FFF2-40B4-BE49-F238E27FC236}">
                <a16:creationId xmlns:a16="http://schemas.microsoft.com/office/drawing/2014/main" id="{51953EEC-0ECF-48B6-9627-870A1501D17C}"/>
              </a:ext>
            </a:extLst>
          </p:cNvPr>
          <p:cNvSpPr txBox="1">
            <a:spLocks/>
          </p:cNvSpPr>
          <p:nvPr/>
        </p:nvSpPr>
        <p:spPr>
          <a:xfrm>
            <a:off x="6895369" y="1814764"/>
            <a:ext cx="4368847" cy="1900808"/>
          </a:xfrm>
          <a:prstGeom prst="rect">
            <a:avLst/>
          </a:prstGeom>
        </p:spPr>
        <p:txBody>
          <a:bodyPr vert="horz" lIns="91440" tIns="45720" rIns="91440" bIns="45720" rtlCol="0">
            <a:noAutofit/>
          </a:bodyPr>
          <a:lstStyle>
            <a:lvl1pPr marL="246888" indent="-246888" algn="l" defTabSz="914400" rtl="0" eaLnBrk="1" latinLnBrk="0" hangingPunct="1">
              <a:lnSpc>
                <a:spcPct val="90000"/>
              </a:lnSpc>
              <a:spcBef>
                <a:spcPts val="1400"/>
              </a:spcBef>
              <a:buFont typeface="Euphemia" pitchFamily="34" charset="0"/>
              <a:buChar char="›"/>
              <a:defRPr sz="2800" kern="1200">
                <a:solidFill>
                  <a:schemeClr val="tx1"/>
                </a:solidFill>
                <a:latin typeface="+mn-lt"/>
                <a:ea typeface="+mn-ea"/>
                <a:cs typeface="+mn-cs"/>
              </a:defRPr>
            </a:lvl1pPr>
            <a:lvl2pPr marL="612648" indent="-246888" algn="l" defTabSz="914400" rtl="0" eaLnBrk="1" latinLnBrk="0" hangingPunct="1">
              <a:lnSpc>
                <a:spcPct val="90000"/>
              </a:lnSpc>
              <a:spcBef>
                <a:spcPts val="600"/>
              </a:spcBef>
              <a:buFont typeface="Euphemia" pitchFamily="34" charset="0"/>
              <a:buChar char="–"/>
              <a:defRPr sz="2400" kern="1200">
                <a:solidFill>
                  <a:schemeClr val="tx1"/>
                </a:solidFill>
                <a:latin typeface="+mn-lt"/>
                <a:ea typeface="+mn-ea"/>
                <a:cs typeface="+mn-cs"/>
              </a:defRPr>
            </a:lvl2pPr>
            <a:lvl3pPr marL="978408" indent="-246888" algn="l" defTabSz="914400" rtl="0" eaLnBrk="1" latinLnBrk="0" hangingPunct="1">
              <a:lnSpc>
                <a:spcPct val="90000"/>
              </a:lnSpc>
              <a:spcBef>
                <a:spcPts val="600"/>
              </a:spcBef>
              <a:buFont typeface="Euphemia" pitchFamily="34" charset="0"/>
              <a:buChar char="›"/>
              <a:defRPr sz="2000" kern="1200">
                <a:solidFill>
                  <a:schemeClr val="tx1"/>
                </a:solidFill>
                <a:latin typeface="+mn-lt"/>
                <a:ea typeface="+mn-ea"/>
                <a:cs typeface="+mn-cs"/>
              </a:defRPr>
            </a:lvl3pPr>
            <a:lvl4pPr marL="1344168" indent="-2468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170992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5pPr>
            <a:lvl6pPr marL="207568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6pPr>
            <a:lvl7pPr marL="244144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7pPr>
            <a:lvl8pPr marL="280720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8pPr>
            <a:lvl9pPr marL="317296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9pPr>
          </a:lstStyle>
          <a:p>
            <a:pPr>
              <a:buFont typeface="Arial" panose="020B0604020202020204" pitchFamily="34" charset="0"/>
              <a:buChar char="•"/>
            </a:pPr>
            <a:r>
              <a:rPr kumimoji="0" lang="en-GB" b="0" i="0" u="none" strike="noStrike" kern="1200" cap="none" spc="0" normalizeH="0" baseline="0" noProof="0" dirty="0">
                <a:ln>
                  <a:noFill/>
                </a:ln>
                <a:solidFill>
                  <a:srgbClr val="FF5F00"/>
                </a:solidFill>
                <a:effectLst/>
                <a:uLnTx/>
                <a:uFillTx/>
                <a:latin typeface="Euphemia"/>
                <a:ea typeface="+mn-ea"/>
                <a:cs typeface="+mn-cs"/>
              </a:rPr>
              <a:t>Data Variety</a:t>
            </a:r>
          </a:p>
          <a:p>
            <a:pPr marR="0" lvl="1" algn="l" defTabSz="914400" rtl="0" eaLnBrk="1" fontAlgn="auto" latinLnBrk="0" hangingPunct="1">
              <a:lnSpc>
                <a:spcPct val="90000"/>
              </a:lnSpc>
              <a:spcBef>
                <a:spcPts val="600"/>
              </a:spcBef>
              <a:spcAft>
                <a:spcPts val="0"/>
              </a:spcAft>
              <a:buClrTx/>
              <a:buSzTx/>
              <a:buFont typeface="Arial" panose="020B0604020202020204" pitchFamily="34" charset="0"/>
              <a:buChar char="•"/>
              <a:tabLst/>
              <a:defRPr/>
            </a:pPr>
            <a:r>
              <a:rPr kumimoji="0" lang="en-GB" sz="2000" b="0" i="0" u="none" strike="noStrike" kern="1200" cap="none" spc="0" normalizeH="0" baseline="0" noProof="0" dirty="0">
                <a:ln>
                  <a:noFill/>
                </a:ln>
                <a:solidFill>
                  <a:srgbClr val="465562"/>
                </a:solidFill>
                <a:effectLst/>
                <a:uLnTx/>
                <a:uFillTx/>
                <a:latin typeface="Euphemia"/>
                <a:ea typeface="+mn-ea"/>
                <a:cs typeface="+mn-cs"/>
              </a:rPr>
              <a:t>Structured</a:t>
            </a:r>
          </a:p>
          <a:p>
            <a:pPr marR="0" lvl="1" algn="l" defTabSz="914400" rtl="0" eaLnBrk="1" fontAlgn="auto" latinLnBrk="0" hangingPunct="1">
              <a:lnSpc>
                <a:spcPct val="90000"/>
              </a:lnSpc>
              <a:spcBef>
                <a:spcPts val="600"/>
              </a:spcBef>
              <a:spcAft>
                <a:spcPts val="0"/>
              </a:spcAft>
              <a:buClrTx/>
              <a:buSzTx/>
              <a:buFont typeface="Arial" panose="020B0604020202020204" pitchFamily="34" charset="0"/>
              <a:buChar char="•"/>
              <a:tabLst/>
              <a:defRPr/>
            </a:pPr>
            <a:r>
              <a:rPr kumimoji="0" lang="en-GB" sz="2000" b="0" i="0" u="none" strike="noStrike" kern="1200" cap="none" spc="0" normalizeH="0" baseline="0" noProof="0" dirty="0">
                <a:ln>
                  <a:noFill/>
                </a:ln>
                <a:solidFill>
                  <a:srgbClr val="465562"/>
                </a:solidFill>
                <a:effectLst/>
                <a:uLnTx/>
                <a:uFillTx/>
                <a:latin typeface="Euphemia"/>
                <a:ea typeface="+mn-ea"/>
                <a:cs typeface="+mn-cs"/>
              </a:rPr>
              <a:t>Unstructured</a:t>
            </a:r>
          </a:p>
          <a:p>
            <a:pPr marR="0" lvl="1" algn="l" defTabSz="914400" rtl="0" eaLnBrk="1" fontAlgn="auto" latinLnBrk="0" hangingPunct="1">
              <a:lnSpc>
                <a:spcPct val="90000"/>
              </a:lnSpc>
              <a:spcBef>
                <a:spcPts val="600"/>
              </a:spcBef>
              <a:spcAft>
                <a:spcPts val="0"/>
              </a:spcAft>
              <a:buClrTx/>
              <a:buSzTx/>
              <a:buFont typeface="Arial" panose="020B0604020202020204" pitchFamily="34" charset="0"/>
              <a:buChar char="•"/>
              <a:tabLst/>
              <a:defRPr/>
            </a:pPr>
            <a:r>
              <a:rPr kumimoji="0" lang="en-GB" sz="2000" b="0" i="0" u="none" strike="noStrike" kern="1200" cap="none" spc="0" normalizeH="0" baseline="0" noProof="0" dirty="0">
                <a:ln>
                  <a:noFill/>
                </a:ln>
                <a:solidFill>
                  <a:srgbClr val="465562"/>
                </a:solidFill>
                <a:effectLst/>
                <a:uLnTx/>
                <a:uFillTx/>
                <a:latin typeface="Euphemia"/>
                <a:ea typeface="+mn-ea"/>
                <a:cs typeface="+mn-cs"/>
              </a:rPr>
              <a:t>Semi-structured</a:t>
            </a:r>
          </a:p>
          <a:p>
            <a:pPr marR="0" lvl="1" algn="l" defTabSz="914400" rtl="0" eaLnBrk="1" fontAlgn="auto" latinLnBrk="0" hangingPunct="1">
              <a:lnSpc>
                <a:spcPct val="90000"/>
              </a:lnSpc>
              <a:spcBef>
                <a:spcPts val="600"/>
              </a:spcBef>
              <a:spcAft>
                <a:spcPts val="0"/>
              </a:spcAft>
              <a:buClrTx/>
              <a:buSzTx/>
              <a:buFont typeface="Arial" panose="020B0604020202020204" pitchFamily="34" charset="0"/>
              <a:buChar char="•"/>
              <a:tabLst/>
              <a:defRPr/>
            </a:pPr>
            <a:r>
              <a:rPr kumimoji="0" lang="en-GB" sz="2000" b="0" i="0" u="none" strike="noStrike" kern="1200" cap="none" spc="0" normalizeH="0" baseline="0" noProof="0" dirty="0">
                <a:ln>
                  <a:noFill/>
                </a:ln>
                <a:solidFill>
                  <a:srgbClr val="465562"/>
                </a:solidFill>
                <a:effectLst/>
                <a:uLnTx/>
                <a:uFillTx/>
                <a:latin typeface="Euphemia"/>
                <a:ea typeface="+mn-ea"/>
                <a:cs typeface="+mn-cs"/>
              </a:rPr>
              <a:t>All the above</a:t>
            </a:r>
          </a:p>
        </p:txBody>
      </p:sp>
      <p:sp>
        <p:nvSpPr>
          <p:cNvPr id="6" name="Content Placeholder 6">
            <a:extLst>
              <a:ext uri="{FF2B5EF4-FFF2-40B4-BE49-F238E27FC236}">
                <a16:creationId xmlns:a16="http://schemas.microsoft.com/office/drawing/2014/main" id="{D06F697C-BE6C-47DC-B07F-C63EE76D693A}"/>
              </a:ext>
            </a:extLst>
          </p:cNvPr>
          <p:cNvSpPr txBox="1">
            <a:spLocks/>
          </p:cNvSpPr>
          <p:nvPr/>
        </p:nvSpPr>
        <p:spPr>
          <a:xfrm>
            <a:off x="6895369" y="3715572"/>
            <a:ext cx="4033664" cy="2116832"/>
          </a:xfrm>
          <a:prstGeom prst="rect">
            <a:avLst/>
          </a:prstGeom>
        </p:spPr>
        <p:txBody>
          <a:bodyPr vert="horz" lIns="91440" tIns="45720" rIns="91440" bIns="45720" rtlCol="0">
            <a:normAutofit/>
          </a:bodyPr>
          <a:lstStyle>
            <a:lvl1pPr marL="246888" indent="-246888" algn="l" defTabSz="914400" rtl="0" eaLnBrk="1" latinLnBrk="0" hangingPunct="1">
              <a:lnSpc>
                <a:spcPct val="90000"/>
              </a:lnSpc>
              <a:spcBef>
                <a:spcPts val="1400"/>
              </a:spcBef>
              <a:buFont typeface="Euphemia" pitchFamily="34" charset="0"/>
              <a:buChar char="›"/>
              <a:defRPr sz="2800" kern="1200">
                <a:solidFill>
                  <a:schemeClr val="tx1"/>
                </a:solidFill>
                <a:latin typeface="+mn-lt"/>
                <a:ea typeface="+mn-ea"/>
                <a:cs typeface="+mn-cs"/>
              </a:defRPr>
            </a:lvl1pPr>
            <a:lvl2pPr marL="612648" indent="-246888" algn="l" defTabSz="914400" rtl="0" eaLnBrk="1" latinLnBrk="0" hangingPunct="1">
              <a:lnSpc>
                <a:spcPct val="90000"/>
              </a:lnSpc>
              <a:spcBef>
                <a:spcPts val="600"/>
              </a:spcBef>
              <a:buFont typeface="Euphemia" pitchFamily="34" charset="0"/>
              <a:buChar char="–"/>
              <a:defRPr sz="2400" kern="1200">
                <a:solidFill>
                  <a:schemeClr val="tx1"/>
                </a:solidFill>
                <a:latin typeface="+mn-lt"/>
                <a:ea typeface="+mn-ea"/>
                <a:cs typeface="+mn-cs"/>
              </a:defRPr>
            </a:lvl2pPr>
            <a:lvl3pPr marL="978408" indent="-246888" algn="l" defTabSz="914400" rtl="0" eaLnBrk="1" latinLnBrk="0" hangingPunct="1">
              <a:lnSpc>
                <a:spcPct val="90000"/>
              </a:lnSpc>
              <a:spcBef>
                <a:spcPts val="600"/>
              </a:spcBef>
              <a:buFont typeface="Euphemia" pitchFamily="34" charset="0"/>
              <a:buChar char="›"/>
              <a:defRPr sz="2000" kern="1200">
                <a:solidFill>
                  <a:schemeClr val="tx1"/>
                </a:solidFill>
                <a:latin typeface="+mn-lt"/>
                <a:ea typeface="+mn-ea"/>
                <a:cs typeface="+mn-cs"/>
              </a:defRPr>
            </a:lvl3pPr>
            <a:lvl4pPr marL="1344168" indent="-2468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170992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5pPr>
            <a:lvl6pPr marL="207568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6pPr>
            <a:lvl7pPr marL="244144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7pPr>
            <a:lvl8pPr marL="280720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8pPr>
            <a:lvl9pPr marL="317296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9pPr>
          </a:lstStyle>
          <a:p>
            <a:pPr>
              <a:buFont typeface="Arial" panose="020B0604020202020204" pitchFamily="34" charset="0"/>
              <a:buChar char="•"/>
            </a:pPr>
            <a:r>
              <a:rPr lang="en-GB" dirty="0">
                <a:solidFill>
                  <a:srgbClr val="FF5F00"/>
                </a:solidFill>
                <a:latin typeface="Euphemia"/>
              </a:rPr>
              <a:t>Data Velocity</a:t>
            </a:r>
          </a:p>
          <a:p>
            <a:pPr lvl="1">
              <a:lnSpc>
                <a:spcPct val="70000"/>
              </a:lnSpc>
              <a:buFont typeface="Arial" panose="020B0604020202020204" pitchFamily="34" charset="0"/>
              <a:buChar char="•"/>
            </a:pPr>
            <a:r>
              <a:rPr lang="en-GB" sz="2000" dirty="0">
                <a:solidFill>
                  <a:srgbClr val="465562"/>
                </a:solidFill>
                <a:latin typeface="Euphemia"/>
              </a:rPr>
              <a:t>Near to Real Time</a:t>
            </a:r>
          </a:p>
          <a:p>
            <a:pPr lvl="1">
              <a:lnSpc>
                <a:spcPct val="70000"/>
              </a:lnSpc>
              <a:buFont typeface="Arial" panose="020B0604020202020204" pitchFamily="34" charset="0"/>
              <a:buChar char="•"/>
            </a:pPr>
            <a:r>
              <a:rPr lang="en-GB" sz="2000" dirty="0">
                <a:solidFill>
                  <a:srgbClr val="465562"/>
                </a:solidFill>
                <a:latin typeface="Euphemia"/>
              </a:rPr>
              <a:t>Batch</a:t>
            </a:r>
          </a:p>
        </p:txBody>
      </p:sp>
    </p:spTree>
    <p:extLst>
      <p:ext uri="{BB962C8B-B14F-4D97-AF65-F5344CB8AC3E}">
        <p14:creationId xmlns:p14="http://schemas.microsoft.com/office/powerpoint/2010/main" val="3061091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6">
                                            <p:txEl>
                                              <p:pRg st="0" end="0"/>
                                            </p:txEl>
                                          </p:spTgt>
                                        </p:tgtEl>
                                        <p:attrNameLst>
                                          <p:attrName>style.visibility</p:attrName>
                                        </p:attrNameLst>
                                      </p:cBhvr>
                                      <p:to>
                                        <p:strVal val="visible"/>
                                      </p:to>
                                    </p:set>
                                    <p:animEffect transition="in" filter="fade">
                                      <p:cBhvr>
                                        <p:cTn id="21" dur="1000"/>
                                        <p:tgtEl>
                                          <p:spTgt spid="6">
                                            <p:txEl>
                                              <p:pRg st="0" end="0"/>
                                            </p:txEl>
                                          </p:spTgt>
                                        </p:tgtEl>
                                      </p:cBhvr>
                                    </p:animEffect>
                                    <p:anim calcmode="lin" valueType="num">
                                      <p:cBhvr>
                                        <p:cTn id="22"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23" dur="1000" fill="hold"/>
                                        <p:tgtEl>
                                          <p:spTgt spid="6">
                                            <p:txEl>
                                              <p:pRg st="0" end="0"/>
                                            </p:txEl>
                                          </p:spTgt>
                                        </p:tgtEl>
                                        <p:attrNameLst>
                                          <p:attrName>ppt_y</p:attrName>
                                        </p:attrNameLst>
                                      </p:cBhvr>
                                      <p:tavLst>
                                        <p:tav tm="0">
                                          <p:val>
                                            <p:strVal val="#ppt_y+.1"/>
                                          </p:val>
                                        </p:tav>
                                        <p:tav tm="100000">
                                          <p:val>
                                            <p:strVal val="#ppt_y"/>
                                          </p:val>
                                        </p:tav>
                                      </p:tavLst>
                                    </p:anim>
                                  </p:childTnLst>
                                </p:cTn>
                              </p:par>
                              <p:par>
                                <p:cTn id="24" presetID="42" presetClass="entr" presetSubtype="0" fill="hold" nodeType="withEffect">
                                  <p:stCondLst>
                                    <p:cond delay="0"/>
                                  </p:stCondLst>
                                  <p:childTnLst>
                                    <p:set>
                                      <p:cBhvr>
                                        <p:cTn id="25" dur="1" fill="hold">
                                          <p:stCondLst>
                                            <p:cond delay="0"/>
                                          </p:stCondLst>
                                        </p:cTn>
                                        <p:tgtEl>
                                          <p:spTgt spid="6">
                                            <p:txEl>
                                              <p:pRg st="1" end="1"/>
                                            </p:txEl>
                                          </p:spTgt>
                                        </p:tgtEl>
                                        <p:attrNameLst>
                                          <p:attrName>style.visibility</p:attrName>
                                        </p:attrNameLst>
                                      </p:cBhvr>
                                      <p:to>
                                        <p:strVal val="visible"/>
                                      </p:to>
                                    </p:set>
                                    <p:animEffect transition="in" filter="fade">
                                      <p:cBhvr>
                                        <p:cTn id="26" dur="1000"/>
                                        <p:tgtEl>
                                          <p:spTgt spid="6">
                                            <p:txEl>
                                              <p:pRg st="1" end="1"/>
                                            </p:txEl>
                                          </p:spTgt>
                                        </p:tgtEl>
                                      </p:cBhvr>
                                    </p:animEffect>
                                    <p:anim calcmode="lin" valueType="num">
                                      <p:cBhvr>
                                        <p:cTn id="27" dur="1000" fill="hold"/>
                                        <p:tgtEl>
                                          <p:spTgt spid="6">
                                            <p:txEl>
                                              <p:pRg st="1" end="1"/>
                                            </p:txEl>
                                          </p:spTgt>
                                        </p:tgtEl>
                                        <p:attrNameLst>
                                          <p:attrName>ppt_x</p:attrName>
                                        </p:attrNameLst>
                                      </p:cBhvr>
                                      <p:tavLst>
                                        <p:tav tm="0">
                                          <p:val>
                                            <p:strVal val="#ppt_x"/>
                                          </p:val>
                                        </p:tav>
                                        <p:tav tm="100000">
                                          <p:val>
                                            <p:strVal val="#ppt_x"/>
                                          </p:val>
                                        </p:tav>
                                      </p:tavLst>
                                    </p:anim>
                                    <p:anim calcmode="lin" valueType="num">
                                      <p:cBhvr>
                                        <p:cTn id="28" dur="1000" fill="hold"/>
                                        <p:tgtEl>
                                          <p:spTgt spid="6">
                                            <p:txEl>
                                              <p:pRg st="1" end="1"/>
                                            </p:txEl>
                                          </p:spTgt>
                                        </p:tgtEl>
                                        <p:attrNameLst>
                                          <p:attrName>ppt_y</p:attrName>
                                        </p:attrNameLst>
                                      </p:cBhvr>
                                      <p:tavLst>
                                        <p:tav tm="0">
                                          <p:val>
                                            <p:strVal val="#ppt_y+.1"/>
                                          </p:val>
                                        </p:tav>
                                        <p:tav tm="100000">
                                          <p:val>
                                            <p:strVal val="#ppt_y"/>
                                          </p:val>
                                        </p:tav>
                                      </p:tavLst>
                                    </p:anim>
                                  </p:childTnLst>
                                </p:cTn>
                              </p:par>
                              <p:par>
                                <p:cTn id="29" presetID="42" presetClass="entr" presetSubtype="0" fill="hold" nodeType="withEffect">
                                  <p:stCondLst>
                                    <p:cond delay="0"/>
                                  </p:stCondLst>
                                  <p:childTnLst>
                                    <p:set>
                                      <p:cBhvr>
                                        <p:cTn id="30" dur="1" fill="hold">
                                          <p:stCondLst>
                                            <p:cond delay="0"/>
                                          </p:stCondLst>
                                        </p:cTn>
                                        <p:tgtEl>
                                          <p:spTgt spid="6">
                                            <p:txEl>
                                              <p:pRg st="2" end="2"/>
                                            </p:txEl>
                                          </p:spTgt>
                                        </p:tgtEl>
                                        <p:attrNameLst>
                                          <p:attrName>style.visibility</p:attrName>
                                        </p:attrNameLst>
                                      </p:cBhvr>
                                      <p:to>
                                        <p:strVal val="visible"/>
                                      </p:to>
                                    </p:set>
                                    <p:animEffect transition="in" filter="fade">
                                      <p:cBhvr>
                                        <p:cTn id="31" dur="1000"/>
                                        <p:tgtEl>
                                          <p:spTgt spid="6">
                                            <p:txEl>
                                              <p:pRg st="2" end="2"/>
                                            </p:txEl>
                                          </p:spTgt>
                                        </p:tgtEl>
                                      </p:cBhvr>
                                    </p:animEffect>
                                    <p:anim calcmode="lin" valueType="num">
                                      <p:cBhvr>
                                        <p:cTn id="32" dur="1000" fill="hold"/>
                                        <p:tgtEl>
                                          <p:spTgt spid="6">
                                            <p:txEl>
                                              <p:pRg st="2" end="2"/>
                                            </p:txEl>
                                          </p:spTgt>
                                        </p:tgtEl>
                                        <p:attrNameLst>
                                          <p:attrName>ppt_x</p:attrName>
                                        </p:attrNameLst>
                                      </p:cBhvr>
                                      <p:tavLst>
                                        <p:tav tm="0">
                                          <p:val>
                                            <p:strVal val="#ppt_x"/>
                                          </p:val>
                                        </p:tav>
                                        <p:tav tm="100000">
                                          <p:val>
                                            <p:strVal val="#ppt_x"/>
                                          </p:val>
                                        </p:tav>
                                      </p:tavLst>
                                    </p:anim>
                                    <p:anim calcmode="lin" valueType="num">
                                      <p:cBhvr>
                                        <p:cTn id="33" dur="1000" fill="hold"/>
                                        <p:tgtEl>
                                          <p:spTgt spid="6">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264C5D7-EEA8-445E-B785-915400FD08FD}"/>
              </a:ext>
            </a:extLst>
          </p:cNvPr>
          <p:cNvSpPr>
            <a:spLocks noGrp="1"/>
          </p:cNvSpPr>
          <p:nvPr>
            <p:ph type="body" sz="quarter" idx="13"/>
          </p:nvPr>
        </p:nvSpPr>
        <p:spPr>
          <a:xfrm>
            <a:off x="792127" y="857465"/>
            <a:ext cx="10637873" cy="957299"/>
          </a:xfrm>
        </p:spPr>
        <p:txBody>
          <a:bodyPr/>
          <a:lstStyle/>
          <a:p>
            <a:r>
              <a:rPr lang="pl-PL" sz="4800" b="1" spc="-50" dirty="0">
                <a:solidFill>
                  <a:srgbClr val="FF5F00"/>
                </a:solidFill>
                <a:latin typeface="Calibri Light" panose="020F0302020204030204"/>
                <a:ea typeface="+mj-ea"/>
                <a:cs typeface="+mj-cs"/>
              </a:rPr>
              <a:t>Schema-on-Read vs Schema-on-Write</a:t>
            </a:r>
          </a:p>
        </p:txBody>
      </p:sp>
      <p:sp>
        <p:nvSpPr>
          <p:cNvPr id="3" name="Text Placeholder 5">
            <a:extLst>
              <a:ext uri="{FF2B5EF4-FFF2-40B4-BE49-F238E27FC236}">
                <a16:creationId xmlns:a16="http://schemas.microsoft.com/office/drawing/2014/main" id="{F65B21F5-F3F9-4152-8E4C-AA0D883B35AB}"/>
              </a:ext>
            </a:extLst>
          </p:cNvPr>
          <p:cNvSpPr txBox="1">
            <a:spLocks/>
          </p:cNvSpPr>
          <p:nvPr/>
        </p:nvSpPr>
        <p:spPr>
          <a:xfrm>
            <a:off x="1564829" y="1810253"/>
            <a:ext cx="4324340" cy="938784"/>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0"/>
              </a:spcBef>
              <a:buFont typeface="Euphemia" pitchFamily="34" charset="0"/>
              <a:buNone/>
              <a:defRPr sz="2400" b="0" kern="1200" cap="all" baseline="0">
                <a:solidFill>
                  <a:schemeClr val="tx1"/>
                </a:solidFill>
                <a:latin typeface="+mn-lt"/>
                <a:ea typeface="+mn-ea"/>
                <a:cs typeface="+mn-cs"/>
              </a:defRPr>
            </a:lvl1pPr>
            <a:lvl2pPr marL="457200" indent="0" algn="l" defTabSz="914400" rtl="0" eaLnBrk="1" latinLnBrk="0" hangingPunct="1">
              <a:lnSpc>
                <a:spcPct val="90000"/>
              </a:lnSpc>
              <a:spcBef>
                <a:spcPts val="600"/>
              </a:spcBef>
              <a:buFont typeface="Euphemia"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600"/>
              </a:spcBef>
              <a:buFont typeface="Euphemia"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600"/>
              </a:spcBef>
              <a:buFont typeface="Arial"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600"/>
              </a:spcBef>
              <a:buFont typeface="Euphemia"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600"/>
              </a:spcBef>
              <a:buFont typeface="Euphemia"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600"/>
              </a:spcBef>
              <a:buFont typeface="Euphemia"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600"/>
              </a:spcBef>
              <a:buFont typeface="Euphemia" pitchFamily="34" charset="0"/>
              <a:buNone/>
              <a:defRPr sz="1600" b="1" kern="1200" baseline="0">
                <a:solidFill>
                  <a:schemeClr val="tx1"/>
                </a:solidFill>
                <a:latin typeface="+mn-lt"/>
                <a:ea typeface="+mn-ea"/>
                <a:cs typeface="+mn-cs"/>
              </a:defRPr>
            </a:lvl8pPr>
            <a:lvl9pPr marL="3657600" indent="0" algn="l" defTabSz="914400" rtl="0" eaLnBrk="1" latinLnBrk="0" hangingPunct="1">
              <a:lnSpc>
                <a:spcPct val="90000"/>
              </a:lnSpc>
              <a:spcBef>
                <a:spcPts val="600"/>
              </a:spcBef>
              <a:buFont typeface="Euphemia" pitchFamily="34" charset="0"/>
              <a:buNone/>
              <a:defRPr sz="1600" b="1" kern="1200" baseline="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0"/>
              </a:spcBef>
              <a:spcAft>
                <a:spcPts val="0"/>
              </a:spcAft>
              <a:buClrTx/>
              <a:buSzTx/>
              <a:buFont typeface="Euphemia" pitchFamily="34" charset="0"/>
              <a:buNone/>
              <a:tabLst/>
              <a:defRPr/>
            </a:pPr>
            <a:endParaRPr kumimoji="0" lang="pl-PL" sz="1600" b="0" i="0" u="none" strike="noStrike" kern="1200" cap="all" spc="0" normalizeH="0" baseline="0" noProof="0" dirty="0">
              <a:ln>
                <a:noFill/>
              </a:ln>
              <a:solidFill>
                <a:srgbClr val="465562"/>
              </a:solidFill>
              <a:effectLst/>
              <a:uLnTx/>
              <a:uFillTx/>
              <a:latin typeface="Euphemia"/>
              <a:ea typeface="+mn-ea"/>
              <a:cs typeface="+mn-cs"/>
            </a:endParaRPr>
          </a:p>
          <a:p>
            <a:pPr marL="0" marR="0" lvl="0" indent="0" algn="l" defTabSz="914400" rtl="0" eaLnBrk="1" fontAlgn="auto" latinLnBrk="0" hangingPunct="1">
              <a:lnSpc>
                <a:spcPct val="90000"/>
              </a:lnSpc>
              <a:spcBef>
                <a:spcPts val="0"/>
              </a:spcBef>
              <a:spcAft>
                <a:spcPts val="0"/>
              </a:spcAft>
              <a:buClrTx/>
              <a:buSzTx/>
              <a:buFont typeface="Euphemia" pitchFamily="34" charset="0"/>
              <a:buNone/>
              <a:tabLst/>
              <a:defRPr/>
            </a:pPr>
            <a:endParaRPr kumimoji="0" lang="pl-PL" sz="1600" b="0" i="0" u="none" strike="noStrike" kern="1200" cap="all" spc="0" normalizeH="0" baseline="0" noProof="0" dirty="0">
              <a:ln>
                <a:noFill/>
              </a:ln>
              <a:solidFill>
                <a:srgbClr val="465562"/>
              </a:solidFill>
              <a:effectLst/>
              <a:uLnTx/>
              <a:uFillTx/>
              <a:latin typeface="Euphemia"/>
              <a:ea typeface="+mn-ea"/>
              <a:cs typeface="+mn-cs"/>
            </a:endParaRPr>
          </a:p>
          <a:p>
            <a:pPr marL="0" marR="0" lvl="0" indent="0" algn="l" defTabSz="914400" rtl="0" eaLnBrk="1" fontAlgn="auto" latinLnBrk="0" hangingPunct="1">
              <a:lnSpc>
                <a:spcPct val="90000"/>
              </a:lnSpc>
              <a:spcBef>
                <a:spcPts val="0"/>
              </a:spcBef>
              <a:spcAft>
                <a:spcPts val="0"/>
              </a:spcAft>
              <a:buClrTx/>
              <a:buSzTx/>
              <a:buFont typeface="Euphemia" pitchFamily="34" charset="0"/>
              <a:buNone/>
              <a:tabLst/>
              <a:defRPr/>
            </a:pPr>
            <a:r>
              <a:rPr kumimoji="0" lang="pl-PL" sz="2800" b="1" i="0" u="none" strike="noStrike" kern="1200" cap="all" spc="0" normalizeH="0" baseline="0" noProof="0" dirty="0">
                <a:ln>
                  <a:noFill/>
                </a:ln>
                <a:solidFill>
                  <a:srgbClr val="FF5F00"/>
                </a:solidFill>
                <a:effectLst/>
                <a:uLnTx/>
                <a:uFillTx/>
                <a:latin typeface="Euphemia"/>
                <a:ea typeface="+mn-ea"/>
                <a:cs typeface="+mn-cs"/>
              </a:rPr>
              <a:t>Schema-on-Read </a:t>
            </a:r>
          </a:p>
          <a:p>
            <a:pPr marL="0" marR="0" lvl="0" indent="0" algn="l" defTabSz="914400" rtl="0" eaLnBrk="1" fontAlgn="auto" latinLnBrk="0" hangingPunct="1">
              <a:lnSpc>
                <a:spcPct val="90000"/>
              </a:lnSpc>
              <a:spcBef>
                <a:spcPts val="0"/>
              </a:spcBef>
              <a:spcAft>
                <a:spcPts val="0"/>
              </a:spcAft>
              <a:buClrTx/>
              <a:buSzTx/>
              <a:buFont typeface="Euphemia" pitchFamily="34" charset="0"/>
              <a:buNone/>
              <a:tabLst/>
              <a:defRPr/>
            </a:pPr>
            <a:r>
              <a:rPr kumimoji="0" lang="pl-PL" sz="2800" b="1" i="0" u="none" strike="noStrike" kern="1200" cap="all" spc="0" normalizeH="0" baseline="0" noProof="0" dirty="0">
                <a:ln>
                  <a:noFill/>
                </a:ln>
                <a:solidFill>
                  <a:srgbClr val="FF5F00"/>
                </a:solidFill>
                <a:effectLst/>
                <a:uLnTx/>
                <a:uFillTx/>
                <a:latin typeface="Euphemia"/>
                <a:ea typeface="+mn-ea"/>
                <a:cs typeface="+mn-cs"/>
              </a:rPr>
              <a:t>(Hadoop or ADLS):</a:t>
            </a:r>
          </a:p>
          <a:p>
            <a:pPr marL="0" marR="0" lvl="0" indent="0" algn="l" defTabSz="914400" rtl="0" eaLnBrk="1" fontAlgn="auto" latinLnBrk="0" hangingPunct="1">
              <a:lnSpc>
                <a:spcPct val="90000"/>
              </a:lnSpc>
              <a:spcBef>
                <a:spcPts val="0"/>
              </a:spcBef>
              <a:spcAft>
                <a:spcPts val="0"/>
              </a:spcAft>
              <a:buClrTx/>
              <a:buSzTx/>
              <a:buFont typeface="Euphemia" pitchFamily="34" charset="0"/>
              <a:buNone/>
              <a:tabLst/>
              <a:defRPr/>
            </a:pPr>
            <a:endParaRPr kumimoji="0" lang="pl-PL" sz="1600" b="0" i="0" u="none" strike="noStrike" kern="1200" cap="all" spc="0" normalizeH="0" baseline="0" noProof="0" dirty="0">
              <a:ln>
                <a:noFill/>
              </a:ln>
              <a:solidFill>
                <a:srgbClr val="465562"/>
              </a:solidFill>
              <a:effectLst/>
              <a:uLnTx/>
              <a:uFillTx/>
              <a:latin typeface="Euphemia"/>
              <a:ea typeface="+mn-ea"/>
              <a:cs typeface="+mn-cs"/>
            </a:endParaRPr>
          </a:p>
        </p:txBody>
      </p:sp>
      <p:sp>
        <p:nvSpPr>
          <p:cNvPr id="4" name="Content Placeholder 6">
            <a:extLst>
              <a:ext uri="{FF2B5EF4-FFF2-40B4-BE49-F238E27FC236}">
                <a16:creationId xmlns:a16="http://schemas.microsoft.com/office/drawing/2014/main" id="{1566DCB1-F7F6-4CD2-8965-F6A5FE311175}"/>
              </a:ext>
            </a:extLst>
          </p:cNvPr>
          <p:cNvSpPr txBox="1">
            <a:spLocks/>
          </p:cNvSpPr>
          <p:nvPr/>
        </p:nvSpPr>
        <p:spPr>
          <a:xfrm>
            <a:off x="1564829" y="2829854"/>
            <a:ext cx="4750246" cy="3657493"/>
          </a:xfrm>
          <a:prstGeom prst="rect">
            <a:avLst/>
          </a:prstGeom>
        </p:spPr>
        <p:txBody>
          <a:bodyPr vert="horz" lIns="91440" tIns="45720" rIns="91440" bIns="45720" rtlCol="0">
            <a:normAutofit/>
          </a:bodyPr>
          <a:lstStyle>
            <a:lvl1pPr marL="246888" indent="-246888" algn="l" defTabSz="914400" rtl="0" eaLnBrk="1" latinLnBrk="0" hangingPunct="1">
              <a:lnSpc>
                <a:spcPct val="90000"/>
              </a:lnSpc>
              <a:spcBef>
                <a:spcPts val="1400"/>
              </a:spcBef>
              <a:buFont typeface="Euphemia" pitchFamily="34" charset="0"/>
              <a:buChar char="›"/>
              <a:defRPr sz="2400" kern="1200">
                <a:solidFill>
                  <a:schemeClr val="tx1"/>
                </a:solidFill>
                <a:latin typeface="+mn-lt"/>
                <a:ea typeface="+mn-ea"/>
                <a:cs typeface="+mn-cs"/>
              </a:defRPr>
            </a:lvl1pPr>
            <a:lvl2pPr marL="612648" indent="-246888" algn="l" defTabSz="914400" rtl="0" eaLnBrk="1" latinLnBrk="0" hangingPunct="1">
              <a:lnSpc>
                <a:spcPct val="90000"/>
              </a:lnSpc>
              <a:spcBef>
                <a:spcPts val="600"/>
              </a:spcBef>
              <a:buFont typeface="Euphemia" pitchFamily="34" charset="0"/>
              <a:buChar char="–"/>
              <a:defRPr sz="2000" kern="1200">
                <a:solidFill>
                  <a:schemeClr val="tx1"/>
                </a:solidFill>
                <a:latin typeface="+mn-lt"/>
                <a:ea typeface="+mn-ea"/>
                <a:cs typeface="+mn-cs"/>
              </a:defRPr>
            </a:lvl2pPr>
            <a:lvl3pPr marL="97840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3pPr>
            <a:lvl4pPr marL="1344168" indent="-246888" algn="l" defTabSz="914400" rtl="0" eaLnBrk="1" latinLnBrk="0" hangingPunct="1">
              <a:lnSpc>
                <a:spcPct val="90000"/>
              </a:lnSpc>
              <a:spcBef>
                <a:spcPts val="600"/>
              </a:spcBef>
              <a:buFont typeface="Arial" pitchFamily="34" charset="0"/>
              <a:buChar char="–"/>
              <a:defRPr sz="1600" kern="1200">
                <a:solidFill>
                  <a:schemeClr val="tx1"/>
                </a:solidFill>
                <a:latin typeface="+mn-lt"/>
                <a:ea typeface="+mn-ea"/>
                <a:cs typeface="+mn-cs"/>
              </a:defRPr>
            </a:lvl4pPr>
            <a:lvl5pPr marL="1709928" indent="-246888" algn="l" defTabSz="914400" rtl="0" eaLnBrk="1" latinLnBrk="0" hangingPunct="1">
              <a:lnSpc>
                <a:spcPct val="90000"/>
              </a:lnSpc>
              <a:spcBef>
                <a:spcPts val="600"/>
              </a:spcBef>
              <a:buFont typeface="Euphemia" pitchFamily="34" charset="0"/>
              <a:buChar char="›"/>
              <a:defRPr sz="1600" kern="1200">
                <a:solidFill>
                  <a:schemeClr val="tx1"/>
                </a:solidFill>
                <a:latin typeface="+mn-lt"/>
                <a:ea typeface="+mn-ea"/>
                <a:cs typeface="+mn-cs"/>
              </a:defRPr>
            </a:lvl5pPr>
            <a:lvl6pPr marL="2075688" indent="-246888" algn="l" defTabSz="914400" rtl="0" eaLnBrk="1" latinLnBrk="0" hangingPunct="1">
              <a:lnSpc>
                <a:spcPct val="90000"/>
              </a:lnSpc>
              <a:spcBef>
                <a:spcPts val="600"/>
              </a:spcBef>
              <a:buFont typeface="Euphemia" pitchFamily="34" charset="0"/>
              <a:buChar char="–"/>
              <a:defRPr sz="1600" kern="1200">
                <a:solidFill>
                  <a:schemeClr val="tx1"/>
                </a:solidFill>
                <a:latin typeface="+mn-lt"/>
                <a:ea typeface="+mn-ea"/>
                <a:cs typeface="+mn-cs"/>
              </a:defRPr>
            </a:lvl6pPr>
            <a:lvl7pPr marL="2441448" indent="-246888" algn="l" defTabSz="914400" rtl="0" eaLnBrk="1" latinLnBrk="0" hangingPunct="1">
              <a:lnSpc>
                <a:spcPct val="90000"/>
              </a:lnSpc>
              <a:spcBef>
                <a:spcPts val="600"/>
              </a:spcBef>
              <a:buFont typeface="Euphemia" pitchFamily="34" charset="0"/>
              <a:buChar char="›"/>
              <a:defRPr sz="1600" kern="1200">
                <a:solidFill>
                  <a:schemeClr val="tx1"/>
                </a:solidFill>
                <a:latin typeface="+mn-lt"/>
                <a:ea typeface="+mn-ea"/>
                <a:cs typeface="+mn-cs"/>
              </a:defRPr>
            </a:lvl7pPr>
            <a:lvl8pPr marL="2807208" indent="-246888" algn="l" defTabSz="914400" rtl="0" eaLnBrk="1" latinLnBrk="0" hangingPunct="1">
              <a:lnSpc>
                <a:spcPct val="90000"/>
              </a:lnSpc>
              <a:spcBef>
                <a:spcPts val="600"/>
              </a:spcBef>
              <a:buFont typeface="Euphemia" pitchFamily="34" charset="0"/>
              <a:buChar char="–"/>
              <a:defRPr sz="1600" kern="1200" baseline="0">
                <a:solidFill>
                  <a:schemeClr val="tx1"/>
                </a:solidFill>
                <a:latin typeface="+mn-lt"/>
                <a:ea typeface="+mn-ea"/>
                <a:cs typeface="+mn-cs"/>
              </a:defRPr>
            </a:lvl8pPr>
            <a:lvl9pPr marL="3172968" indent="-246888" algn="l" defTabSz="914400" rtl="0" eaLnBrk="1" latinLnBrk="0" hangingPunct="1">
              <a:lnSpc>
                <a:spcPct val="90000"/>
              </a:lnSpc>
              <a:spcBef>
                <a:spcPts val="600"/>
              </a:spcBef>
              <a:buFont typeface="Euphemia" pitchFamily="34" charset="0"/>
              <a:buChar char="›"/>
              <a:defRPr sz="1600" kern="1200" baseline="0">
                <a:solidFill>
                  <a:schemeClr val="tx1"/>
                </a:solidFill>
                <a:latin typeface="+mn-lt"/>
                <a:ea typeface="+mn-ea"/>
                <a:cs typeface="+mn-cs"/>
              </a:defRPr>
            </a:lvl9pPr>
          </a:lstStyle>
          <a:p>
            <a:pPr marR="0" lvl="0" algn="l" defTabSz="914400" rtl="0" eaLnBrk="1" fontAlgn="auto" latinLnBrk="0" hangingPunct="1">
              <a:lnSpc>
                <a:spcPct val="90000"/>
              </a:lnSpc>
              <a:spcBef>
                <a:spcPts val="1400"/>
              </a:spcBef>
              <a:spcAft>
                <a:spcPts val="0"/>
              </a:spcAft>
              <a:buClrTx/>
              <a:buSzTx/>
              <a:buFont typeface="Arial" panose="020B0604020202020204" pitchFamily="34" charset="0"/>
              <a:buChar char="•"/>
              <a:tabLst/>
              <a:defRPr/>
            </a:pPr>
            <a:r>
              <a:rPr kumimoji="0" lang="en-US" b="1" i="0" u="none" strike="noStrike" kern="1200" cap="none" spc="0" normalizeH="0" baseline="0" noProof="0" dirty="0">
                <a:ln>
                  <a:noFill/>
                </a:ln>
                <a:solidFill>
                  <a:srgbClr val="465562"/>
                </a:solidFill>
                <a:effectLst/>
                <a:uLnTx/>
                <a:uFillTx/>
                <a:latin typeface="Euphemia"/>
                <a:ea typeface="+mn-ea"/>
                <a:cs typeface="+mn-cs"/>
              </a:rPr>
              <a:t>Copy data in its native format</a:t>
            </a:r>
          </a:p>
          <a:p>
            <a:pPr marR="0" lvl="0" algn="l" defTabSz="914400" rtl="0" eaLnBrk="1" fontAlgn="auto" latinLnBrk="0" hangingPunct="1">
              <a:lnSpc>
                <a:spcPct val="90000"/>
              </a:lnSpc>
              <a:spcBef>
                <a:spcPts val="1400"/>
              </a:spcBef>
              <a:spcAft>
                <a:spcPts val="0"/>
              </a:spcAft>
              <a:buClrTx/>
              <a:buSzTx/>
              <a:buFont typeface="Arial" panose="020B0604020202020204" pitchFamily="34" charset="0"/>
              <a:buChar char="•"/>
              <a:tabLst/>
              <a:defRPr/>
            </a:pPr>
            <a:r>
              <a:rPr kumimoji="0" lang="en-US" b="1" i="0" u="none" strike="noStrike" kern="1200" cap="none" spc="0" normalizeH="0" baseline="0" noProof="0" dirty="0">
                <a:ln>
                  <a:noFill/>
                </a:ln>
                <a:solidFill>
                  <a:srgbClr val="465562"/>
                </a:solidFill>
                <a:effectLst/>
                <a:uLnTx/>
                <a:uFillTx/>
                <a:latin typeface="Euphemia"/>
                <a:ea typeface="+mn-ea"/>
                <a:cs typeface="+mn-cs"/>
              </a:rPr>
              <a:t>Create schema + parser</a:t>
            </a:r>
          </a:p>
          <a:p>
            <a:pPr marR="0" lvl="0" algn="l" defTabSz="914400" rtl="0" eaLnBrk="1" fontAlgn="auto" latinLnBrk="0" hangingPunct="1">
              <a:lnSpc>
                <a:spcPct val="90000"/>
              </a:lnSpc>
              <a:spcBef>
                <a:spcPts val="1400"/>
              </a:spcBef>
              <a:spcAft>
                <a:spcPts val="0"/>
              </a:spcAft>
              <a:buClrTx/>
              <a:buSzTx/>
              <a:buFont typeface="Arial" panose="020B0604020202020204" pitchFamily="34" charset="0"/>
              <a:buChar char="•"/>
              <a:tabLst/>
              <a:defRPr/>
            </a:pPr>
            <a:r>
              <a:rPr kumimoji="0" lang="en-US" b="1" i="0" u="none" strike="noStrike" kern="1200" cap="none" spc="0" normalizeH="0" baseline="0" noProof="0" dirty="0">
                <a:ln>
                  <a:noFill/>
                </a:ln>
                <a:solidFill>
                  <a:srgbClr val="465562"/>
                </a:solidFill>
                <a:effectLst/>
                <a:uLnTx/>
                <a:uFillTx/>
                <a:latin typeface="Euphemia"/>
                <a:ea typeface="+mn-ea"/>
                <a:cs typeface="+mn-cs"/>
              </a:rPr>
              <a:t>Query Data in its native format</a:t>
            </a:r>
            <a:br>
              <a:rPr kumimoji="0" lang="en-US" b="1" i="0" u="none" strike="noStrike" kern="1200" cap="none" spc="0" normalizeH="0" baseline="0" noProof="0" dirty="0">
                <a:ln>
                  <a:noFill/>
                </a:ln>
                <a:solidFill>
                  <a:srgbClr val="465562"/>
                </a:solidFill>
                <a:effectLst/>
                <a:uLnTx/>
                <a:uFillTx/>
                <a:latin typeface="Euphemia"/>
                <a:ea typeface="+mn-ea"/>
                <a:cs typeface="+mn-cs"/>
              </a:rPr>
            </a:br>
            <a:r>
              <a:rPr kumimoji="0" lang="en-US" b="1" i="0" u="none" strike="noStrike" kern="1200" cap="none" spc="0" normalizeH="0" baseline="0" noProof="0" dirty="0">
                <a:ln>
                  <a:noFill/>
                </a:ln>
                <a:solidFill>
                  <a:srgbClr val="465562"/>
                </a:solidFill>
                <a:effectLst/>
                <a:uLnTx/>
                <a:uFillTx/>
                <a:latin typeface="Euphemia"/>
                <a:ea typeface="+mn-ea"/>
                <a:cs typeface="+mn-cs"/>
              </a:rPr>
              <a:t>	(does ETL on the fly)</a:t>
            </a:r>
            <a:endParaRPr kumimoji="0" lang="pl-PL" b="1" i="0" u="none" strike="noStrike" kern="1200" cap="none" spc="0" normalizeH="0" baseline="0" noProof="0" dirty="0">
              <a:ln>
                <a:noFill/>
              </a:ln>
              <a:solidFill>
                <a:srgbClr val="465562"/>
              </a:solidFill>
              <a:effectLst/>
              <a:uLnTx/>
              <a:uFillTx/>
              <a:latin typeface="Euphemia"/>
              <a:ea typeface="+mn-ea"/>
              <a:cs typeface="+mn-cs"/>
            </a:endParaRPr>
          </a:p>
          <a:p>
            <a:pPr marL="246888" marR="0" lvl="0" indent="-246888" algn="l" defTabSz="914400" rtl="0" eaLnBrk="1" fontAlgn="auto" latinLnBrk="0" hangingPunct="1">
              <a:lnSpc>
                <a:spcPct val="90000"/>
              </a:lnSpc>
              <a:spcBef>
                <a:spcPts val="1400"/>
              </a:spcBef>
              <a:spcAft>
                <a:spcPts val="0"/>
              </a:spcAft>
              <a:buClrTx/>
              <a:buSzTx/>
              <a:buFont typeface="Wingdings" panose="05000000000000000000" pitchFamily="2" charset="2"/>
              <a:buChar char="§"/>
              <a:tabLst/>
              <a:defRPr/>
            </a:pPr>
            <a:endParaRPr kumimoji="0" lang="pl-PL" sz="1600" b="1" i="0" u="none" strike="noStrike" kern="1200" cap="none" spc="0" normalizeH="0" baseline="0" noProof="0" dirty="0">
              <a:ln>
                <a:noFill/>
              </a:ln>
              <a:solidFill>
                <a:srgbClr val="465562"/>
              </a:solidFill>
              <a:effectLst/>
              <a:uLnTx/>
              <a:uFillTx/>
              <a:latin typeface="Euphemia"/>
              <a:ea typeface="+mn-ea"/>
              <a:cs typeface="+mn-cs"/>
            </a:endParaRPr>
          </a:p>
          <a:p>
            <a:pPr marL="0" marR="0" lvl="0" indent="0" algn="l" defTabSz="914400" rtl="0" eaLnBrk="1" fontAlgn="auto" latinLnBrk="0" hangingPunct="1">
              <a:lnSpc>
                <a:spcPct val="90000"/>
              </a:lnSpc>
              <a:spcBef>
                <a:spcPts val="1400"/>
              </a:spcBef>
              <a:spcAft>
                <a:spcPts val="0"/>
              </a:spcAft>
              <a:buClrTx/>
              <a:buSzTx/>
              <a:buFont typeface="Euphemia" pitchFamily="34" charset="0"/>
              <a:buNone/>
              <a:tabLst/>
              <a:defRPr/>
            </a:pPr>
            <a:br>
              <a:rPr kumimoji="0" lang="en-US" sz="1600" b="0" i="0" u="none" strike="noStrike" kern="1200" cap="none" spc="0" normalizeH="0" baseline="0" noProof="0" dirty="0">
                <a:ln>
                  <a:noFill/>
                </a:ln>
                <a:solidFill>
                  <a:srgbClr val="465562"/>
                </a:solidFill>
                <a:effectLst/>
                <a:uLnTx/>
                <a:uFillTx/>
                <a:latin typeface="Euphemia"/>
                <a:ea typeface="+mn-ea"/>
                <a:cs typeface="+mn-cs"/>
              </a:rPr>
            </a:br>
            <a:endParaRPr kumimoji="0" lang="en-US" sz="1600" b="0" i="0" u="none" strike="noStrike" kern="1200" cap="none" spc="0" normalizeH="0" baseline="0" noProof="0" dirty="0">
              <a:ln>
                <a:noFill/>
              </a:ln>
              <a:solidFill>
                <a:srgbClr val="465562"/>
              </a:solidFill>
              <a:effectLst/>
              <a:uLnTx/>
              <a:uFillTx/>
              <a:latin typeface="Euphemia"/>
              <a:ea typeface="+mn-ea"/>
              <a:cs typeface="+mn-cs"/>
            </a:endParaRPr>
          </a:p>
          <a:p>
            <a:pPr marL="246888" marR="0" lvl="0" indent="-246888" algn="l" defTabSz="914400" rtl="0" eaLnBrk="1" fontAlgn="auto" latinLnBrk="0" hangingPunct="1">
              <a:lnSpc>
                <a:spcPct val="90000"/>
              </a:lnSpc>
              <a:spcBef>
                <a:spcPts val="1400"/>
              </a:spcBef>
              <a:spcAft>
                <a:spcPts val="0"/>
              </a:spcAft>
              <a:buClrTx/>
              <a:buSzTx/>
              <a:buFont typeface="Euphemia" pitchFamily="34" charset="0"/>
              <a:buChar char="›"/>
              <a:tabLst/>
              <a:defRPr/>
            </a:pPr>
            <a:endParaRPr kumimoji="0" lang="pl-PL" sz="1600" b="0" i="0" u="none" strike="noStrike" kern="1200" cap="none" spc="0" normalizeH="0" baseline="0" noProof="0" dirty="0">
              <a:ln>
                <a:noFill/>
              </a:ln>
              <a:solidFill>
                <a:srgbClr val="465562"/>
              </a:solidFill>
              <a:effectLst/>
              <a:uLnTx/>
              <a:uFillTx/>
              <a:latin typeface="Euphemia"/>
              <a:ea typeface="+mn-ea"/>
              <a:cs typeface="+mn-cs"/>
            </a:endParaRPr>
          </a:p>
        </p:txBody>
      </p:sp>
      <p:sp>
        <p:nvSpPr>
          <p:cNvPr id="5" name="Text Placeholder 7">
            <a:extLst>
              <a:ext uri="{FF2B5EF4-FFF2-40B4-BE49-F238E27FC236}">
                <a16:creationId xmlns:a16="http://schemas.microsoft.com/office/drawing/2014/main" id="{3745C114-77AF-4B41-8123-FBAEE1E22570}"/>
              </a:ext>
            </a:extLst>
          </p:cNvPr>
          <p:cNvSpPr txBox="1">
            <a:spLocks/>
          </p:cNvSpPr>
          <p:nvPr/>
        </p:nvSpPr>
        <p:spPr>
          <a:xfrm>
            <a:off x="6528742" y="1814764"/>
            <a:ext cx="4324340" cy="938784"/>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0"/>
              </a:spcBef>
              <a:buFont typeface="Euphemia" pitchFamily="34" charset="0"/>
              <a:buNone/>
              <a:defRPr sz="2400" b="0" kern="1200" cap="all" baseline="0">
                <a:solidFill>
                  <a:schemeClr val="tx1"/>
                </a:solidFill>
                <a:latin typeface="+mn-lt"/>
                <a:ea typeface="+mn-ea"/>
                <a:cs typeface="+mn-cs"/>
              </a:defRPr>
            </a:lvl1pPr>
            <a:lvl2pPr marL="457200" indent="0" algn="l" defTabSz="914400" rtl="0" eaLnBrk="1" latinLnBrk="0" hangingPunct="1">
              <a:lnSpc>
                <a:spcPct val="90000"/>
              </a:lnSpc>
              <a:spcBef>
                <a:spcPts val="600"/>
              </a:spcBef>
              <a:buFont typeface="Euphemia"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600"/>
              </a:spcBef>
              <a:buFont typeface="Euphemia"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600"/>
              </a:spcBef>
              <a:buFont typeface="Arial"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600"/>
              </a:spcBef>
              <a:buFont typeface="Euphemia"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600"/>
              </a:spcBef>
              <a:buFont typeface="Euphemia"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600"/>
              </a:spcBef>
              <a:buFont typeface="Euphemia"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600"/>
              </a:spcBef>
              <a:buFont typeface="Euphemia" pitchFamily="34" charset="0"/>
              <a:buNone/>
              <a:defRPr sz="1600" b="1" kern="1200" baseline="0">
                <a:solidFill>
                  <a:schemeClr val="tx1"/>
                </a:solidFill>
                <a:latin typeface="+mn-lt"/>
                <a:ea typeface="+mn-ea"/>
                <a:cs typeface="+mn-cs"/>
              </a:defRPr>
            </a:lvl8pPr>
            <a:lvl9pPr marL="3657600" indent="0" algn="l" defTabSz="914400" rtl="0" eaLnBrk="1" latinLnBrk="0" hangingPunct="1">
              <a:lnSpc>
                <a:spcPct val="90000"/>
              </a:lnSpc>
              <a:spcBef>
                <a:spcPts val="600"/>
              </a:spcBef>
              <a:buFont typeface="Euphemia" pitchFamily="34" charset="0"/>
              <a:buNone/>
              <a:defRPr sz="1600" b="1" kern="1200" baseline="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0"/>
              </a:spcBef>
              <a:spcAft>
                <a:spcPts val="0"/>
              </a:spcAft>
              <a:buClrTx/>
              <a:buSzTx/>
              <a:buFont typeface="Euphemia" pitchFamily="34" charset="0"/>
              <a:buNone/>
              <a:tabLst/>
              <a:defRPr/>
            </a:pPr>
            <a:r>
              <a:rPr kumimoji="0" lang="pl-PL" sz="2800" b="1" i="0" u="none" strike="noStrike" kern="1200" cap="all" spc="0" normalizeH="0" baseline="0" noProof="0" dirty="0">
                <a:ln>
                  <a:noFill/>
                </a:ln>
                <a:solidFill>
                  <a:srgbClr val="FF5F00"/>
                </a:solidFill>
                <a:effectLst/>
                <a:uLnTx/>
                <a:uFillTx/>
                <a:latin typeface="Euphemia"/>
                <a:ea typeface="+mn-ea"/>
                <a:cs typeface="+mn-cs"/>
              </a:rPr>
              <a:t>Schema-on-Write (RDBMS):</a:t>
            </a:r>
          </a:p>
        </p:txBody>
      </p:sp>
      <p:sp>
        <p:nvSpPr>
          <p:cNvPr id="6" name="Content Placeholder 8">
            <a:extLst>
              <a:ext uri="{FF2B5EF4-FFF2-40B4-BE49-F238E27FC236}">
                <a16:creationId xmlns:a16="http://schemas.microsoft.com/office/drawing/2014/main" id="{96D95C4E-A0F8-4C2C-BCD7-DF91C22CEA62}"/>
              </a:ext>
            </a:extLst>
          </p:cNvPr>
          <p:cNvSpPr txBox="1">
            <a:spLocks/>
          </p:cNvSpPr>
          <p:nvPr/>
        </p:nvSpPr>
        <p:spPr>
          <a:xfrm>
            <a:off x="6528742" y="2861191"/>
            <a:ext cx="4324340" cy="3655568"/>
          </a:xfrm>
          <a:prstGeom prst="rect">
            <a:avLst/>
          </a:prstGeom>
        </p:spPr>
        <p:txBody>
          <a:bodyPr vert="horz" lIns="91440" tIns="45720" rIns="91440" bIns="45720" rtlCol="0">
            <a:normAutofit/>
          </a:bodyPr>
          <a:lstStyle>
            <a:lvl1pPr marL="246888" indent="-246888" algn="l" defTabSz="914400" rtl="0" eaLnBrk="1" latinLnBrk="0" hangingPunct="1">
              <a:lnSpc>
                <a:spcPct val="90000"/>
              </a:lnSpc>
              <a:spcBef>
                <a:spcPts val="1400"/>
              </a:spcBef>
              <a:buFont typeface="Euphemia" pitchFamily="34" charset="0"/>
              <a:buChar char="›"/>
              <a:defRPr sz="2400" kern="1200">
                <a:solidFill>
                  <a:schemeClr val="tx1"/>
                </a:solidFill>
                <a:latin typeface="+mn-lt"/>
                <a:ea typeface="+mn-ea"/>
                <a:cs typeface="+mn-cs"/>
              </a:defRPr>
            </a:lvl1pPr>
            <a:lvl2pPr marL="612648" indent="-246888" algn="l" defTabSz="914400" rtl="0" eaLnBrk="1" latinLnBrk="0" hangingPunct="1">
              <a:lnSpc>
                <a:spcPct val="90000"/>
              </a:lnSpc>
              <a:spcBef>
                <a:spcPts val="600"/>
              </a:spcBef>
              <a:buFont typeface="Euphemia" pitchFamily="34" charset="0"/>
              <a:buChar char="–"/>
              <a:defRPr sz="2000" kern="1200">
                <a:solidFill>
                  <a:schemeClr val="tx1"/>
                </a:solidFill>
                <a:latin typeface="+mn-lt"/>
                <a:ea typeface="+mn-ea"/>
                <a:cs typeface="+mn-cs"/>
              </a:defRPr>
            </a:lvl2pPr>
            <a:lvl3pPr marL="97840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3pPr>
            <a:lvl4pPr marL="1344168" indent="-246888" algn="l" defTabSz="914400" rtl="0" eaLnBrk="1" latinLnBrk="0" hangingPunct="1">
              <a:lnSpc>
                <a:spcPct val="90000"/>
              </a:lnSpc>
              <a:spcBef>
                <a:spcPts val="600"/>
              </a:spcBef>
              <a:buFont typeface="Arial" pitchFamily="34" charset="0"/>
              <a:buChar char="–"/>
              <a:defRPr sz="1600" kern="1200">
                <a:solidFill>
                  <a:schemeClr val="tx1"/>
                </a:solidFill>
                <a:latin typeface="+mn-lt"/>
                <a:ea typeface="+mn-ea"/>
                <a:cs typeface="+mn-cs"/>
              </a:defRPr>
            </a:lvl4pPr>
            <a:lvl5pPr marL="1709928" indent="-246888" algn="l" defTabSz="914400" rtl="0" eaLnBrk="1" latinLnBrk="0" hangingPunct="1">
              <a:lnSpc>
                <a:spcPct val="90000"/>
              </a:lnSpc>
              <a:spcBef>
                <a:spcPts val="600"/>
              </a:spcBef>
              <a:buFont typeface="Euphemia" pitchFamily="34" charset="0"/>
              <a:buChar char="›"/>
              <a:defRPr sz="1600" kern="1200">
                <a:solidFill>
                  <a:schemeClr val="tx1"/>
                </a:solidFill>
                <a:latin typeface="+mn-lt"/>
                <a:ea typeface="+mn-ea"/>
                <a:cs typeface="+mn-cs"/>
              </a:defRPr>
            </a:lvl5pPr>
            <a:lvl6pPr marL="2075688" indent="-246888" algn="l" defTabSz="914400" rtl="0" eaLnBrk="1" latinLnBrk="0" hangingPunct="1">
              <a:lnSpc>
                <a:spcPct val="90000"/>
              </a:lnSpc>
              <a:spcBef>
                <a:spcPts val="600"/>
              </a:spcBef>
              <a:buFont typeface="Euphemia" pitchFamily="34" charset="0"/>
              <a:buChar char="–"/>
              <a:defRPr sz="1600" kern="1200">
                <a:solidFill>
                  <a:schemeClr val="tx1"/>
                </a:solidFill>
                <a:latin typeface="+mn-lt"/>
                <a:ea typeface="+mn-ea"/>
                <a:cs typeface="+mn-cs"/>
              </a:defRPr>
            </a:lvl6pPr>
            <a:lvl7pPr marL="2441448" indent="-246888" algn="l" defTabSz="914400" rtl="0" eaLnBrk="1" latinLnBrk="0" hangingPunct="1">
              <a:lnSpc>
                <a:spcPct val="90000"/>
              </a:lnSpc>
              <a:spcBef>
                <a:spcPts val="600"/>
              </a:spcBef>
              <a:buFont typeface="Euphemia" pitchFamily="34" charset="0"/>
              <a:buChar char="›"/>
              <a:defRPr sz="1600" kern="1200">
                <a:solidFill>
                  <a:schemeClr val="tx1"/>
                </a:solidFill>
                <a:latin typeface="+mn-lt"/>
                <a:ea typeface="+mn-ea"/>
                <a:cs typeface="+mn-cs"/>
              </a:defRPr>
            </a:lvl7pPr>
            <a:lvl8pPr marL="2807208" indent="-246888" algn="l" defTabSz="914400" rtl="0" eaLnBrk="1" latinLnBrk="0" hangingPunct="1">
              <a:lnSpc>
                <a:spcPct val="90000"/>
              </a:lnSpc>
              <a:spcBef>
                <a:spcPts val="600"/>
              </a:spcBef>
              <a:buFont typeface="Euphemia" pitchFamily="34" charset="0"/>
              <a:buChar char="–"/>
              <a:defRPr sz="1600" kern="1200" baseline="0">
                <a:solidFill>
                  <a:schemeClr val="tx1"/>
                </a:solidFill>
                <a:latin typeface="+mn-lt"/>
                <a:ea typeface="+mn-ea"/>
                <a:cs typeface="+mn-cs"/>
              </a:defRPr>
            </a:lvl8pPr>
            <a:lvl9pPr marL="3172968" indent="-246888" algn="l" defTabSz="914400" rtl="0" eaLnBrk="1" latinLnBrk="0" hangingPunct="1">
              <a:lnSpc>
                <a:spcPct val="90000"/>
              </a:lnSpc>
              <a:spcBef>
                <a:spcPts val="600"/>
              </a:spcBef>
              <a:buFont typeface="Euphemia" pitchFamily="34" charset="0"/>
              <a:buChar char="›"/>
              <a:defRPr sz="1600" kern="1200" baseline="0">
                <a:solidFill>
                  <a:schemeClr val="tx1"/>
                </a:solidFill>
                <a:latin typeface="+mn-lt"/>
                <a:ea typeface="+mn-ea"/>
                <a:cs typeface="+mn-cs"/>
              </a:defRPr>
            </a:lvl9pPr>
          </a:lstStyle>
          <a:p>
            <a:pPr marR="0" lvl="0" algn="l" defTabSz="914400" rtl="0" eaLnBrk="1" fontAlgn="auto" latinLnBrk="0" hangingPunct="1">
              <a:lnSpc>
                <a:spcPct val="90000"/>
              </a:lnSpc>
              <a:spcBef>
                <a:spcPts val="1400"/>
              </a:spcBef>
              <a:spcAft>
                <a:spcPts val="0"/>
              </a:spcAft>
              <a:buClrTx/>
              <a:buSzTx/>
              <a:buFont typeface="Arial" panose="020B0604020202020204" pitchFamily="34" charset="0"/>
              <a:buChar char="•"/>
              <a:tabLst/>
              <a:defRPr/>
            </a:pPr>
            <a:r>
              <a:rPr kumimoji="0" lang="en-US" b="1" i="0" u="none" strike="noStrike" kern="1200" cap="none" spc="0" normalizeH="0" baseline="0" noProof="0" dirty="0">
                <a:ln>
                  <a:noFill/>
                </a:ln>
                <a:solidFill>
                  <a:srgbClr val="465562"/>
                </a:solidFill>
                <a:effectLst/>
                <a:uLnTx/>
                <a:uFillTx/>
                <a:latin typeface="Euphemia"/>
                <a:ea typeface="+mn-ea"/>
                <a:cs typeface="+mn-cs"/>
              </a:rPr>
              <a:t>Create static DB schema</a:t>
            </a:r>
          </a:p>
          <a:p>
            <a:pPr marR="0" lvl="0" algn="l" defTabSz="914400" rtl="0" eaLnBrk="1" fontAlgn="auto" latinLnBrk="0" hangingPunct="1">
              <a:lnSpc>
                <a:spcPct val="90000"/>
              </a:lnSpc>
              <a:spcBef>
                <a:spcPts val="1400"/>
              </a:spcBef>
              <a:spcAft>
                <a:spcPts val="0"/>
              </a:spcAft>
              <a:buClrTx/>
              <a:buSzTx/>
              <a:buFont typeface="Arial" panose="020B0604020202020204" pitchFamily="34" charset="0"/>
              <a:buChar char="•"/>
              <a:tabLst/>
              <a:defRPr/>
            </a:pPr>
            <a:r>
              <a:rPr kumimoji="0" lang="en-US" b="1" i="0" u="none" strike="noStrike" kern="1200" cap="none" spc="0" normalizeH="0" baseline="0" noProof="0" dirty="0">
                <a:ln>
                  <a:noFill/>
                </a:ln>
                <a:solidFill>
                  <a:srgbClr val="465562"/>
                </a:solidFill>
                <a:effectLst/>
                <a:uLnTx/>
                <a:uFillTx/>
                <a:latin typeface="Euphemia"/>
                <a:ea typeface="+mn-ea"/>
                <a:cs typeface="+mn-cs"/>
              </a:rPr>
              <a:t>Transform data into RDBMS</a:t>
            </a:r>
          </a:p>
          <a:p>
            <a:pPr marR="0" lvl="0" algn="l" defTabSz="914400" rtl="0" eaLnBrk="1" fontAlgn="auto" latinLnBrk="0" hangingPunct="1">
              <a:lnSpc>
                <a:spcPct val="90000"/>
              </a:lnSpc>
              <a:spcBef>
                <a:spcPts val="1400"/>
              </a:spcBef>
              <a:spcAft>
                <a:spcPts val="0"/>
              </a:spcAft>
              <a:buClrTx/>
              <a:buSzTx/>
              <a:buFont typeface="Arial" panose="020B0604020202020204" pitchFamily="34" charset="0"/>
              <a:buChar char="•"/>
              <a:tabLst/>
              <a:defRPr/>
            </a:pPr>
            <a:r>
              <a:rPr kumimoji="0" lang="en-US" b="1" i="0" u="none" strike="noStrike" kern="1200" cap="none" spc="0" normalizeH="0" baseline="0" noProof="0" dirty="0">
                <a:ln>
                  <a:noFill/>
                </a:ln>
                <a:solidFill>
                  <a:srgbClr val="465562"/>
                </a:solidFill>
                <a:effectLst/>
                <a:uLnTx/>
                <a:uFillTx/>
                <a:latin typeface="Euphemia"/>
                <a:ea typeface="+mn-ea"/>
                <a:cs typeface="+mn-cs"/>
              </a:rPr>
              <a:t>Query data in RDBMS format</a:t>
            </a:r>
            <a:endParaRPr kumimoji="0" lang="pl-PL" b="1" i="0" u="none" strike="noStrike" kern="1200" cap="none" spc="0" normalizeH="0" baseline="0" noProof="0" dirty="0">
              <a:ln>
                <a:noFill/>
              </a:ln>
              <a:solidFill>
                <a:srgbClr val="465562"/>
              </a:solidFill>
              <a:effectLst/>
              <a:uLnTx/>
              <a:uFillTx/>
              <a:latin typeface="Euphemia"/>
              <a:ea typeface="+mn-ea"/>
              <a:cs typeface="+mn-cs"/>
            </a:endParaRPr>
          </a:p>
          <a:p>
            <a:pPr marL="246888" marR="0" lvl="0" indent="-246888" algn="l" defTabSz="914400" rtl="0" eaLnBrk="1" fontAlgn="auto" latinLnBrk="0" hangingPunct="1">
              <a:lnSpc>
                <a:spcPct val="90000"/>
              </a:lnSpc>
              <a:spcBef>
                <a:spcPts val="1400"/>
              </a:spcBef>
              <a:spcAft>
                <a:spcPts val="0"/>
              </a:spcAft>
              <a:buClrTx/>
              <a:buSzTx/>
              <a:buFont typeface="Wingdings" panose="05000000000000000000" pitchFamily="2" charset="2"/>
              <a:buChar char="§"/>
              <a:tabLst/>
              <a:defRPr/>
            </a:pPr>
            <a:endParaRPr kumimoji="0" lang="pl-PL" sz="1800" b="1" i="0" u="none" strike="noStrike" kern="1200" cap="none" spc="0" normalizeH="0" baseline="0" noProof="0" dirty="0">
              <a:ln>
                <a:noFill/>
              </a:ln>
              <a:solidFill>
                <a:srgbClr val="465562"/>
              </a:solidFill>
              <a:effectLst/>
              <a:uLnTx/>
              <a:uFillTx/>
              <a:latin typeface="Euphemia"/>
              <a:ea typeface="+mn-ea"/>
              <a:cs typeface="+mn-cs"/>
            </a:endParaRPr>
          </a:p>
          <a:p>
            <a:pPr marL="246888" marR="0" lvl="0" indent="-246888" algn="l" defTabSz="914400" rtl="0" eaLnBrk="1" fontAlgn="auto" latinLnBrk="0" hangingPunct="1">
              <a:lnSpc>
                <a:spcPct val="90000"/>
              </a:lnSpc>
              <a:spcBef>
                <a:spcPts val="1400"/>
              </a:spcBef>
              <a:spcAft>
                <a:spcPts val="0"/>
              </a:spcAft>
              <a:buClrTx/>
              <a:buSzTx/>
              <a:buFont typeface="Euphemia" pitchFamily="34" charset="0"/>
              <a:buChar char="›"/>
              <a:tabLst/>
              <a:defRPr/>
            </a:pPr>
            <a:endParaRPr kumimoji="0" lang="pl-PL" sz="1800" b="0" i="0" u="none" strike="noStrike" kern="1200" cap="none" spc="0" normalizeH="0" baseline="0" noProof="0" dirty="0">
              <a:ln>
                <a:noFill/>
              </a:ln>
              <a:solidFill>
                <a:srgbClr val="465562"/>
              </a:solidFill>
              <a:effectLst/>
              <a:uLnTx/>
              <a:uFillTx/>
              <a:latin typeface="Euphemia"/>
              <a:ea typeface="+mn-ea"/>
              <a:cs typeface="+mn-cs"/>
            </a:endParaRPr>
          </a:p>
        </p:txBody>
      </p:sp>
    </p:spTree>
    <p:extLst>
      <p:ext uri="{BB962C8B-B14F-4D97-AF65-F5344CB8AC3E}">
        <p14:creationId xmlns:p14="http://schemas.microsoft.com/office/powerpoint/2010/main" val="24383389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B2E2000-5E1A-461A-AF72-79E07742676C}"/>
              </a:ext>
            </a:extLst>
          </p:cNvPr>
          <p:cNvSpPr>
            <a:spLocks noGrp="1"/>
          </p:cNvSpPr>
          <p:nvPr>
            <p:ph type="body" sz="quarter" idx="13"/>
          </p:nvPr>
        </p:nvSpPr>
        <p:spPr>
          <a:xfrm>
            <a:off x="2118095" y="993608"/>
            <a:ext cx="5032406" cy="717974"/>
          </a:xfrm>
        </p:spPr>
        <p:txBody>
          <a:bodyPr>
            <a:normAutofit fontScale="92500"/>
          </a:bodyPr>
          <a:lstStyle/>
          <a:p>
            <a:r>
              <a:rPr lang="en-GB" sz="4000" b="1" dirty="0">
                <a:solidFill>
                  <a:srgbClr val="FF7100"/>
                </a:solidFill>
                <a:latin typeface="+mn-lt"/>
              </a:rPr>
              <a:t>Lambda Architecture</a:t>
            </a:r>
            <a:endParaRPr lang="pl-PL" sz="4000" b="1" dirty="0">
              <a:solidFill>
                <a:srgbClr val="FF7100"/>
              </a:solidFill>
              <a:latin typeface="+mn-lt"/>
            </a:endParaRPr>
          </a:p>
        </p:txBody>
      </p:sp>
      <p:grpSp>
        <p:nvGrpSpPr>
          <p:cNvPr id="74" name="Group 73">
            <a:extLst>
              <a:ext uri="{FF2B5EF4-FFF2-40B4-BE49-F238E27FC236}">
                <a16:creationId xmlns:a16="http://schemas.microsoft.com/office/drawing/2014/main" id="{C7A9F9D6-8D0C-4692-B7AA-70EAF65EEF9B}"/>
              </a:ext>
            </a:extLst>
          </p:cNvPr>
          <p:cNvGrpSpPr/>
          <p:nvPr/>
        </p:nvGrpSpPr>
        <p:grpSpPr>
          <a:xfrm>
            <a:off x="3978709" y="2185639"/>
            <a:ext cx="5964463" cy="2141580"/>
            <a:chOff x="1969941" y="1591765"/>
            <a:chExt cx="9362234" cy="3029526"/>
          </a:xfrm>
        </p:grpSpPr>
        <p:sp>
          <p:nvSpPr>
            <p:cNvPr id="75" name="TextBox 74">
              <a:extLst>
                <a:ext uri="{FF2B5EF4-FFF2-40B4-BE49-F238E27FC236}">
                  <a16:creationId xmlns:a16="http://schemas.microsoft.com/office/drawing/2014/main" id="{A4F29073-CC63-42BE-8580-95D9217D362A}"/>
                </a:ext>
              </a:extLst>
            </p:cNvPr>
            <p:cNvSpPr txBox="1"/>
            <p:nvPr/>
          </p:nvSpPr>
          <p:spPr>
            <a:xfrm>
              <a:off x="9090399" y="2289212"/>
              <a:ext cx="1629985" cy="519200"/>
            </a:xfrm>
            <a:prstGeom prst="rect">
              <a:avLst/>
            </a:prstGeom>
            <a:noFill/>
          </p:spPr>
          <p:txBody>
            <a:bodyPr wrap="none" lIns="137160" tIns="109728" rIns="137160" bIns="109728" rtlCol="0">
              <a:spAutoFit/>
            </a:bodyPr>
            <a:lstStyle/>
            <a:p>
              <a:pPr>
                <a:lnSpc>
                  <a:spcPct val="90000"/>
                </a:lnSpc>
                <a:spcAft>
                  <a:spcPts val="450"/>
                </a:spcAft>
              </a:pPr>
              <a:r>
                <a:rPr lang="en-AU" sz="1050" b="1" dirty="0">
                  <a:solidFill>
                    <a:schemeClr val="tx1">
                      <a:lumMod val="65000"/>
                      <a:lumOff val="35000"/>
                    </a:schemeClr>
                  </a:solidFill>
                </a:rPr>
                <a:t>BATCH LAYER</a:t>
              </a:r>
            </a:p>
          </p:txBody>
        </p:sp>
        <p:grpSp>
          <p:nvGrpSpPr>
            <p:cNvPr id="76" name="Group 75">
              <a:extLst>
                <a:ext uri="{FF2B5EF4-FFF2-40B4-BE49-F238E27FC236}">
                  <a16:creationId xmlns:a16="http://schemas.microsoft.com/office/drawing/2014/main" id="{BAC0A8AC-9660-47AF-A158-31EA5F0103EB}"/>
                </a:ext>
              </a:extLst>
            </p:cNvPr>
            <p:cNvGrpSpPr/>
            <p:nvPr/>
          </p:nvGrpSpPr>
          <p:grpSpPr>
            <a:xfrm>
              <a:off x="1969941" y="1591765"/>
              <a:ext cx="9362234" cy="3029526"/>
              <a:chOff x="1969941" y="1591765"/>
              <a:chExt cx="9362234" cy="3029526"/>
            </a:xfrm>
          </p:grpSpPr>
          <p:sp>
            <p:nvSpPr>
              <p:cNvPr id="77" name="Rectangle 76">
                <a:extLst>
                  <a:ext uri="{FF2B5EF4-FFF2-40B4-BE49-F238E27FC236}">
                    <a16:creationId xmlns:a16="http://schemas.microsoft.com/office/drawing/2014/main" id="{33FA317C-811B-43AA-9267-F4FFFB7C28E8}"/>
                  </a:ext>
                </a:extLst>
              </p:cNvPr>
              <p:cNvSpPr/>
              <p:nvPr/>
            </p:nvSpPr>
            <p:spPr bwMode="auto">
              <a:xfrm>
                <a:off x="6529495" y="2202614"/>
                <a:ext cx="1835496" cy="647961"/>
              </a:xfrm>
              <a:prstGeom prst="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0" tIns="34978" rIns="0" bIns="34978" numCol="1" rtlCol="0" anchor="ctr" anchorCtr="0" compatLnSpc="1">
                <a:prstTxWarp prst="textNoShape">
                  <a:avLst/>
                </a:prstTxWarp>
              </a:bodyPr>
              <a:lstStyle/>
              <a:p>
                <a:pPr algn="ctr" defTabSz="699354" fontAlgn="base">
                  <a:spcBef>
                    <a:spcPct val="0"/>
                  </a:spcBef>
                  <a:spcAft>
                    <a:spcPct val="0"/>
                  </a:spcAft>
                </a:pPr>
                <a:r>
                  <a:rPr lang="en-AU" sz="1200" dirty="0">
                    <a:gradFill>
                      <a:gsLst>
                        <a:gs pos="5439">
                          <a:srgbClr val="F8F8F8"/>
                        </a:gs>
                        <a:gs pos="10000">
                          <a:srgbClr val="F8F8F8"/>
                        </a:gs>
                      </a:gsLst>
                      <a:lin ang="5400000" scaled="0"/>
                    </a:gradFill>
                  </a:rPr>
                  <a:t>Precomputed Views</a:t>
                </a:r>
              </a:p>
            </p:txBody>
          </p:sp>
          <p:cxnSp>
            <p:nvCxnSpPr>
              <p:cNvPr id="78" name="Straight Arrow Connector 77">
                <a:extLst>
                  <a:ext uri="{FF2B5EF4-FFF2-40B4-BE49-F238E27FC236}">
                    <a16:creationId xmlns:a16="http://schemas.microsoft.com/office/drawing/2014/main" id="{A7922162-1050-4451-9196-231600515BCD}"/>
                  </a:ext>
                </a:extLst>
              </p:cNvPr>
              <p:cNvCxnSpPr>
                <a:cxnSpLocks/>
                <a:stCxn id="82" idx="3"/>
                <a:endCxn id="77" idx="1"/>
              </p:cNvCxnSpPr>
              <p:nvPr/>
            </p:nvCxnSpPr>
            <p:spPr>
              <a:xfrm>
                <a:off x="5537902" y="2526595"/>
                <a:ext cx="991594" cy="0"/>
              </a:xfrm>
              <a:prstGeom prst="straightConnector1">
                <a:avLst/>
              </a:prstGeom>
              <a:ln>
                <a:headEnd type="none"/>
                <a:tailEnd type="triangle"/>
              </a:ln>
            </p:spPr>
            <p:style>
              <a:lnRef idx="3">
                <a:schemeClr val="accent1"/>
              </a:lnRef>
              <a:fillRef idx="0">
                <a:schemeClr val="accent1"/>
              </a:fillRef>
              <a:effectRef idx="2">
                <a:schemeClr val="accent1"/>
              </a:effectRef>
              <a:fontRef idx="minor">
                <a:schemeClr val="tx1"/>
              </a:fontRef>
            </p:style>
          </p:cxnSp>
          <p:grpSp>
            <p:nvGrpSpPr>
              <p:cNvPr id="79" name="Group 78">
                <a:extLst>
                  <a:ext uri="{FF2B5EF4-FFF2-40B4-BE49-F238E27FC236}">
                    <a16:creationId xmlns:a16="http://schemas.microsoft.com/office/drawing/2014/main" id="{6B063648-F601-4938-88E2-D07754D0CCBC}"/>
                  </a:ext>
                </a:extLst>
              </p:cNvPr>
              <p:cNvGrpSpPr/>
              <p:nvPr/>
            </p:nvGrpSpPr>
            <p:grpSpPr>
              <a:xfrm>
                <a:off x="1969941" y="1591765"/>
                <a:ext cx="9362234" cy="3029526"/>
                <a:chOff x="1969941" y="1591765"/>
                <a:chExt cx="9362234" cy="3029526"/>
              </a:xfrm>
            </p:grpSpPr>
            <p:sp>
              <p:nvSpPr>
                <p:cNvPr id="80" name="Rectangle 79">
                  <a:extLst>
                    <a:ext uri="{FF2B5EF4-FFF2-40B4-BE49-F238E27FC236}">
                      <a16:creationId xmlns:a16="http://schemas.microsoft.com/office/drawing/2014/main" id="{B2FF538D-86F3-41E4-998E-4A827C878DBF}"/>
                    </a:ext>
                  </a:extLst>
                </p:cNvPr>
                <p:cNvSpPr/>
                <p:nvPr/>
              </p:nvSpPr>
              <p:spPr bwMode="auto">
                <a:xfrm>
                  <a:off x="6093078" y="3511351"/>
                  <a:ext cx="2418709" cy="566464"/>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0" tIns="34978" rIns="0" bIns="34978" numCol="1" rtlCol="0" anchor="ctr" anchorCtr="0" compatLnSpc="1">
                  <a:prstTxWarp prst="textNoShape">
                    <a:avLst/>
                  </a:prstTxWarp>
                </a:bodyPr>
                <a:lstStyle/>
                <a:p>
                  <a:pPr algn="ctr" defTabSz="699354" fontAlgn="base">
                    <a:spcBef>
                      <a:spcPct val="0"/>
                    </a:spcBef>
                    <a:spcAft>
                      <a:spcPct val="0"/>
                    </a:spcAft>
                  </a:pPr>
                  <a:r>
                    <a:rPr lang="en-AU" sz="1200" dirty="0">
                      <a:gradFill>
                        <a:gsLst>
                          <a:gs pos="5439">
                            <a:srgbClr val="F8F8F8"/>
                          </a:gs>
                          <a:gs pos="10000">
                            <a:srgbClr val="F8F8F8"/>
                          </a:gs>
                        </a:gsLst>
                        <a:lin ang="5400000" scaled="0"/>
                      </a:gradFill>
                    </a:rPr>
                    <a:t>Batch View</a:t>
                  </a:r>
                </a:p>
              </p:txBody>
            </p:sp>
            <p:sp>
              <p:nvSpPr>
                <p:cNvPr id="81" name="Rectangular Callout 11">
                  <a:extLst>
                    <a:ext uri="{FF2B5EF4-FFF2-40B4-BE49-F238E27FC236}">
                      <a16:creationId xmlns:a16="http://schemas.microsoft.com/office/drawing/2014/main" id="{B7CE25A3-2280-4F28-9992-C12DBFDE202D}"/>
                    </a:ext>
                  </a:extLst>
                </p:cNvPr>
                <p:cNvSpPr/>
                <p:nvPr/>
              </p:nvSpPr>
              <p:spPr bwMode="auto">
                <a:xfrm>
                  <a:off x="9670295" y="3927045"/>
                  <a:ext cx="1232380" cy="694246"/>
                </a:xfrm>
                <a:prstGeom prst="wedgeRectCallout">
                  <a:avLst>
                    <a:gd name="adj1" fmla="val -2804"/>
                    <a:gd name="adj2" fmla="val 76928"/>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0" tIns="34978" rIns="0" bIns="34978" numCol="1" rtlCol="0" anchor="ctr" anchorCtr="0" compatLnSpc="1">
                  <a:prstTxWarp prst="textNoShape">
                    <a:avLst/>
                  </a:prstTxWarp>
                </a:bodyPr>
                <a:lstStyle/>
                <a:p>
                  <a:pPr algn="ctr" defTabSz="699354" fontAlgn="base">
                    <a:spcBef>
                      <a:spcPct val="0"/>
                    </a:spcBef>
                    <a:spcAft>
                      <a:spcPct val="0"/>
                    </a:spcAft>
                  </a:pPr>
                  <a:r>
                    <a:rPr lang="en-AU" sz="1200" dirty="0">
                      <a:gradFill>
                        <a:gsLst>
                          <a:gs pos="5439">
                            <a:srgbClr val="F8F8F8"/>
                          </a:gs>
                          <a:gs pos="10000">
                            <a:srgbClr val="F8F8F8"/>
                          </a:gs>
                        </a:gsLst>
                        <a:lin ang="5400000" scaled="0"/>
                      </a:gradFill>
                    </a:rPr>
                    <a:t>Queries</a:t>
                  </a:r>
                </a:p>
              </p:txBody>
            </p:sp>
            <p:sp>
              <p:nvSpPr>
                <p:cNvPr id="82" name="Rectangle 81">
                  <a:extLst>
                    <a:ext uri="{FF2B5EF4-FFF2-40B4-BE49-F238E27FC236}">
                      <a16:creationId xmlns:a16="http://schemas.microsoft.com/office/drawing/2014/main" id="{3996746E-E246-4CB3-91AB-EE4EFC2E5DBA}"/>
                    </a:ext>
                  </a:extLst>
                </p:cNvPr>
                <p:cNvSpPr/>
                <p:nvPr/>
              </p:nvSpPr>
              <p:spPr bwMode="auto">
                <a:xfrm>
                  <a:off x="4120666" y="2202614"/>
                  <a:ext cx="1417236" cy="647961"/>
                </a:xfrm>
                <a:prstGeom prst="rect">
                  <a:avLst/>
                </a:prstGeom>
                <a:ln>
                  <a:headEnd type="none" w="med" len="med"/>
                  <a:tailEnd type="none" w="med" len="med"/>
                </a:ln>
              </p:spPr>
              <p:style>
                <a:lnRef idx="0">
                  <a:schemeClr val="accent5"/>
                </a:lnRef>
                <a:fillRef idx="3">
                  <a:schemeClr val="accent5"/>
                </a:fillRef>
                <a:effectRef idx="3">
                  <a:schemeClr val="accent5"/>
                </a:effectRef>
                <a:fontRef idx="minor">
                  <a:schemeClr val="lt1"/>
                </a:fontRef>
              </p:style>
              <p:txBody>
                <a:bodyPr vert="horz" wrap="square" lIns="0" tIns="34978" rIns="0" bIns="34978" numCol="1" rtlCol="0" anchor="ctr" anchorCtr="0" compatLnSpc="1">
                  <a:prstTxWarp prst="textNoShape">
                    <a:avLst/>
                  </a:prstTxWarp>
                </a:bodyPr>
                <a:lstStyle/>
                <a:p>
                  <a:pPr algn="ctr" defTabSz="699354" fontAlgn="base">
                    <a:spcBef>
                      <a:spcPct val="0"/>
                    </a:spcBef>
                    <a:spcAft>
                      <a:spcPct val="0"/>
                    </a:spcAft>
                  </a:pPr>
                  <a:r>
                    <a:rPr lang="en-AU" sz="1200" dirty="0">
                      <a:gradFill>
                        <a:gsLst>
                          <a:gs pos="5439">
                            <a:srgbClr val="F8F8F8"/>
                          </a:gs>
                          <a:gs pos="10000">
                            <a:srgbClr val="F8F8F8"/>
                          </a:gs>
                        </a:gsLst>
                        <a:lin ang="5400000" scaled="0"/>
                      </a:gradFill>
                    </a:rPr>
                    <a:t>All Data</a:t>
                  </a:r>
                </a:p>
              </p:txBody>
            </p:sp>
            <p:cxnSp>
              <p:nvCxnSpPr>
                <p:cNvPr id="83" name="Elbow Connector 36">
                  <a:extLst>
                    <a:ext uri="{FF2B5EF4-FFF2-40B4-BE49-F238E27FC236}">
                      <a16:creationId xmlns:a16="http://schemas.microsoft.com/office/drawing/2014/main" id="{C3A7F98C-D46A-443C-85D9-689678DC99CE}"/>
                    </a:ext>
                  </a:extLst>
                </p:cNvPr>
                <p:cNvCxnSpPr>
                  <a:cxnSpLocks/>
                  <a:stCxn id="123" idx="3"/>
                  <a:endCxn id="87" idx="1"/>
                </p:cNvCxnSpPr>
                <p:nvPr/>
              </p:nvCxnSpPr>
              <p:spPr>
                <a:xfrm flipV="1">
                  <a:off x="1969941" y="2372403"/>
                  <a:ext cx="1869916" cy="1295797"/>
                </a:xfrm>
                <a:prstGeom prst="bentConnector3">
                  <a:avLst/>
                </a:prstGeom>
                <a:ln>
                  <a:headEnd type="none"/>
                  <a:tailEnd type="triangle"/>
                </a:ln>
              </p:spPr>
              <p:style>
                <a:lnRef idx="3">
                  <a:schemeClr val="accent1"/>
                </a:lnRef>
                <a:fillRef idx="0">
                  <a:schemeClr val="accent1"/>
                </a:fillRef>
                <a:effectRef idx="2">
                  <a:schemeClr val="accent1"/>
                </a:effectRef>
                <a:fontRef idx="minor">
                  <a:schemeClr val="tx1"/>
                </a:fontRef>
              </p:style>
            </p:cxnSp>
            <p:cxnSp>
              <p:nvCxnSpPr>
                <p:cNvPr id="84" name="Elbow Connector 38">
                  <a:extLst>
                    <a:ext uri="{FF2B5EF4-FFF2-40B4-BE49-F238E27FC236}">
                      <a16:creationId xmlns:a16="http://schemas.microsoft.com/office/drawing/2014/main" id="{AE03278A-A1AB-47C8-A842-2EF42D461DEB}"/>
                    </a:ext>
                  </a:extLst>
                </p:cNvPr>
                <p:cNvCxnSpPr>
                  <a:stCxn id="80" idx="3"/>
                  <a:endCxn id="81" idx="1"/>
                </p:cNvCxnSpPr>
                <p:nvPr/>
              </p:nvCxnSpPr>
              <p:spPr>
                <a:xfrm>
                  <a:off x="8511787" y="3794584"/>
                  <a:ext cx="1158508" cy="479584"/>
                </a:xfrm>
                <a:prstGeom prst="bentConnector3">
                  <a:avLst/>
                </a:prstGeom>
                <a:ln>
                  <a:headEnd type="none"/>
                  <a:tailEnd type="triangle"/>
                </a:ln>
              </p:spPr>
              <p:style>
                <a:lnRef idx="3">
                  <a:schemeClr val="accent6"/>
                </a:lnRef>
                <a:fillRef idx="0">
                  <a:schemeClr val="accent6"/>
                </a:fillRef>
                <a:effectRef idx="2">
                  <a:schemeClr val="accent6"/>
                </a:effectRef>
                <a:fontRef idx="minor">
                  <a:schemeClr val="tx1"/>
                </a:fontRef>
              </p:style>
            </p:cxnSp>
            <p:cxnSp>
              <p:nvCxnSpPr>
                <p:cNvPr id="85" name="Straight Arrow Connector 84">
                  <a:extLst>
                    <a:ext uri="{FF2B5EF4-FFF2-40B4-BE49-F238E27FC236}">
                      <a16:creationId xmlns:a16="http://schemas.microsoft.com/office/drawing/2014/main" id="{FCD28C4E-5962-449D-B1F9-4B5C88596A04}"/>
                    </a:ext>
                  </a:extLst>
                </p:cNvPr>
                <p:cNvCxnSpPr>
                  <a:cxnSpLocks/>
                  <a:endCxn id="80" idx="0"/>
                </p:cNvCxnSpPr>
                <p:nvPr/>
              </p:nvCxnSpPr>
              <p:spPr>
                <a:xfrm flipH="1">
                  <a:off x="7302432" y="2860488"/>
                  <a:ext cx="1" cy="650863"/>
                </a:xfrm>
                <a:prstGeom prst="straightConnector1">
                  <a:avLst/>
                </a:prstGeom>
                <a:ln>
                  <a:headEnd type="none"/>
                  <a:tailEnd type="triangle"/>
                </a:ln>
              </p:spPr>
              <p:style>
                <a:lnRef idx="3">
                  <a:schemeClr val="accent1"/>
                </a:lnRef>
                <a:fillRef idx="0">
                  <a:schemeClr val="accent1"/>
                </a:fillRef>
                <a:effectRef idx="2">
                  <a:schemeClr val="accent1"/>
                </a:effectRef>
                <a:fontRef idx="minor">
                  <a:schemeClr val="tx1"/>
                </a:fontRef>
              </p:style>
            </p:cxnSp>
            <p:grpSp>
              <p:nvGrpSpPr>
                <p:cNvPr id="86" name="Group 85">
                  <a:extLst>
                    <a:ext uri="{FF2B5EF4-FFF2-40B4-BE49-F238E27FC236}">
                      <a16:creationId xmlns:a16="http://schemas.microsoft.com/office/drawing/2014/main" id="{3C4E19CF-6B44-4855-A460-7968C6B9682C}"/>
                    </a:ext>
                  </a:extLst>
                </p:cNvPr>
                <p:cNvGrpSpPr/>
                <p:nvPr/>
              </p:nvGrpSpPr>
              <p:grpSpPr>
                <a:xfrm>
                  <a:off x="3839857" y="1591765"/>
                  <a:ext cx="7492318" cy="1561275"/>
                  <a:chOff x="2485085" y="1582396"/>
                  <a:chExt cx="8361855" cy="1561275"/>
                </a:xfrm>
              </p:grpSpPr>
              <p:sp>
                <p:nvSpPr>
                  <p:cNvPr id="87" name="Rectangle 86">
                    <a:extLst>
                      <a:ext uri="{FF2B5EF4-FFF2-40B4-BE49-F238E27FC236}">
                        <a16:creationId xmlns:a16="http://schemas.microsoft.com/office/drawing/2014/main" id="{77492899-47E7-4324-8173-A304B030FFBE}"/>
                      </a:ext>
                    </a:extLst>
                  </p:cNvPr>
                  <p:cNvSpPr/>
                  <p:nvPr/>
                </p:nvSpPr>
                <p:spPr>
                  <a:xfrm>
                    <a:off x="2485085" y="1582396"/>
                    <a:ext cx="8361855" cy="1561275"/>
                  </a:xfrm>
                  <a:prstGeom prst="rect">
                    <a:avLst/>
                  </a:prstGeom>
                  <a:noFill/>
                  <a:ln w="381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pl-PL" sz="1350"/>
                  </a:p>
                </p:txBody>
              </p:sp>
              <p:sp>
                <p:nvSpPr>
                  <p:cNvPr id="88" name="TextBox 87">
                    <a:extLst>
                      <a:ext uri="{FF2B5EF4-FFF2-40B4-BE49-F238E27FC236}">
                        <a16:creationId xmlns:a16="http://schemas.microsoft.com/office/drawing/2014/main" id="{90B58834-8A3E-489D-A26C-8C20560CFE69}"/>
                      </a:ext>
                    </a:extLst>
                  </p:cNvPr>
                  <p:cNvSpPr txBox="1"/>
                  <p:nvPr/>
                </p:nvSpPr>
                <p:spPr>
                  <a:xfrm>
                    <a:off x="5067578" y="1644894"/>
                    <a:ext cx="2799108" cy="600835"/>
                  </a:xfrm>
                  <a:prstGeom prst="rect">
                    <a:avLst/>
                  </a:prstGeom>
                  <a:noFill/>
                </p:spPr>
                <p:txBody>
                  <a:bodyPr wrap="none" rtlCol="0">
                    <a:spAutoFit/>
                  </a:bodyPr>
                  <a:lstStyle/>
                  <a:p>
                    <a:pPr>
                      <a:lnSpc>
                        <a:spcPct val="90000"/>
                      </a:lnSpc>
                    </a:pPr>
                    <a:r>
                      <a:rPr lang="en-GB" sz="2400" b="1" dirty="0">
                        <a:solidFill>
                          <a:srgbClr val="0070C0"/>
                        </a:solidFill>
                      </a:rPr>
                      <a:t>COLD PATH</a:t>
                    </a:r>
                    <a:endParaRPr lang="pl-PL" sz="2400" b="1" dirty="0">
                      <a:solidFill>
                        <a:srgbClr val="0070C0"/>
                      </a:solidFill>
                    </a:endParaRPr>
                  </a:p>
                </p:txBody>
              </p:sp>
            </p:grpSp>
          </p:grpSp>
        </p:grpSp>
      </p:grpSp>
      <p:grpSp>
        <p:nvGrpSpPr>
          <p:cNvPr id="89" name="Group 88">
            <a:extLst>
              <a:ext uri="{FF2B5EF4-FFF2-40B4-BE49-F238E27FC236}">
                <a16:creationId xmlns:a16="http://schemas.microsoft.com/office/drawing/2014/main" id="{ABCD7A9D-BEBF-448A-BC20-162E02CABCFA}"/>
              </a:ext>
            </a:extLst>
          </p:cNvPr>
          <p:cNvGrpSpPr/>
          <p:nvPr/>
        </p:nvGrpSpPr>
        <p:grpSpPr>
          <a:xfrm>
            <a:off x="2626302" y="2740871"/>
            <a:ext cx="1352407" cy="2314296"/>
            <a:chOff x="1553214" y="2809084"/>
            <a:chExt cx="1012806" cy="2521912"/>
          </a:xfrm>
        </p:grpSpPr>
        <p:grpSp>
          <p:nvGrpSpPr>
            <p:cNvPr id="90" name="Group 89">
              <a:extLst>
                <a:ext uri="{FF2B5EF4-FFF2-40B4-BE49-F238E27FC236}">
                  <a16:creationId xmlns:a16="http://schemas.microsoft.com/office/drawing/2014/main" id="{558C2BC7-60A8-4CFF-A321-22EE2BB4AC0A}"/>
                </a:ext>
              </a:extLst>
            </p:cNvPr>
            <p:cNvGrpSpPr/>
            <p:nvPr/>
          </p:nvGrpSpPr>
          <p:grpSpPr>
            <a:xfrm>
              <a:off x="1553214" y="3328852"/>
              <a:ext cx="1012806" cy="967169"/>
              <a:chOff x="2494012" y="2348880"/>
              <a:chExt cx="1012806" cy="967169"/>
            </a:xfrm>
          </p:grpSpPr>
          <p:grpSp>
            <p:nvGrpSpPr>
              <p:cNvPr id="111" name="Group 110">
                <a:extLst>
                  <a:ext uri="{FF2B5EF4-FFF2-40B4-BE49-F238E27FC236}">
                    <a16:creationId xmlns:a16="http://schemas.microsoft.com/office/drawing/2014/main" id="{4E6850ED-0E0A-495C-8555-CF0C58C79BD8}"/>
                  </a:ext>
                </a:extLst>
              </p:cNvPr>
              <p:cNvGrpSpPr/>
              <p:nvPr/>
            </p:nvGrpSpPr>
            <p:grpSpPr>
              <a:xfrm>
                <a:off x="2494012" y="2348880"/>
                <a:ext cx="1012806" cy="288032"/>
                <a:chOff x="2494012" y="2348880"/>
                <a:chExt cx="1012806" cy="288032"/>
              </a:xfrm>
            </p:grpSpPr>
            <p:sp>
              <p:nvSpPr>
                <p:cNvPr id="124" name="Rectangle 123">
                  <a:extLst>
                    <a:ext uri="{FF2B5EF4-FFF2-40B4-BE49-F238E27FC236}">
                      <a16:creationId xmlns:a16="http://schemas.microsoft.com/office/drawing/2014/main" id="{3A602F9C-C129-4757-AFDA-1B27657A9A92}"/>
                    </a:ext>
                  </a:extLst>
                </p:cNvPr>
                <p:cNvSpPr/>
                <p:nvPr/>
              </p:nvSpPr>
              <p:spPr>
                <a:xfrm>
                  <a:off x="2494012" y="2348880"/>
                  <a:ext cx="144016" cy="288032"/>
                </a:xfrm>
                <a:prstGeom prst="rect">
                  <a:avLst/>
                </a:prstGeom>
                <a:solidFill>
                  <a:srgbClr val="0070C0"/>
                </a:solidFill>
                <a:ln>
                  <a:solidFill>
                    <a:srgbClr val="002060"/>
                  </a:solid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pl-PL" sz="1350"/>
                </a:p>
              </p:txBody>
            </p:sp>
            <p:sp>
              <p:nvSpPr>
                <p:cNvPr id="125" name="Rectangle 124">
                  <a:extLst>
                    <a:ext uri="{FF2B5EF4-FFF2-40B4-BE49-F238E27FC236}">
                      <a16:creationId xmlns:a16="http://schemas.microsoft.com/office/drawing/2014/main" id="{10351C99-CCF7-4568-B14C-3EE304DDA9DA}"/>
                    </a:ext>
                  </a:extLst>
                </p:cNvPr>
                <p:cNvSpPr/>
                <p:nvPr/>
              </p:nvSpPr>
              <p:spPr>
                <a:xfrm>
                  <a:off x="2710036" y="2348880"/>
                  <a:ext cx="144016" cy="288032"/>
                </a:xfrm>
                <a:prstGeom prst="rect">
                  <a:avLst/>
                </a:prstGeom>
                <a:solidFill>
                  <a:srgbClr val="0070C0"/>
                </a:solidFill>
                <a:ln>
                  <a:solidFill>
                    <a:srgbClr val="002060"/>
                  </a:solid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pl-PL" sz="1350"/>
                </a:p>
              </p:txBody>
            </p:sp>
            <p:sp>
              <p:nvSpPr>
                <p:cNvPr id="126" name="Rectangle 125">
                  <a:extLst>
                    <a:ext uri="{FF2B5EF4-FFF2-40B4-BE49-F238E27FC236}">
                      <a16:creationId xmlns:a16="http://schemas.microsoft.com/office/drawing/2014/main" id="{52C5EADE-AD5B-47B4-B72D-82663E17AD71}"/>
                    </a:ext>
                  </a:extLst>
                </p:cNvPr>
                <p:cNvSpPr/>
                <p:nvPr/>
              </p:nvSpPr>
              <p:spPr>
                <a:xfrm>
                  <a:off x="2926060" y="2348880"/>
                  <a:ext cx="144016" cy="288032"/>
                </a:xfrm>
                <a:prstGeom prst="rect">
                  <a:avLst/>
                </a:prstGeom>
                <a:solidFill>
                  <a:srgbClr val="0070C0"/>
                </a:solidFill>
                <a:ln>
                  <a:solidFill>
                    <a:srgbClr val="002060"/>
                  </a:solid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pl-PL" sz="1350"/>
                </a:p>
              </p:txBody>
            </p:sp>
            <p:sp>
              <p:nvSpPr>
                <p:cNvPr id="127" name="Rectangle 126">
                  <a:extLst>
                    <a:ext uri="{FF2B5EF4-FFF2-40B4-BE49-F238E27FC236}">
                      <a16:creationId xmlns:a16="http://schemas.microsoft.com/office/drawing/2014/main" id="{F7A8EDB9-3C3A-4B0D-B36E-75C876EA1715}"/>
                    </a:ext>
                  </a:extLst>
                </p:cNvPr>
                <p:cNvSpPr/>
                <p:nvPr/>
              </p:nvSpPr>
              <p:spPr>
                <a:xfrm>
                  <a:off x="3144431" y="2348880"/>
                  <a:ext cx="144016" cy="288032"/>
                </a:xfrm>
                <a:prstGeom prst="rect">
                  <a:avLst/>
                </a:prstGeom>
                <a:solidFill>
                  <a:srgbClr val="0070C0"/>
                </a:solidFill>
                <a:ln>
                  <a:solidFill>
                    <a:srgbClr val="002060"/>
                  </a:solid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pl-PL" sz="1350"/>
                </a:p>
              </p:txBody>
            </p:sp>
            <p:sp>
              <p:nvSpPr>
                <p:cNvPr id="128" name="Rectangle 127">
                  <a:extLst>
                    <a:ext uri="{FF2B5EF4-FFF2-40B4-BE49-F238E27FC236}">
                      <a16:creationId xmlns:a16="http://schemas.microsoft.com/office/drawing/2014/main" id="{CFBC010A-3D8C-4FA4-9098-C8276D726F0B}"/>
                    </a:ext>
                  </a:extLst>
                </p:cNvPr>
                <p:cNvSpPr/>
                <p:nvPr/>
              </p:nvSpPr>
              <p:spPr>
                <a:xfrm>
                  <a:off x="3362802" y="2348880"/>
                  <a:ext cx="144016" cy="288032"/>
                </a:xfrm>
                <a:prstGeom prst="rect">
                  <a:avLst/>
                </a:prstGeom>
                <a:solidFill>
                  <a:srgbClr val="0070C0"/>
                </a:solidFill>
                <a:ln>
                  <a:solidFill>
                    <a:srgbClr val="002060"/>
                  </a:solid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pl-PL" sz="1350"/>
                </a:p>
              </p:txBody>
            </p:sp>
          </p:grpSp>
          <p:grpSp>
            <p:nvGrpSpPr>
              <p:cNvPr id="112" name="Group 111">
                <a:extLst>
                  <a:ext uri="{FF2B5EF4-FFF2-40B4-BE49-F238E27FC236}">
                    <a16:creationId xmlns:a16="http://schemas.microsoft.com/office/drawing/2014/main" id="{7BEE40D6-7945-4165-9FB1-A7BCB93376A9}"/>
                  </a:ext>
                </a:extLst>
              </p:cNvPr>
              <p:cNvGrpSpPr/>
              <p:nvPr/>
            </p:nvGrpSpPr>
            <p:grpSpPr>
              <a:xfrm>
                <a:off x="2494012" y="2679571"/>
                <a:ext cx="1012806" cy="288032"/>
                <a:chOff x="2494012" y="2348880"/>
                <a:chExt cx="1012806" cy="288032"/>
              </a:xfrm>
            </p:grpSpPr>
            <p:sp>
              <p:nvSpPr>
                <p:cNvPr id="119" name="Rectangle 118">
                  <a:extLst>
                    <a:ext uri="{FF2B5EF4-FFF2-40B4-BE49-F238E27FC236}">
                      <a16:creationId xmlns:a16="http://schemas.microsoft.com/office/drawing/2014/main" id="{0D5AA742-E5C8-48A9-A1C3-5CE61413799F}"/>
                    </a:ext>
                  </a:extLst>
                </p:cNvPr>
                <p:cNvSpPr/>
                <p:nvPr/>
              </p:nvSpPr>
              <p:spPr>
                <a:xfrm>
                  <a:off x="2494012" y="2348880"/>
                  <a:ext cx="144016" cy="288032"/>
                </a:xfrm>
                <a:prstGeom prst="rect">
                  <a:avLst/>
                </a:prstGeom>
                <a:solidFill>
                  <a:srgbClr val="0070C0"/>
                </a:solidFill>
                <a:ln>
                  <a:solidFill>
                    <a:srgbClr val="002060"/>
                  </a:solid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pl-PL" sz="1350"/>
                </a:p>
              </p:txBody>
            </p:sp>
            <p:sp>
              <p:nvSpPr>
                <p:cNvPr id="120" name="Rectangle 119">
                  <a:extLst>
                    <a:ext uri="{FF2B5EF4-FFF2-40B4-BE49-F238E27FC236}">
                      <a16:creationId xmlns:a16="http://schemas.microsoft.com/office/drawing/2014/main" id="{0155BA03-D47B-4812-8754-880E207A4F8A}"/>
                    </a:ext>
                  </a:extLst>
                </p:cNvPr>
                <p:cNvSpPr/>
                <p:nvPr/>
              </p:nvSpPr>
              <p:spPr>
                <a:xfrm>
                  <a:off x="2710036" y="2348880"/>
                  <a:ext cx="144016" cy="288032"/>
                </a:xfrm>
                <a:prstGeom prst="rect">
                  <a:avLst/>
                </a:prstGeom>
                <a:solidFill>
                  <a:srgbClr val="0070C0"/>
                </a:solidFill>
                <a:ln>
                  <a:solidFill>
                    <a:srgbClr val="002060"/>
                  </a:solid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pl-PL" sz="1350"/>
                </a:p>
              </p:txBody>
            </p:sp>
            <p:sp>
              <p:nvSpPr>
                <p:cNvPr id="121" name="Rectangle 120">
                  <a:extLst>
                    <a:ext uri="{FF2B5EF4-FFF2-40B4-BE49-F238E27FC236}">
                      <a16:creationId xmlns:a16="http://schemas.microsoft.com/office/drawing/2014/main" id="{C2891494-4A42-44F5-9CB9-AF2CD458C9DE}"/>
                    </a:ext>
                  </a:extLst>
                </p:cNvPr>
                <p:cNvSpPr/>
                <p:nvPr/>
              </p:nvSpPr>
              <p:spPr>
                <a:xfrm>
                  <a:off x="2926060" y="2348880"/>
                  <a:ext cx="144016" cy="288032"/>
                </a:xfrm>
                <a:prstGeom prst="rect">
                  <a:avLst/>
                </a:prstGeom>
                <a:solidFill>
                  <a:srgbClr val="0070C0"/>
                </a:solidFill>
                <a:ln>
                  <a:solidFill>
                    <a:srgbClr val="002060"/>
                  </a:solid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pl-PL" sz="1350"/>
                </a:p>
              </p:txBody>
            </p:sp>
            <p:sp>
              <p:nvSpPr>
                <p:cNvPr id="122" name="Rectangle 121">
                  <a:extLst>
                    <a:ext uri="{FF2B5EF4-FFF2-40B4-BE49-F238E27FC236}">
                      <a16:creationId xmlns:a16="http://schemas.microsoft.com/office/drawing/2014/main" id="{526706CF-B011-49C5-803D-3341ACA13B18}"/>
                    </a:ext>
                  </a:extLst>
                </p:cNvPr>
                <p:cNvSpPr/>
                <p:nvPr/>
              </p:nvSpPr>
              <p:spPr>
                <a:xfrm>
                  <a:off x="3144431" y="2348880"/>
                  <a:ext cx="144016" cy="288032"/>
                </a:xfrm>
                <a:prstGeom prst="rect">
                  <a:avLst/>
                </a:prstGeom>
                <a:solidFill>
                  <a:srgbClr val="0070C0"/>
                </a:solidFill>
                <a:ln>
                  <a:solidFill>
                    <a:srgbClr val="002060"/>
                  </a:solid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pl-PL" sz="1350"/>
                </a:p>
              </p:txBody>
            </p:sp>
            <p:sp>
              <p:nvSpPr>
                <p:cNvPr id="123" name="Rectangle 122">
                  <a:extLst>
                    <a:ext uri="{FF2B5EF4-FFF2-40B4-BE49-F238E27FC236}">
                      <a16:creationId xmlns:a16="http://schemas.microsoft.com/office/drawing/2014/main" id="{4172BE0B-D345-46E8-A93C-985BA1DCF39F}"/>
                    </a:ext>
                  </a:extLst>
                </p:cNvPr>
                <p:cNvSpPr/>
                <p:nvPr/>
              </p:nvSpPr>
              <p:spPr>
                <a:xfrm>
                  <a:off x="3362802" y="2348880"/>
                  <a:ext cx="144016" cy="288032"/>
                </a:xfrm>
                <a:prstGeom prst="rect">
                  <a:avLst/>
                </a:prstGeom>
                <a:solidFill>
                  <a:srgbClr val="0070C0"/>
                </a:solidFill>
                <a:ln>
                  <a:solidFill>
                    <a:srgbClr val="002060"/>
                  </a:solid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pl-PL" sz="1350"/>
                </a:p>
              </p:txBody>
            </p:sp>
          </p:grpSp>
          <p:grpSp>
            <p:nvGrpSpPr>
              <p:cNvPr id="113" name="Group 112">
                <a:extLst>
                  <a:ext uri="{FF2B5EF4-FFF2-40B4-BE49-F238E27FC236}">
                    <a16:creationId xmlns:a16="http://schemas.microsoft.com/office/drawing/2014/main" id="{542701B3-9479-46D5-B781-7F2D9FBD2813}"/>
                  </a:ext>
                </a:extLst>
              </p:cNvPr>
              <p:cNvGrpSpPr/>
              <p:nvPr/>
            </p:nvGrpSpPr>
            <p:grpSpPr>
              <a:xfrm>
                <a:off x="2494012" y="3028017"/>
                <a:ext cx="1012806" cy="288032"/>
                <a:chOff x="2494012" y="2348880"/>
                <a:chExt cx="1012806" cy="288032"/>
              </a:xfrm>
            </p:grpSpPr>
            <p:sp>
              <p:nvSpPr>
                <p:cNvPr id="114" name="Rectangle 113">
                  <a:extLst>
                    <a:ext uri="{FF2B5EF4-FFF2-40B4-BE49-F238E27FC236}">
                      <a16:creationId xmlns:a16="http://schemas.microsoft.com/office/drawing/2014/main" id="{1DB9C8BD-51D9-47D4-A121-2A660B12FE35}"/>
                    </a:ext>
                  </a:extLst>
                </p:cNvPr>
                <p:cNvSpPr/>
                <p:nvPr/>
              </p:nvSpPr>
              <p:spPr>
                <a:xfrm>
                  <a:off x="2494012" y="2348880"/>
                  <a:ext cx="144016" cy="288032"/>
                </a:xfrm>
                <a:prstGeom prst="rect">
                  <a:avLst/>
                </a:prstGeom>
                <a:solidFill>
                  <a:srgbClr val="0070C0"/>
                </a:solidFill>
                <a:ln>
                  <a:solidFill>
                    <a:srgbClr val="002060"/>
                  </a:solid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pl-PL" sz="1350"/>
                </a:p>
              </p:txBody>
            </p:sp>
            <p:sp>
              <p:nvSpPr>
                <p:cNvPr id="115" name="Rectangle 114">
                  <a:extLst>
                    <a:ext uri="{FF2B5EF4-FFF2-40B4-BE49-F238E27FC236}">
                      <a16:creationId xmlns:a16="http://schemas.microsoft.com/office/drawing/2014/main" id="{1E43C7AC-3C42-4256-BB8D-7EF430A88483}"/>
                    </a:ext>
                  </a:extLst>
                </p:cNvPr>
                <p:cNvSpPr/>
                <p:nvPr/>
              </p:nvSpPr>
              <p:spPr>
                <a:xfrm>
                  <a:off x="2710036" y="2348880"/>
                  <a:ext cx="144016" cy="288032"/>
                </a:xfrm>
                <a:prstGeom prst="rect">
                  <a:avLst/>
                </a:prstGeom>
                <a:solidFill>
                  <a:srgbClr val="0070C0"/>
                </a:solidFill>
                <a:ln>
                  <a:solidFill>
                    <a:srgbClr val="002060"/>
                  </a:solid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pl-PL" sz="1350"/>
                </a:p>
              </p:txBody>
            </p:sp>
            <p:sp>
              <p:nvSpPr>
                <p:cNvPr id="116" name="Rectangle 115">
                  <a:extLst>
                    <a:ext uri="{FF2B5EF4-FFF2-40B4-BE49-F238E27FC236}">
                      <a16:creationId xmlns:a16="http://schemas.microsoft.com/office/drawing/2014/main" id="{CF527DE4-55E9-4B39-87A7-6D4312CCA0B0}"/>
                    </a:ext>
                  </a:extLst>
                </p:cNvPr>
                <p:cNvSpPr/>
                <p:nvPr/>
              </p:nvSpPr>
              <p:spPr>
                <a:xfrm>
                  <a:off x="2926060" y="2348880"/>
                  <a:ext cx="144016" cy="288032"/>
                </a:xfrm>
                <a:prstGeom prst="rect">
                  <a:avLst/>
                </a:prstGeom>
                <a:solidFill>
                  <a:srgbClr val="0070C0"/>
                </a:solidFill>
                <a:ln>
                  <a:solidFill>
                    <a:srgbClr val="002060"/>
                  </a:solid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pl-PL" sz="1350"/>
                </a:p>
              </p:txBody>
            </p:sp>
            <p:sp>
              <p:nvSpPr>
                <p:cNvPr id="117" name="Rectangle 116">
                  <a:extLst>
                    <a:ext uri="{FF2B5EF4-FFF2-40B4-BE49-F238E27FC236}">
                      <a16:creationId xmlns:a16="http://schemas.microsoft.com/office/drawing/2014/main" id="{B098EFF4-053B-4BBD-926F-0C1DDC019884}"/>
                    </a:ext>
                  </a:extLst>
                </p:cNvPr>
                <p:cNvSpPr/>
                <p:nvPr/>
              </p:nvSpPr>
              <p:spPr>
                <a:xfrm>
                  <a:off x="3144431" y="2348880"/>
                  <a:ext cx="144016" cy="288032"/>
                </a:xfrm>
                <a:prstGeom prst="rect">
                  <a:avLst/>
                </a:prstGeom>
                <a:solidFill>
                  <a:srgbClr val="0070C0"/>
                </a:solidFill>
                <a:ln>
                  <a:solidFill>
                    <a:srgbClr val="002060"/>
                  </a:solid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pl-PL" sz="1350"/>
                </a:p>
              </p:txBody>
            </p:sp>
            <p:sp>
              <p:nvSpPr>
                <p:cNvPr id="118" name="Rectangle 117">
                  <a:extLst>
                    <a:ext uri="{FF2B5EF4-FFF2-40B4-BE49-F238E27FC236}">
                      <a16:creationId xmlns:a16="http://schemas.microsoft.com/office/drawing/2014/main" id="{7A07E232-DCA8-4D4B-B41E-85C0EF133265}"/>
                    </a:ext>
                  </a:extLst>
                </p:cNvPr>
                <p:cNvSpPr/>
                <p:nvPr/>
              </p:nvSpPr>
              <p:spPr>
                <a:xfrm>
                  <a:off x="3362802" y="2348880"/>
                  <a:ext cx="144016" cy="288032"/>
                </a:xfrm>
                <a:prstGeom prst="rect">
                  <a:avLst/>
                </a:prstGeom>
                <a:solidFill>
                  <a:srgbClr val="0070C0"/>
                </a:solidFill>
                <a:ln>
                  <a:solidFill>
                    <a:srgbClr val="002060"/>
                  </a:solid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pl-PL" sz="1350"/>
                </a:p>
              </p:txBody>
            </p:sp>
          </p:grpSp>
        </p:grpSp>
        <p:grpSp>
          <p:nvGrpSpPr>
            <p:cNvPr id="91" name="Group 90">
              <a:extLst>
                <a:ext uri="{FF2B5EF4-FFF2-40B4-BE49-F238E27FC236}">
                  <a16:creationId xmlns:a16="http://schemas.microsoft.com/office/drawing/2014/main" id="{E4C87544-2577-4263-877A-8FE2C14F3544}"/>
                </a:ext>
              </a:extLst>
            </p:cNvPr>
            <p:cNvGrpSpPr/>
            <p:nvPr/>
          </p:nvGrpSpPr>
          <p:grpSpPr>
            <a:xfrm>
              <a:off x="1553214" y="4363827"/>
              <a:ext cx="1012806" cy="967169"/>
              <a:chOff x="1553214" y="4363827"/>
              <a:chExt cx="1012806" cy="967169"/>
            </a:xfrm>
          </p:grpSpPr>
          <p:grpSp>
            <p:nvGrpSpPr>
              <p:cNvPr id="93" name="Group 92">
                <a:extLst>
                  <a:ext uri="{FF2B5EF4-FFF2-40B4-BE49-F238E27FC236}">
                    <a16:creationId xmlns:a16="http://schemas.microsoft.com/office/drawing/2014/main" id="{0C4BE568-AC6E-4480-8448-5E7757C573F2}"/>
                  </a:ext>
                </a:extLst>
              </p:cNvPr>
              <p:cNvGrpSpPr/>
              <p:nvPr/>
            </p:nvGrpSpPr>
            <p:grpSpPr>
              <a:xfrm>
                <a:off x="1553214" y="4363827"/>
                <a:ext cx="1012806" cy="288032"/>
                <a:chOff x="2494012" y="2348880"/>
                <a:chExt cx="1012806" cy="288032"/>
              </a:xfrm>
            </p:grpSpPr>
            <p:sp>
              <p:nvSpPr>
                <p:cNvPr id="106" name="Rectangle 105">
                  <a:extLst>
                    <a:ext uri="{FF2B5EF4-FFF2-40B4-BE49-F238E27FC236}">
                      <a16:creationId xmlns:a16="http://schemas.microsoft.com/office/drawing/2014/main" id="{0F786BC5-04F4-4BBB-8439-C3107CB8B154}"/>
                    </a:ext>
                  </a:extLst>
                </p:cNvPr>
                <p:cNvSpPr/>
                <p:nvPr/>
              </p:nvSpPr>
              <p:spPr>
                <a:xfrm>
                  <a:off x="2494012" y="2348880"/>
                  <a:ext cx="144016" cy="288032"/>
                </a:xfrm>
                <a:prstGeom prst="rect">
                  <a:avLst/>
                </a:prstGeom>
                <a:solidFill>
                  <a:srgbClr val="FF7100"/>
                </a:solidFill>
                <a:ln>
                  <a:solidFill>
                    <a:srgbClr val="FF71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sz="1350"/>
                </a:p>
              </p:txBody>
            </p:sp>
            <p:sp>
              <p:nvSpPr>
                <p:cNvPr id="107" name="Rectangle 106">
                  <a:extLst>
                    <a:ext uri="{FF2B5EF4-FFF2-40B4-BE49-F238E27FC236}">
                      <a16:creationId xmlns:a16="http://schemas.microsoft.com/office/drawing/2014/main" id="{CC9B36EE-9819-4D20-BBAC-84A4B7504438}"/>
                    </a:ext>
                  </a:extLst>
                </p:cNvPr>
                <p:cNvSpPr/>
                <p:nvPr/>
              </p:nvSpPr>
              <p:spPr>
                <a:xfrm>
                  <a:off x="2710036" y="2348880"/>
                  <a:ext cx="144016" cy="288032"/>
                </a:xfrm>
                <a:prstGeom prst="rect">
                  <a:avLst/>
                </a:prstGeom>
                <a:solidFill>
                  <a:srgbClr val="FF7100"/>
                </a:solidFill>
                <a:ln>
                  <a:solidFill>
                    <a:srgbClr val="FF71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sz="1350"/>
                </a:p>
              </p:txBody>
            </p:sp>
            <p:sp>
              <p:nvSpPr>
                <p:cNvPr id="108" name="Rectangle 107">
                  <a:extLst>
                    <a:ext uri="{FF2B5EF4-FFF2-40B4-BE49-F238E27FC236}">
                      <a16:creationId xmlns:a16="http://schemas.microsoft.com/office/drawing/2014/main" id="{25FD6380-C355-4DE1-9A80-98A773498C58}"/>
                    </a:ext>
                  </a:extLst>
                </p:cNvPr>
                <p:cNvSpPr/>
                <p:nvPr/>
              </p:nvSpPr>
              <p:spPr>
                <a:xfrm>
                  <a:off x="2926060" y="2348880"/>
                  <a:ext cx="144016" cy="288032"/>
                </a:xfrm>
                <a:prstGeom prst="rect">
                  <a:avLst/>
                </a:prstGeom>
                <a:solidFill>
                  <a:srgbClr val="FF7100"/>
                </a:solidFill>
                <a:ln>
                  <a:solidFill>
                    <a:srgbClr val="FF71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sz="1350"/>
                </a:p>
              </p:txBody>
            </p:sp>
            <p:sp>
              <p:nvSpPr>
                <p:cNvPr id="109" name="Rectangle 108">
                  <a:extLst>
                    <a:ext uri="{FF2B5EF4-FFF2-40B4-BE49-F238E27FC236}">
                      <a16:creationId xmlns:a16="http://schemas.microsoft.com/office/drawing/2014/main" id="{D853CCC3-57B4-42A3-A320-1C02ACCD8E02}"/>
                    </a:ext>
                  </a:extLst>
                </p:cNvPr>
                <p:cNvSpPr/>
                <p:nvPr/>
              </p:nvSpPr>
              <p:spPr>
                <a:xfrm>
                  <a:off x="3144431" y="2348880"/>
                  <a:ext cx="144016" cy="288032"/>
                </a:xfrm>
                <a:prstGeom prst="rect">
                  <a:avLst/>
                </a:prstGeom>
                <a:solidFill>
                  <a:srgbClr val="FF7100"/>
                </a:solidFill>
                <a:ln>
                  <a:solidFill>
                    <a:srgbClr val="FF71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sz="1350"/>
                </a:p>
              </p:txBody>
            </p:sp>
            <p:sp>
              <p:nvSpPr>
                <p:cNvPr id="110" name="Rectangle 109">
                  <a:extLst>
                    <a:ext uri="{FF2B5EF4-FFF2-40B4-BE49-F238E27FC236}">
                      <a16:creationId xmlns:a16="http://schemas.microsoft.com/office/drawing/2014/main" id="{D622E0C8-F668-48E8-8570-BF92A6381F98}"/>
                    </a:ext>
                  </a:extLst>
                </p:cNvPr>
                <p:cNvSpPr/>
                <p:nvPr/>
              </p:nvSpPr>
              <p:spPr>
                <a:xfrm>
                  <a:off x="3362802" y="2348880"/>
                  <a:ext cx="144016" cy="288032"/>
                </a:xfrm>
                <a:prstGeom prst="rect">
                  <a:avLst/>
                </a:prstGeom>
                <a:solidFill>
                  <a:srgbClr val="FF7100"/>
                </a:solidFill>
                <a:ln>
                  <a:solidFill>
                    <a:srgbClr val="FF71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sz="1350"/>
                </a:p>
              </p:txBody>
            </p:sp>
          </p:grpSp>
          <p:grpSp>
            <p:nvGrpSpPr>
              <p:cNvPr id="94" name="Group 93">
                <a:extLst>
                  <a:ext uri="{FF2B5EF4-FFF2-40B4-BE49-F238E27FC236}">
                    <a16:creationId xmlns:a16="http://schemas.microsoft.com/office/drawing/2014/main" id="{8AAAF398-497C-440C-B474-A63E3F86958C}"/>
                  </a:ext>
                </a:extLst>
              </p:cNvPr>
              <p:cNvGrpSpPr/>
              <p:nvPr/>
            </p:nvGrpSpPr>
            <p:grpSpPr>
              <a:xfrm>
                <a:off x="1553214" y="4694518"/>
                <a:ext cx="1012806" cy="288032"/>
                <a:chOff x="2494012" y="2348880"/>
                <a:chExt cx="1012806" cy="288032"/>
              </a:xfrm>
            </p:grpSpPr>
            <p:sp>
              <p:nvSpPr>
                <p:cNvPr id="101" name="Rectangle 100">
                  <a:extLst>
                    <a:ext uri="{FF2B5EF4-FFF2-40B4-BE49-F238E27FC236}">
                      <a16:creationId xmlns:a16="http://schemas.microsoft.com/office/drawing/2014/main" id="{C6B1737C-DB68-4486-9E9D-5C81651D7F38}"/>
                    </a:ext>
                  </a:extLst>
                </p:cNvPr>
                <p:cNvSpPr/>
                <p:nvPr/>
              </p:nvSpPr>
              <p:spPr>
                <a:xfrm>
                  <a:off x="2494012" y="2348880"/>
                  <a:ext cx="144016" cy="288032"/>
                </a:xfrm>
                <a:prstGeom prst="rect">
                  <a:avLst/>
                </a:prstGeom>
                <a:solidFill>
                  <a:srgbClr val="FF7100"/>
                </a:solidFill>
                <a:ln>
                  <a:solidFill>
                    <a:srgbClr val="FF71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sz="1350"/>
                </a:p>
              </p:txBody>
            </p:sp>
            <p:sp>
              <p:nvSpPr>
                <p:cNvPr id="102" name="Rectangle 101">
                  <a:extLst>
                    <a:ext uri="{FF2B5EF4-FFF2-40B4-BE49-F238E27FC236}">
                      <a16:creationId xmlns:a16="http://schemas.microsoft.com/office/drawing/2014/main" id="{4646AC8B-5A13-4ADE-9B70-AE7571C9225D}"/>
                    </a:ext>
                  </a:extLst>
                </p:cNvPr>
                <p:cNvSpPr/>
                <p:nvPr/>
              </p:nvSpPr>
              <p:spPr>
                <a:xfrm>
                  <a:off x="2710036" y="2348880"/>
                  <a:ext cx="144016" cy="288032"/>
                </a:xfrm>
                <a:prstGeom prst="rect">
                  <a:avLst/>
                </a:prstGeom>
                <a:solidFill>
                  <a:srgbClr val="FF7100"/>
                </a:solidFill>
                <a:ln>
                  <a:solidFill>
                    <a:srgbClr val="FF71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sz="1350"/>
                </a:p>
              </p:txBody>
            </p:sp>
            <p:sp>
              <p:nvSpPr>
                <p:cNvPr id="103" name="Rectangle 102">
                  <a:extLst>
                    <a:ext uri="{FF2B5EF4-FFF2-40B4-BE49-F238E27FC236}">
                      <a16:creationId xmlns:a16="http://schemas.microsoft.com/office/drawing/2014/main" id="{09709CFC-9582-4B0B-B8A0-766E260A8EF0}"/>
                    </a:ext>
                  </a:extLst>
                </p:cNvPr>
                <p:cNvSpPr/>
                <p:nvPr/>
              </p:nvSpPr>
              <p:spPr>
                <a:xfrm>
                  <a:off x="2926060" y="2348880"/>
                  <a:ext cx="144016" cy="288032"/>
                </a:xfrm>
                <a:prstGeom prst="rect">
                  <a:avLst/>
                </a:prstGeom>
                <a:solidFill>
                  <a:srgbClr val="FF7100"/>
                </a:solidFill>
                <a:ln>
                  <a:solidFill>
                    <a:srgbClr val="FF71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sz="1350"/>
                </a:p>
              </p:txBody>
            </p:sp>
            <p:sp>
              <p:nvSpPr>
                <p:cNvPr id="104" name="Rectangle 103">
                  <a:extLst>
                    <a:ext uri="{FF2B5EF4-FFF2-40B4-BE49-F238E27FC236}">
                      <a16:creationId xmlns:a16="http://schemas.microsoft.com/office/drawing/2014/main" id="{777B459A-583D-4D66-926A-FEA2BA5243D4}"/>
                    </a:ext>
                  </a:extLst>
                </p:cNvPr>
                <p:cNvSpPr/>
                <p:nvPr/>
              </p:nvSpPr>
              <p:spPr>
                <a:xfrm>
                  <a:off x="3144431" y="2348880"/>
                  <a:ext cx="144016" cy="288032"/>
                </a:xfrm>
                <a:prstGeom prst="rect">
                  <a:avLst/>
                </a:prstGeom>
                <a:solidFill>
                  <a:srgbClr val="FF7100"/>
                </a:solidFill>
                <a:ln>
                  <a:solidFill>
                    <a:srgbClr val="FF71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sz="1350"/>
                </a:p>
              </p:txBody>
            </p:sp>
            <p:sp>
              <p:nvSpPr>
                <p:cNvPr id="105" name="Rectangle 104">
                  <a:extLst>
                    <a:ext uri="{FF2B5EF4-FFF2-40B4-BE49-F238E27FC236}">
                      <a16:creationId xmlns:a16="http://schemas.microsoft.com/office/drawing/2014/main" id="{14F6DA48-ABA8-42D8-B21A-B6A9A625E958}"/>
                    </a:ext>
                  </a:extLst>
                </p:cNvPr>
                <p:cNvSpPr/>
                <p:nvPr/>
              </p:nvSpPr>
              <p:spPr>
                <a:xfrm>
                  <a:off x="3362802" y="2348880"/>
                  <a:ext cx="144016" cy="288032"/>
                </a:xfrm>
                <a:prstGeom prst="rect">
                  <a:avLst/>
                </a:prstGeom>
                <a:solidFill>
                  <a:srgbClr val="FF7100"/>
                </a:solidFill>
                <a:ln>
                  <a:solidFill>
                    <a:srgbClr val="FF71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sz="1350"/>
                </a:p>
              </p:txBody>
            </p:sp>
          </p:grpSp>
          <p:grpSp>
            <p:nvGrpSpPr>
              <p:cNvPr id="95" name="Group 94">
                <a:extLst>
                  <a:ext uri="{FF2B5EF4-FFF2-40B4-BE49-F238E27FC236}">
                    <a16:creationId xmlns:a16="http://schemas.microsoft.com/office/drawing/2014/main" id="{373B5DC6-C9DC-447D-AFD6-E0B58C1982D3}"/>
                  </a:ext>
                </a:extLst>
              </p:cNvPr>
              <p:cNvGrpSpPr/>
              <p:nvPr/>
            </p:nvGrpSpPr>
            <p:grpSpPr>
              <a:xfrm>
                <a:off x="1553214" y="5042964"/>
                <a:ext cx="1012806" cy="288032"/>
                <a:chOff x="2494012" y="2348880"/>
                <a:chExt cx="1012806" cy="288032"/>
              </a:xfrm>
            </p:grpSpPr>
            <p:sp>
              <p:nvSpPr>
                <p:cNvPr id="96" name="Rectangle 95">
                  <a:extLst>
                    <a:ext uri="{FF2B5EF4-FFF2-40B4-BE49-F238E27FC236}">
                      <a16:creationId xmlns:a16="http://schemas.microsoft.com/office/drawing/2014/main" id="{70027EF3-48A1-49FB-8BA4-E838638C2040}"/>
                    </a:ext>
                  </a:extLst>
                </p:cNvPr>
                <p:cNvSpPr/>
                <p:nvPr/>
              </p:nvSpPr>
              <p:spPr>
                <a:xfrm>
                  <a:off x="2494012" y="2348880"/>
                  <a:ext cx="144016" cy="288032"/>
                </a:xfrm>
                <a:prstGeom prst="rect">
                  <a:avLst/>
                </a:prstGeom>
                <a:solidFill>
                  <a:srgbClr val="FF7100"/>
                </a:solidFill>
                <a:ln>
                  <a:solidFill>
                    <a:srgbClr val="FF71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sz="1350"/>
                </a:p>
              </p:txBody>
            </p:sp>
            <p:sp>
              <p:nvSpPr>
                <p:cNvPr id="97" name="Rectangle 96">
                  <a:extLst>
                    <a:ext uri="{FF2B5EF4-FFF2-40B4-BE49-F238E27FC236}">
                      <a16:creationId xmlns:a16="http://schemas.microsoft.com/office/drawing/2014/main" id="{6B68BFC2-E0B3-4AB3-8FB2-D517C5EB56E0}"/>
                    </a:ext>
                  </a:extLst>
                </p:cNvPr>
                <p:cNvSpPr/>
                <p:nvPr/>
              </p:nvSpPr>
              <p:spPr>
                <a:xfrm>
                  <a:off x="2710036" y="2348880"/>
                  <a:ext cx="144016" cy="288032"/>
                </a:xfrm>
                <a:prstGeom prst="rect">
                  <a:avLst/>
                </a:prstGeom>
                <a:solidFill>
                  <a:srgbClr val="FF7100"/>
                </a:solidFill>
                <a:ln>
                  <a:solidFill>
                    <a:srgbClr val="FF71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sz="1350"/>
                </a:p>
              </p:txBody>
            </p:sp>
            <p:sp>
              <p:nvSpPr>
                <p:cNvPr id="98" name="Rectangle 97">
                  <a:extLst>
                    <a:ext uri="{FF2B5EF4-FFF2-40B4-BE49-F238E27FC236}">
                      <a16:creationId xmlns:a16="http://schemas.microsoft.com/office/drawing/2014/main" id="{69080544-FCBF-44F6-AF2A-D0E1F8B69456}"/>
                    </a:ext>
                  </a:extLst>
                </p:cNvPr>
                <p:cNvSpPr/>
                <p:nvPr/>
              </p:nvSpPr>
              <p:spPr>
                <a:xfrm>
                  <a:off x="2926060" y="2348880"/>
                  <a:ext cx="144016" cy="288032"/>
                </a:xfrm>
                <a:prstGeom prst="rect">
                  <a:avLst/>
                </a:prstGeom>
                <a:solidFill>
                  <a:srgbClr val="FF7100"/>
                </a:solidFill>
                <a:ln>
                  <a:solidFill>
                    <a:srgbClr val="FF71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sz="1350"/>
                </a:p>
              </p:txBody>
            </p:sp>
            <p:sp>
              <p:nvSpPr>
                <p:cNvPr id="99" name="Rectangle 98">
                  <a:extLst>
                    <a:ext uri="{FF2B5EF4-FFF2-40B4-BE49-F238E27FC236}">
                      <a16:creationId xmlns:a16="http://schemas.microsoft.com/office/drawing/2014/main" id="{9B7E6323-2856-4096-838E-90659287FC72}"/>
                    </a:ext>
                  </a:extLst>
                </p:cNvPr>
                <p:cNvSpPr/>
                <p:nvPr/>
              </p:nvSpPr>
              <p:spPr>
                <a:xfrm>
                  <a:off x="3144431" y="2348880"/>
                  <a:ext cx="144016" cy="288032"/>
                </a:xfrm>
                <a:prstGeom prst="rect">
                  <a:avLst/>
                </a:prstGeom>
                <a:solidFill>
                  <a:srgbClr val="FF7100"/>
                </a:solidFill>
                <a:ln>
                  <a:solidFill>
                    <a:srgbClr val="FF71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sz="1350"/>
                </a:p>
              </p:txBody>
            </p:sp>
            <p:sp>
              <p:nvSpPr>
                <p:cNvPr id="100" name="Rectangle 99">
                  <a:extLst>
                    <a:ext uri="{FF2B5EF4-FFF2-40B4-BE49-F238E27FC236}">
                      <a16:creationId xmlns:a16="http://schemas.microsoft.com/office/drawing/2014/main" id="{F6295896-98AE-44A2-97B0-73CBB1EC06A0}"/>
                    </a:ext>
                  </a:extLst>
                </p:cNvPr>
                <p:cNvSpPr/>
                <p:nvPr/>
              </p:nvSpPr>
              <p:spPr>
                <a:xfrm>
                  <a:off x="3362802" y="2348880"/>
                  <a:ext cx="144016" cy="288032"/>
                </a:xfrm>
                <a:prstGeom prst="rect">
                  <a:avLst/>
                </a:prstGeom>
                <a:solidFill>
                  <a:srgbClr val="FF7100"/>
                </a:solidFill>
                <a:ln>
                  <a:solidFill>
                    <a:srgbClr val="FF71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sz="1350"/>
                </a:p>
              </p:txBody>
            </p:sp>
          </p:grpSp>
        </p:grpSp>
        <p:sp>
          <p:nvSpPr>
            <p:cNvPr id="92" name="TextBox 91">
              <a:extLst>
                <a:ext uri="{FF2B5EF4-FFF2-40B4-BE49-F238E27FC236}">
                  <a16:creationId xmlns:a16="http://schemas.microsoft.com/office/drawing/2014/main" id="{FF05618A-95FD-491C-B6FD-EA65F5FB40F3}"/>
                </a:ext>
              </a:extLst>
            </p:cNvPr>
            <p:cNvSpPr txBox="1"/>
            <p:nvPr/>
          </p:nvSpPr>
          <p:spPr>
            <a:xfrm>
              <a:off x="1579528" y="2809084"/>
              <a:ext cx="912029" cy="372280"/>
            </a:xfrm>
            <a:prstGeom prst="rect">
              <a:avLst/>
            </a:prstGeom>
            <a:noFill/>
          </p:spPr>
          <p:txBody>
            <a:bodyPr wrap="square" rtlCol="0">
              <a:spAutoFit/>
            </a:bodyPr>
            <a:lstStyle/>
            <a:p>
              <a:pPr algn="ctr">
                <a:lnSpc>
                  <a:spcPct val="90000"/>
                </a:lnSpc>
              </a:pPr>
              <a:r>
                <a:rPr lang="pl-PL" b="1" dirty="0">
                  <a:solidFill>
                    <a:schemeClr val="tx1">
                      <a:lumMod val="65000"/>
                      <a:lumOff val="35000"/>
                    </a:schemeClr>
                  </a:solidFill>
                </a:rPr>
                <a:t>Input Data</a:t>
              </a:r>
            </a:p>
          </p:txBody>
        </p:sp>
      </p:grpSp>
      <p:sp>
        <p:nvSpPr>
          <p:cNvPr id="129" name="Rectangle 128">
            <a:extLst>
              <a:ext uri="{FF2B5EF4-FFF2-40B4-BE49-F238E27FC236}">
                <a16:creationId xmlns:a16="http://schemas.microsoft.com/office/drawing/2014/main" id="{4FC739B8-A721-45DE-A33E-8B86EBE72258}"/>
              </a:ext>
            </a:extLst>
          </p:cNvPr>
          <p:cNvSpPr/>
          <p:nvPr/>
        </p:nvSpPr>
        <p:spPr>
          <a:xfrm>
            <a:off x="5169989" y="3358973"/>
            <a:ext cx="4773182" cy="1336628"/>
          </a:xfrm>
          <a:prstGeom prst="rect">
            <a:avLst/>
          </a:prstGeom>
          <a:noFill/>
          <a:ln w="381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pl-PL" sz="1350"/>
          </a:p>
        </p:txBody>
      </p:sp>
      <p:grpSp>
        <p:nvGrpSpPr>
          <p:cNvPr id="130" name="Group 129">
            <a:extLst>
              <a:ext uri="{FF2B5EF4-FFF2-40B4-BE49-F238E27FC236}">
                <a16:creationId xmlns:a16="http://schemas.microsoft.com/office/drawing/2014/main" id="{011C16B5-8D2C-4F6E-9CB1-5A9CD82ADF43}"/>
              </a:ext>
            </a:extLst>
          </p:cNvPr>
          <p:cNvGrpSpPr/>
          <p:nvPr/>
        </p:nvGrpSpPr>
        <p:grpSpPr>
          <a:xfrm>
            <a:off x="3978707" y="4081838"/>
            <a:ext cx="5964462" cy="1809564"/>
            <a:chOff x="886331" y="2889587"/>
            <a:chExt cx="7345591" cy="2144239"/>
          </a:xfrm>
        </p:grpSpPr>
        <p:grpSp>
          <p:nvGrpSpPr>
            <p:cNvPr id="131" name="Group 130">
              <a:extLst>
                <a:ext uri="{FF2B5EF4-FFF2-40B4-BE49-F238E27FC236}">
                  <a16:creationId xmlns:a16="http://schemas.microsoft.com/office/drawing/2014/main" id="{A0D0A9B5-E957-4AD5-8280-6D7957364A58}"/>
                </a:ext>
              </a:extLst>
            </p:cNvPr>
            <p:cNvGrpSpPr/>
            <p:nvPr/>
          </p:nvGrpSpPr>
          <p:grpSpPr>
            <a:xfrm>
              <a:off x="886331" y="2889587"/>
              <a:ext cx="7345591" cy="2144239"/>
              <a:chOff x="1921930" y="2570117"/>
              <a:chExt cx="9272782" cy="3981640"/>
            </a:xfrm>
          </p:grpSpPr>
          <p:sp>
            <p:nvSpPr>
              <p:cNvPr id="133" name="Rectangle 132">
                <a:extLst>
                  <a:ext uri="{FF2B5EF4-FFF2-40B4-BE49-F238E27FC236}">
                    <a16:creationId xmlns:a16="http://schemas.microsoft.com/office/drawing/2014/main" id="{BFC32DAC-B1B1-47BA-A096-83EAC8F97F6B}"/>
                  </a:ext>
                </a:extLst>
              </p:cNvPr>
              <p:cNvSpPr/>
              <p:nvPr/>
            </p:nvSpPr>
            <p:spPr bwMode="auto">
              <a:xfrm>
                <a:off x="4313356" y="4471689"/>
                <a:ext cx="4608633" cy="1086142"/>
              </a:xfrm>
              <a:prstGeom prst="rect">
                <a:avLst/>
              </a:prstGeom>
              <a:ln/>
            </p:spPr>
            <p:style>
              <a:lnRef idx="1">
                <a:schemeClr val="accent2"/>
              </a:lnRef>
              <a:fillRef idx="2">
                <a:schemeClr val="accent2"/>
              </a:fillRef>
              <a:effectRef idx="1">
                <a:schemeClr val="accent2"/>
              </a:effectRef>
              <a:fontRef idx="minor">
                <a:schemeClr val="dk1"/>
              </a:fontRef>
            </p:style>
            <p:txBody>
              <a:bodyPr vert="horz" wrap="square" lIns="0" tIns="34978" rIns="0" bIns="34978" numCol="1" rtlCol="0" anchor="ctr" anchorCtr="0" compatLnSpc="1">
                <a:prstTxWarp prst="textNoShape">
                  <a:avLst/>
                </a:prstTxWarp>
              </a:bodyPr>
              <a:lstStyle/>
              <a:p>
                <a:pPr algn="ctr" defTabSz="699354" fontAlgn="base">
                  <a:spcBef>
                    <a:spcPct val="0"/>
                  </a:spcBef>
                  <a:spcAft>
                    <a:spcPct val="0"/>
                  </a:spcAft>
                </a:pPr>
                <a:endParaRPr lang="en-AU" sz="1200" dirty="0">
                  <a:gradFill>
                    <a:gsLst>
                      <a:gs pos="5439">
                        <a:srgbClr val="F8F8F8"/>
                      </a:gs>
                      <a:gs pos="10000">
                        <a:srgbClr val="F8F8F8"/>
                      </a:gs>
                    </a:gsLst>
                    <a:lin ang="5400000" scaled="0"/>
                  </a:gradFill>
                </a:endParaRPr>
              </a:p>
            </p:txBody>
          </p:sp>
          <p:grpSp>
            <p:nvGrpSpPr>
              <p:cNvPr id="134" name="Group 133">
                <a:extLst>
                  <a:ext uri="{FF2B5EF4-FFF2-40B4-BE49-F238E27FC236}">
                    <a16:creationId xmlns:a16="http://schemas.microsoft.com/office/drawing/2014/main" id="{1CA716B3-822E-4F95-B0FF-8D818BDA807F}"/>
                  </a:ext>
                </a:extLst>
              </p:cNvPr>
              <p:cNvGrpSpPr/>
              <p:nvPr/>
            </p:nvGrpSpPr>
            <p:grpSpPr>
              <a:xfrm>
                <a:off x="1921930" y="2570117"/>
                <a:ext cx="9272782" cy="3981640"/>
                <a:chOff x="1921930" y="2570117"/>
                <a:chExt cx="9272782" cy="3981640"/>
              </a:xfrm>
            </p:grpSpPr>
            <p:sp>
              <p:nvSpPr>
                <p:cNvPr id="135" name="Rectangle 134">
                  <a:extLst>
                    <a:ext uri="{FF2B5EF4-FFF2-40B4-BE49-F238E27FC236}">
                      <a16:creationId xmlns:a16="http://schemas.microsoft.com/office/drawing/2014/main" id="{E02F24C2-79B2-4098-AC52-7154D815FD10}"/>
                    </a:ext>
                  </a:extLst>
                </p:cNvPr>
                <p:cNvSpPr/>
                <p:nvPr/>
              </p:nvSpPr>
              <p:spPr bwMode="auto">
                <a:xfrm>
                  <a:off x="5969498" y="2807773"/>
                  <a:ext cx="2431774" cy="832443"/>
                </a:xfrm>
                <a:prstGeom prst="rect">
                  <a:avLst/>
                </a:prstGeom>
                <a:ln>
                  <a:solidFill>
                    <a:schemeClr val="accent4">
                      <a:lumMod val="60000"/>
                      <a:lumOff val="40000"/>
                    </a:schemeClr>
                  </a:solidFill>
                  <a:headEnd type="none" w="med" len="med"/>
                  <a:tailEnd type="none" w="med" len="med"/>
                </a:ln>
              </p:spPr>
              <p:style>
                <a:lnRef idx="3">
                  <a:schemeClr val="lt1"/>
                </a:lnRef>
                <a:fillRef idx="1">
                  <a:schemeClr val="accent4"/>
                </a:fillRef>
                <a:effectRef idx="1">
                  <a:schemeClr val="accent4"/>
                </a:effectRef>
                <a:fontRef idx="minor">
                  <a:schemeClr val="lt1"/>
                </a:fontRef>
              </p:style>
              <p:txBody>
                <a:bodyPr vert="horz" wrap="square" lIns="0" tIns="34978" rIns="0" bIns="34978" numCol="1" rtlCol="0" anchor="ctr" anchorCtr="0" compatLnSpc="1">
                  <a:prstTxWarp prst="textNoShape">
                    <a:avLst/>
                  </a:prstTxWarp>
                </a:bodyPr>
                <a:lstStyle/>
                <a:p>
                  <a:pPr algn="ctr" defTabSz="699354" fontAlgn="base">
                    <a:spcBef>
                      <a:spcPct val="0"/>
                    </a:spcBef>
                    <a:spcAft>
                      <a:spcPct val="0"/>
                    </a:spcAft>
                  </a:pPr>
                  <a:r>
                    <a:rPr lang="en-AU" sz="1200" dirty="0">
                      <a:gradFill>
                        <a:gsLst>
                          <a:gs pos="5439">
                            <a:srgbClr val="F8F8F8"/>
                          </a:gs>
                          <a:gs pos="10000">
                            <a:srgbClr val="F8F8F8"/>
                          </a:gs>
                        </a:gsLst>
                        <a:lin ang="5400000" scaled="0"/>
                      </a:gradFill>
                    </a:rPr>
                    <a:t>Real Time View</a:t>
                  </a:r>
                </a:p>
              </p:txBody>
            </p:sp>
            <p:sp>
              <p:nvSpPr>
                <p:cNvPr id="136" name="Rectangle 135">
                  <a:extLst>
                    <a:ext uri="{FF2B5EF4-FFF2-40B4-BE49-F238E27FC236}">
                      <a16:creationId xmlns:a16="http://schemas.microsoft.com/office/drawing/2014/main" id="{7FB61F47-3DCB-4905-B7E1-F973CDC8AA30}"/>
                    </a:ext>
                  </a:extLst>
                </p:cNvPr>
                <p:cNvSpPr/>
                <p:nvPr/>
              </p:nvSpPr>
              <p:spPr bwMode="auto">
                <a:xfrm>
                  <a:off x="4455597" y="4704950"/>
                  <a:ext cx="1417236" cy="647961"/>
                </a:xfrm>
                <a:prstGeom prst="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0" tIns="34978" rIns="0" bIns="34978" numCol="1" rtlCol="0" anchor="ctr" anchorCtr="0" compatLnSpc="1">
                  <a:prstTxWarp prst="textNoShape">
                    <a:avLst/>
                  </a:prstTxWarp>
                </a:bodyPr>
                <a:lstStyle/>
                <a:p>
                  <a:pPr algn="ctr" defTabSz="699354" fontAlgn="base">
                    <a:spcBef>
                      <a:spcPct val="0"/>
                    </a:spcBef>
                    <a:spcAft>
                      <a:spcPct val="0"/>
                    </a:spcAft>
                  </a:pPr>
                  <a:r>
                    <a:rPr lang="en-AU" sz="1200" dirty="0">
                      <a:gradFill>
                        <a:gsLst>
                          <a:gs pos="5439">
                            <a:srgbClr val="F8F8F8"/>
                          </a:gs>
                          <a:gs pos="10000">
                            <a:srgbClr val="F8F8F8"/>
                          </a:gs>
                        </a:gsLst>
                        <a:lin ang="5400000" scaled="0"/>
                      </a:gradFill>
                    </a:rPr>
                    <a:t>Recent Data</a:t>
                  </a:r>
                </a:p>
              </p:txBody>
            </p:sp>
            <p:sp>
              <p:nvSpPr>
                <p:cNvPr id="137" name="Rectangle 136">
                  <a:extLst>
                    <a:ext uri="{FF2B5EF4-FFF2-40B4-BE49-F238E27FC236}">
                      <a16:creationId xmlns:a16="http://schemas.microsoft.com/office/drawing/2014/main" id="{4AA87A3E-4ACE-4534-9F04-C44F801C79CF}"/>
                    </a:ext>
                  </a:extLst>
                </p:cNvPr>
                <p:cNvSpPr/>
                <p:nvPr/>
              </p:nvSpPr>
              <p:spPr bwMode="auto">
                <a:xfrm>
                  <a:off x="6617673" y="4690779"/>
                  <a:ext cx="2043995" cy="647961"/>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0" tIns="34978" rIns="0" bIns="34978" numCol="1" rtlCol="0" anchor="ctr" anchorCtr="0" compatLnSpc="1">
                  <a:prstTxWarp prst="textNoShape">
                    <a:avLst/>
                  </a:prstTxWarp>
                </a:bodyPr>
                <a:lstStyle/>
                <a:p>
                  <a:pPr algn="ctr" defTabSz="699354" fontAlgn="base">
                    <a:spcBef>
                      <a:spcPct val="0"/>
                    </a:spcBef>
                    <a:spcAft>
                      <a:spcPct val="0"/>
                    </a:spcAft>
                  </a:pPr>
                  <a:r>
                    <a:rPr lang="en-AU" sz="1200" dirty="0">
                      <a:gradFill>
                        <a:gsLst>
                          <a:gs pos="5439">
                            <a:srgbClr val="F8F8F8"/>
                          </a:gs>
                          <a:gs pos="10000">
                            <a:srgbClr val="F8F8F8"/>
                          </a:gs>
                        </a:gsLst>
                        <a:lin ang="5400000" scaled="0"/>
                      </a:gradFill>
                    </a:rPr>
                    <a:t>Incremental Views</a:t>
                  </a:r>
                </a:p>
              </p:txBody>
            </p:sp>
            <p:cxnSp>
              <p:nvCxnSpPr>
                <p:cNvPr id="138" name="Straight Arrow Connector 137">
                  <a:extLst>
                    <a:ext uri="{FF2B5EF4-FFF2-40B4-BE49-F238E27FC236}">
                      <a16:creationId xmlns:a16="http://schemas.microsoft.com/office/drawing/2014/main" id="{D8621A87-BA16-4E7C-A2F5-16AB30CED9AC}"/>
                    </a:ext>
                  </a:extLst>
                </p:cNvPr>
                <p:cNvCxnSpPr>
                  <a:cxnSpLocks/>
                  <a:stCxn id="136" idx="3"/>
                  <a:endCxn id="137" idx="1"/>
                </p:cNvCxnSpPr>
                <p:nvPr/>
              </p:nvCxnSpPr>
              <p:spPr>
                <a:xfrm flipV="1">
                  <a:off x="5872834" y="5014760"/>
                  <a:ext cx="744839" cy="14171"/>
                </a:xfrm>
                <a:prstGeom prst="straightConnector1">
                  <a:avLst/>
                </a:prstGeom>
                <a:ln>
                  <a:headEnd type="none"/>
                  <a:tailEnd type="triangle"/>
                </a:ln>
              </p:spPr>
              <p:style>
                <a:lnRef idx="3">
                  <a:schemeClr val="accent2"/>
                </a:lnRef>
                <a:fillRef idx="0">
                  <a:schemeClr val="accent2"/>
                </a:fillRef>
                <a:effectRef idx="2">
                  <a:schemeClr val="accent2"/>
                </a:effectRef>
                <a:fontRef idx="minor">
                  <a:schemeClr val="tx1"/>
                </a:fontRef>
              </p:style>
            </p:cxnSp>
            <p:sp>
              <p:nvSpPr>
                <p:cNvPr id="139" name="TextBox 138">
                  <a:extLst>
                    <a:ext uri="{FF2B5EF4-FFF2-40B4-BE49-F238E27FC236}">
                      <a16:creationId xmlns:a16="http://schemas.microsoft.com/office/drawing/2014/main" id="{2A27FBE2-FE7C-4DCF-B107-141D4BD0B68B}"/>
                    </a:ext>
                  </a:extLst>
                </p:cNvPr>
                <p:cNvSpPr txBox="1"/>
                <p:nvPr/>
              </p:nvSpPr>
              <p:spPr>
                <a:xfrm>
                  <a:off x="8925772" y="5275147"/>
                  <a:ext cx="1572044" cy="807574"/>
                </a:xfrm>
                <a:prstGeom prst="rect">
                  <a:avLst/>
                </a:prstGeom>
                <a:noFill/>
              </p:spPr>
              <p:txBody>
                <a:bodyPr wrap="none" lIns="137160" tIns="109728" rIns="137160" bIns="109728" rtlCol="0">
                  <a:spAutoFit/>
                </a:bodyPr>
                <a:lstStyle/>
                <a:p>
                  <a:pPr>
                    <a:lnSpc>
                      <a:spcPct val="90000"/>
                    </a:lnSpc>
                    <a:spcAft>
                      <a:spcPts val="450"/>
                    </a:spcAft>
                  </a:pPr>
                  <a:r>
                    <a:rPr lang="en-AU" sz="1050" b="1" dirty="0">
                      <a:solidFill>
                        <a:schemeClr val="tx1">
                          <a:lumMod val="65000"/>
                          <a:lumOff val="35000"/>
                        </a:schemeClr>
                      </a:solidFill>
                    </a:rPr>
                    <a:t>SPEED LAYER</a:t>
                  </a:r>
                </a:p>
              </p:txBody>
            </p:sp>
            <p:cxnSp>
              <p:nvCxnSpPr>
                <p:cNvPr id="140" name="Elbow Connector 34">
                  <a:extLst>
                    <a:ext uri="{FF2B5EF4-FFF2-40B4-BE49-F238E27FC236}">
                      <a16:creationId xmlns:a16="http://schemas.microsoft.com/office/drawing/2014/main" id="{F6C870E7-428E-4991-8528-03644B20D758}"/>
                    </a:ext>
                  </a:extLst>
                </p:cNvPr>
                <p:cNvCxnSpPr>
                  <a:cxnSpLocks/>
                  <a:stCxn id="105" idx="3"/>
                  <a:endCxn id="143" idx="1"/>
                </p:cNvCxnSpPr>
                <p:nvPr/>
              </p:nvCxnSpPr>
              <p:spPr>
                <a:xfrm>
                  <a:off x="1921930" y="3717392"/>
                  <a:ext cx="1852050" cy="1576489"/>
                </a:xfrm>
                <a:prstGeom prst="bentConnector3">
                  <a:avLst>
                    <a:gd name="adj1" fmla="val 50000"/>
                  </a:avLst>
                </a:prstGeom>
                <a:ln>
                  <a:headEnd type="none"/>
                  <a:tailEnd type="triangle"/>
                </a:ln>
              </p:spPr>
              <p:style>
                <a:lnRef idx="3">
                  <a:schemeClr val="accent2"/>
                </a:lnRef>
                <a:fillRef idx="0">
                  <a:schemeClr val="accent2"/>
                </a:fillRef>
                <a:effectRef idx="2">
                  <a:schemeClr val="accent2"/>
                </a:effectRef>
                <a:fontRef idx="minor">
                  <a:schemeClr val="tx1"/>
                </a:fontRef>
              </p:style>
            </p:cxnSp>
            <p:cxnSp>
              <p:nvCxnSpPr>
                <p:cNvPr id="141" name="Elbow Connector 40">
                  <a:extLst>
                    <a:ext uri="{FF2B5EF4-FFF2-40B4-BE49-F238E27FC236}">
                      <a16:creationId xmlns:a16="http://schemas.microsoft.com/office/drawing/2014/main" id="{36DF8CC0-827C-4FAF-A8F3-CB5D35ECBCF7}"/>
                    </a:ext>
                  </a:extLst>
                </p:cNvPr>
                <p:cNvCxnSpPr>
                  <a:cxnSpLocks/>
                  <a:stCxn id="135" idx="3"/>
                  <a:endCxn id="81" idx="1"/>
                </p:cNvCxnSpPr>
                <p:nvPr/>
              </p:nvCxnSpPr>
              <p:spPr>
                <a:xfrm flipV="1">
                  <a:off x="8401272" y="2570115"/>
                  <a:ext cx="1147440" cy="653879"/>
                </a:xfrm>
                <a:prstGeom prst="bentConnector3">
                  <a:avLst>
                    <a:gd name="adj1" fmla="val 50000"/>
                  </a:avLst>
                </a:prstGeom>
                <a:ln>
                  <a:headEnd type="none"/>
                  <a:tailEnd type="triangle"/>
                </a:ln>
              </p:spPr>
              <p:style>
                <a:lnRef idx="3">
                  <a:schemeClr val="accent6"/>
                </a:lnRef>
                <a:fillRef idx="0">
                  <a:schemeClr val="accent6"/>
                </a:fillRef>
                <a:effectRef idx="2">
                  <a:schemeClr val="accent6"/>
                </a:effectRef>
                <a:fontRef idx="minor">
                  <a:schemeClr val="tx1"/>
                </a:fontRef>
              </p:style>
            </p:cxnSp>
            <p:grpSp>
              <p:nvGrpSpPr>
                <p:cNvPr id="142" name="Group 141">
                  <a:extLst>
                    <a:ext uri="{FF2B5EF4-FFF2-40B4-BE49-F238E27FC236}">
                      <a16:creationId xmlns:a16="http://schemas.microsoft.com/office/drawing/2014/main" id="{121E59FE-9ADC-4F49-BD4E-B8F442F604D7}"/>
                    </a:ext>
                  </a:extLst>
                </p:cNvPr>
                <p:cNvGrpSpPr/>
                <p:nvPr/>
              </p:nvGrpSpPr>
              <p:grpSpPr>
                <a:xfrm>
                  <a:off x="3773980" y="4095431"/>
                  <a:ext cx="7420732" cy="2456326"/>
                  <a:chOff x="2411512" y="828948"/>
                  <a:chExt cx="8284660" cy="2089133"/>
                </a:xfrm>
              </p:grpSpPr>
              <p:sp>
                <p:nvSpPr>
                  <p:cNvPr id="143" name="Rectangle 142">
                    <a:extLst>
                      <a:ext uri="{FF2B5EF4-FFF2-40B4-BE49-F238E27FC236}">
                        <a16:creationId xmlns:a16="http://schemas.microsoft.com/office/drawing/2014/main" id="{0E3E58F2-39E3-47EA-B987-86DF4A6A3232}"/>
                      </a:ext>
                    </a:extLst>
                  </p:cNvPr>
                  <p:cNvSpPr/>
                  <p:nvPr/>
                </p:nvSpPr>
                <p:spPr>
                  <a:xfrm>
                    <a:off x="2411512" y="828948"/>
                    <a:ext cx="8284660" cy="2038588"/>
                  </a:xfrm>
                  <a:prstGeom prst="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pl-PL" sz="1350"/>
                  </a:p>
                </p:txBody>
              </p:sp>
              <p:sp>
                <p:nvSpPr>
                  <p:cNvPr id="144" name="TextBox 143">
                    <a:extLst>
                      <a:ext uri="{FF2B5EF4-FFF2-40B4-BE49-F238E27FC236}">
                        <a16:creationId xmlns:a16="http://schemas.microsoft.com/office/drawing/2014/main" id="{28CF27A0-5D5E-4783-AFBD-1EABDC76F046}"/>
                      </a:ext>
                    </a:extLst>
                  </p:cNvPr>
                  <p:cNvSpPr txBox="1"/>
                  <p:nvPr/>
                </p:nvSpPr>
                <p:spPr>
                  <a:xfrm>
                    <a:off x="5289541" y="2123235"/>
                    <a:ext cx="2520636" cy="794846"/>
                  </a:xfrm>
                  <a:prstGeom prst="rect">
                    <a:avLst/>
                  </a:prstGeom>
                  <a:noFill/>
                  <a:ln>
                    <a:noFill/>
                  </a:ln>
                </p:spPr>
                <p:style>
                  <a:lnRef idx="0">
                    <a:scrgbClr r="0" g="0" b="0"/>
                  </a:lnRef>
                  <a:fillRef idx="0">
                    <a:scrgbClr r="0" g="0" b="0"/>
                  </a:fillRef>
                  <a:effectRef idx="0">
                    <a:scrgbClr r="0" g="0" b="0"/>
                  </a:effectRef>
                  <a:fontRef idx="minor">
                    <a:schemeClr val="dk1"/>
                  </a:fontRef>
                </p:style>
                <p:txBody>
                  <a:bodyPr wrap="none" rtlCol="0">
                    <a:spAutoFit/>
                  </a:bodyPr>
                  <a:lstStyle/>
                  <a:p>
                    <a:pPr>
                      <a:lnSpc>
                        <a:spcPct val="90000"/>
                      </a:lnSpc>
                    </a:pPr>
                    <a:r>
                      <a:rPr lang="pl-PL" sz="2400" b="1" dirty="0">
                        <a:solidFill>
                          <a:srgbClr val="FF7100"/>
                        </a:solidFill>
                      </a:rPr>
                      <a:t>HOT</a:t>
                    </a:r>
                    <a:r>
                      <a:rPr lang="en-GB" sz="2400" b="1" dirty="0">
                        <a:solidFill>
                          <a:srgbClr val="FF7100"/>
                        </a:solidFill>
                      </a:rPr>
                      <a:t> PATH</a:t>
                    </a:r>
                    <a:endParaRPr lang="pl-PL" sz="2400" b="1" dirty="0">
                      <a:solidFill>
                        <a:srgbClr val="FF7100"/>
                      </a:solidFill>
                    </a:endParaRPr>
                  </a:p>
                </p:txBody>
              </p:sp>
            </p:grpSp>
          </p:grpSp>
        </p:grpSp>
        <p:cxnSp>
          <p:nvCxnSpPr>
            <p:cNvPr id="132" name="Straight Arrow Connector 131">
              <a:extLst>
                <a:ext uri="{FF2B5EF4-FFF2-40B4-BE49-F238E27FC236}">
                  <a16:creationId xmlns:a16="http://schemas.microsoft.com/office/drawing/2014/main" id="{597229CA-03AF-40F4-836D-B5EE42735578}"/>
                </a:ext>
              </a:extLst>
            </p:cNvPr>
            <p:cNvCxnSpPr>
              <a:cxnSpLocks/>
              <a:endCxn id="135" idx="2"/>
            </p:cNvCxnSpPr>
            <p:nvPr/>
          </p:nvCxnSpPr>
          <p:spPr>
            <a:xfrm flipV="1">
              <a:off x="5045076" y="3465869"/>
              <a:ext cx="10793" cy="483212"/>
            </a:xfrm>
            <a:prstGeom prst="straightConnector1">
              <a:avLst/>
            </a:prstGeom>
            <a:ln>
              <a:headEnd type="none"/>
              <a:tailEnd type="triangle"/>
            </a:ln>
          </p:spPr>
          <p:style>
            <a:lnRef idx="3">
              <a:schemeClr val="accent1"/>
            </a:lnRef>
            <a:fillRef idx="0">
              <a:schemeClr val="accent1"/>
            </a:fillRef>
            <a:effectRef idx="2">
              <a:schemeClr val="accent1"/>
            </a:effectRef>
            <a:fontRef idx="minor">
              <a:schemeClr val="tx1"/>
            </a:fontRef>
          </p:style>
        </p:cxnSp>
      </p:grpSp>
    </p:spTree>
    <p:extLst>
      <p:ext uri="{BB962C8B-B14F-4D97-AF65-F5344CB8AC3E}">
        <p14:creationId xmlns:p14="http://schemas.microsoft.com/office/powerpoint/2010/main" val="1775535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9"/>
                                        </p:tgtEl>
                                        <p:attrNameLst>
                                          <p:attrName>style.visibility</p:attrName>
                                        </p:attrNameLst>
                                      </p:cBhvr>
                                      <p:to>
                                        <p:strVal val="visible"/>
                                      </p:to>
                                    </p:set>
                                    <p:animEffect transition="in" filter="fade">
                                      <p:cBhvr>
                                        <p:cTn id="7" dur="1000"/>
                                        <p:tgtEl>
                                          <p:spTgt spid="89"/>
                                        </p:tgtEl>
                                      </p:cBhvr>
                                    </p:animEffect>
                                    <p:anim calcmode="lin" valueType="num">
                                      <p:cBhvr>
                                        <p:cTn id="8" dur="1000" fill="hold"/>
                                        <p:tgtEl>
                                          <p:spTgt spid="89"/>
                                        </p:tgtEl>
                                        <p:attrNameLst>
                                          <p:attrName>ppt_x</p:attrName>
                                        </p:attrNameLst>
                                      </p:cBhvr>
                                      <p:tavLst>
                                        <p:tav tm="0">
                                          <p:val>
                                            <p:strVal val="#ppt_x"/>
                                          </p:val>
                                        </p:tav>
                                        <p:tav tm="100000">
                                          <p:val>
                                            <p:strVal val="#ppt_x"/>
                                          </p:val>
                                        </p:tav>
                                      </p:tavLst>
                                    </p:anim>
                                    <p:anim calcmode="lin" valueType="num">
                                      <p:cBhvr>
                                        <p:cTn id="9" dur="1000" fill="hold"/>
                                        <p:tgtEl>
                                          <p:spTgt spid="8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74"/>
                                        </p:tgtEl>
                                        <p:attrNameLst>
                                          <p:attrName>style.visibility</p:attrName>
                                        </p:attrNameLst>
                                      </p:cBhvr>
                                      <p:to>
                                        <p:strVal val="visible"/>
                                      </p:to>
                                    </p:set>
                                    <p:animEffect transition="in" filter="fade">
                                      <p:cBhvr>
                                        <p:cTn id="14" dur="1000"/>
                                        <p:tgtEl>
                                          <p:spTgt spid="74"/>
                                        </p:tgtEl>
                                      </p:cBhvr>
                                    </p:animEffect>
                                    <p:anim calcmode="lin" valueType="num">
                                      <p:cBhvr>
                                        <p:cTn id="15" dur="1000" fill="hold"/>
                                        <p:tgtEl>
                                          <p:spTgt spid="74"/>
                                        </p:tgtEl>
                                        <p:attrNameLst>
                                          <p:attrName>ppt_x</p:attrName>
                                        </p:attrNameLst>
                                      </p:cBhvr>
                                      <p:tavLst>
                                        <p:tav tm="0">
                                          <p:val>
                                            <p:strVal val="#ppt_x"/>
                                          </p:val>
                                        </p:tav>
                                        <p:tav tm="100000">
                                          <p:val>
                                            <p:strVal val="#ppt_x"/>
                                          </p:val>
                                        </p:tav>
                                      </p:tavLst>
                                    </p:anim>
                                    <p:anim calcmode="lin" valueType="num">
                                      <p:cBhvr>
                                        <p:cTn id="16" dur="1000" fill="hold"/>
                                        <p:tgtEl>
                                          <p:spTgt spid="74"/>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30"/>
                                        </p:tgtEl>
                                        <p:attrNameLst>
                                          <p:attrName>style.visibility</p:attrName>
                                        </p:attrNameLst>
                                      </p:cBhvr>
                                      <p:to>
                                        <p:strVal val="visible"/>
                                      </p:to>
                                    </p:set>
                                    <p:animEffect transition="in" filter="fade">
                                      <p:cBhvr>
                                        <p:cTn id="21" dur="1000"/>
                                        <p:tgtEl>
                                          <p:spTgt spid="130"/>
                                        </p:tgtEl>
                                      </p:cBhvr>
                                    </p:animEffect>
                                    <p:anim calcmode="lin" valueType="num">
                                      <p:cBhvr>
                                        <p:cTn id="22" dur="1000" fill="hold"/>
                                        <p:tgtEl>
                                          <p:spTgt spid="130"/>
                                        </p:tgtEl>
                                        <p:attrNameLst>
                                          <p:attrName>ppt_x</p:attrName>
                                        </p:attrNameLst>
                                      </p:cBhvr>
                                      <p:tavLst>
                                        <p:tav tm="0">
                                          <p:val>
                                            <p:strVal val="#ppt_x"/>
                                          </p:val>
                                        </p:tav>
                                        <p:tav tm="100000">
                                          <p:val>
                                            <p:strVal val="#ppt_x"/>
                                          </p:val>
                                        </p:tav>
                                      </p:tavLst>
                                    </p:anim>
                                    <p:anim calcmode="lin" valueType="num">
                                      <p:cBhvr>
                                        <p:cTn id="23" dur="1000" fill="hold"/>
                                        <p:tgtEl>
                                          <p:spTgt spid="130"/>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129"/>
                                        </p:tgtEl>
                                        <p:attrNameLst>
                                          <p:attrName>style.visibility</p:attrName>
                                        </p:attrNameLst>
                                      </p:cBhvr>
                                      <p:to>
                                        <p:strVal val="visible"/>
                                      </p:to>
                                    </p:set>
                                    <p:animEffect transition="in" filter="fade">
                                      <p:cBhvr>
                                        <p:cTn id="28" dur="1000"/>
                                        <p:tgtEl>
                                          <p:spTgt spid="129"/>
                                        </p:tgtEl>
                                      </p:cBhvr>
                                    </p:animEffect>
                                    <p:anim calcmode="lin" valueType="num">
                                      <p:cBhvr>
                                        <p:cTn id="29" dur="1000" fill="hold"/>
                                        <p:tgtEl>
                                          <p:spTgt spid="129"/>
                                        </p:tgtEl>
                                        <p:attrNameLst>
                                          <p:attrName>ppt_x</p:attrName>
                                        </p:attrNameLst>
                                      </p:cBhvr>
                                      <p:tavLst>
                                        <p:tav tm="0">
                                          <p:val>
                                            <p:strVal val="#ppt_x"/>
                                          </p:val>
                                        </p:tav>
                                        <p:tav tm="100000">
                                          <p:val>
                                            <p:strVal val="#ppt_x"/>
                                          </p:val>
                                        </p:tav>
                                      </p:tavLst>
                                    </p:anim>
                                    <p:anim calcmode="lin" valueType="num">
                                      <p:cBhvr>
                                        <p:cTn id="30" dur="1000" fill="hold"/>
                                        <p:tgtEl>
                                          <p:spTgt spid="1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AF066AA-EF10-4C4B-BCDE-8D756FDF0CA9}"/>
              </a:ext>
            </a:extLst>
          </p:cNvPr>
          <p:cNvSpPr>
            <a:spLocks noGrp="1"/>
          </p:cNvSpPr>
          <p:nvPr>
            <p:ph type="body" sz="quarter" idx="13"/>
          </p:nvPr>
        </p:nvSpPr>
        <p:spPr>
          <a:xfrm>
            <a:off x="941325" y="921215"/>
            <a:ext cx="6142461" cy="717974"/>
          </a:xfrm>
        </p:spPr>
        <p:txBody>
          <a:bodyPr/>
          <a:lstStyle/>
          <a:p>
            <a:r>
              <a:rPr lang="en-GB" sz="4800" b="1" spc="-50" dirty="0">
                <a:solidFill>
                  <a:srgbClr val="FF5F00"/>
                </a:solidFill>
                <a:latin typeface="Calibri Light" panose="020F0302020204030204"/>
                <a:ea typeface="+mj-ea"/>
                <a:cs typeface="+mj-cs"/>
              </a:rPr>
              <a:t>Data Lake Approach</a:t>
            </a:r>
            <a:endParaRPr lang="pl-PL" sz="4800" b="1" spc="-50" dirty="0">
              <a:solidFill>
                <a:srgbClr val="FF5F00"/>
              </a:solidFill>
              <a:latin typeface="Calibri Light" panose="020F0302020204030204"/>
              <a:ea typeface="+mj-ea"/>
              <a:cs typeface="+mj-cs"/>
            </a:endParaRPr>
          </a:p>
        </p:txBody>
      </p:sp>
      <p:sp>
        <p:nvSpPr>
          <p:cNvPr id="3" name="Rectangle 2">
            <a:extLst>
              <a:ext uri="{FF2B5EF4-FFF2-40B4-BE49-F238E27FC236}">
                <a16:creationId xmlns:a16="http://schemas.microsoft.com/office/drawing/2014/main" id="{A68D51CA-48EE-4B5B-8E05-3103EC4915C2}"/>
              </a:ext>
            </a:extLst>
          </p:cNvPr>
          <p:cNvSpPr/>
          <p:nvPr/>
        </p:nvSpPr>
        <p:spPr>
          <a:xfrm>
            <a:off x="1272476" y="1676422"/>
            <a:ext cx="9833674" cy="1446550"/>
          </a:xfrm>
          <a:prstGeom prst="rect">
            <a:avLst/>
          </a:prstGeom>
        </p:spPr>
        <p:txBody>
          <a:bodyPr wrap="square">
            <a:spAutoFit/>
          </a:bodyPr>
          <a:lstStyle/>
          <a:p>
            <a:r>
              <a:rPr lang="en-GB" b="1" dirty="0">
                <a:solidFill>
                  <a:srgbClr val="FF5F00"/>
                </a:solidFill>
              </a:rPr>
              <a:t>What is Data Lake ?</a:t>
            </a:r>
          </a:p>
          <a:p>
            <a:pPr>
              <a:lnSpc>
                <a:spcPct val="100000"/>
              </a:lnSpc>
            </a:pPr>
            <a:r>
              <a:rPr lang="en-US" dirty="0">
                <a:solidFill>
                  <a:schemeClr val="tx1">
                    <a:lumMod val="65000"/>
                    <a:lumOff val="35000"/>
                  </a:schemeClr>
                </a:solidFill>
              </a:rPr>
              <a:t>“If you think of a</a:t>
            </a:r>
            <a:r>
              <a:rPr lang="en-US" dirty="0">
                <a:solidFill>
                  <a:schemeClr val="accent1">
                    <a:lumMod val="75000"/>
                  </a:schemeClr>
                </a:solidFill>
              </a:rPr>
              <a:t> </a:t>
            </a:r>
            <a:r>
              <a:rPr lang="en-US" b="1" dirty="0" err="1">
                <a:solidFill>
                  <a:srgbClr val="FF5F00"/>
                </a:solidFill>
              </a:rPr>
              <a:t>datamart</a:t>
            </a:r>
            <a:r>
              <a:rPr lang="en-US" b="1" dirty="0">
                <a:solidFill>
                  <a:schemeClr val="accent1">
                    <a:lumMod val="75000"/>
                  </a:schemeClr>
                </a:solidFill>
              </a:rPr>
              <a:t> </a:t>
            </a:r>
            <a:r>
              <a:rPr lang="en-US" dirty="0">
                <a:solidFill>
                  <a:schemeClr val="tx1">
                    <a:lumMod val="65000"/>
                    <a:lumOff val="35000"/>
                  </a:schemeClr>
                </a:solidFill>
              </a:rPr>
              <a:t>(a subset of a data warehouse) as a store of bottled water – cleansed and packaged and structured for easy consumption – the </a:t>
            </a:r>
            <a:r>
              <a:rPr lang="en-US" b="1" dirty="0">
                <a:solidFill>
                  <a:srgbClr val="FF5F00"/>
                </a:solidFill>
              </a:rPr>
              <a:t>data lake </a:t>
            </a:r>
            <a:r>
              <a:rPr lang="en-US" dirty="0">
                <a:solidFill>
                  <a:schemeClr val="tx1">
                    <a:lumMod val="65000"/>
                    <a:lumOff val="35000"/>
                  </a:schemeClr>
                </a:solidFill>
              </a:rPr>
              <a:t>is a large body of water in a more </a:t>
            </a:r>
            <a:r>
              <a:rPr lang="en-US" b="1" dirty="0">
                <a:solidFill>
                  <a:srgbClr val="FF5F00"/>
                </a:solidFill>
              </a:rPr>
              <a:t>natural state</a:t>
            </a:r>
            <a:r>
              <a:rPr lang="en-US" dirty="0">
                <a:solidFill>
                  <a:schemeClr val="tx1">
                    <a:lumMod val="65000"/>
                    <a:lumOff val="35000"/>
                  </a:schemeClr>
                </a:solidFill>
              </a:rPr>
              <a:t>„</a:t>
            </a:r>
          </a:p>
          <a:p>
            <a:pPr algn="ctr">
              <a:lnSpc>
                <a:spcPct val="100000"/>
              </a:lnSpc>
            </a:pPr>
            <a:r>
              <a:rPr lang="en-US" sz="1600" dirty="0">
                <a:solidFill>
                  <a:schemeClr val="tx1">
                    <a:lumMod val="65000"/>
                    <a:lumOff val="35000"/>
                  </a:schemeClr>
                </a:solidFill>
              </a:rPr>
              <a:t>						</a:t>
            </a:r>
            <a:r>
              <a:rPr lang="en-US" sz="1600" b="1" dirty="0">
                <a:solidFill>
                  <a:schemeClr val="tx1">
                    <a:lumMod val="65000"/>
                    <a:lumOff val="35000"/>
                  </a:schemeClr>
                </a:solidFill>
              </a:rPr>
              <a:t>Pentaho CTO James Dixon </a:t>
            </a:r>
            <a:endParaRPr lang="en-US" sz="1200" b="1" dirty="0">
              <a:solidFill>
                <a:schemeClr val="tx1">
                  <a:lumMod val="65000"/>
                  <a:lumOff val="35000"/>
                </a:schemeClr>
              </a:solidFill>
            </a:endParaRPr>
          </a:p>
        </p:txBody>
      </p:sp>
      <p:sp>
        <p:nvSpPr>
          <p:cNvPr id="4" name="Rectangle 3">
            <a:extLst>
              <a:ext uri="{FF2B5EF4-FFF2-40B4-BE49-F238E27FC236}">
                <a16:creationId xmlns:a16="http://schemas.microsoft.com/office/drawing/2014/main" id="{E40684AF-9FA9-4D96-97C9-407E6F7088B7}"/>
              </a:ext>
            </a:extLst>
          </p:cNvPr>
          <p:cNvSpPr/>
          <p:nvPr/>
        </p:nvSpPr>
        <p:spPr>
          <a:xfrm>
            <a:off x="1414780" y="5557045"/>
            <a:ext cx="7112268" cy="553998"/>
          </a:xfrm>
          <a:prstGeom prst="rect">
            <a:avLst/>
          </a:prstGeom>
        </p:spPr>
        <p:txBody>
          <a:bodyPr wrap="none">
            <a:spAutoFit/>
          </a:bodyPr>
          <a:lstStyle/>
          <a:p>
            <a:r>
              <a:rPr lang="en-GB" sz="3000" b="1" dirty="0">
                <a:solidFill>
                  <a:srgbClr val="FF5F00"/>
                </a:solidFill>
                <a:latin typeface="Euphemia"/>
              </a:rPr>
              <a:t>I</a:t>
            </a:r>
            <a:r>
              <a:rPr lang="en-GB" sz="3000" b="1" dirty="0">
                <a:solidFill>
                  <a:schemeClr val="tx1">
                    <a:lumMod val="65000"/>
                    <a:lumOff val="35000"/>
                  </a:schemeClr>
                </a:solidFill>
                <a:latin typeface="Euphemia"/>
              </a:rPr>
              <a:t>(</a:t>
            </a:r>
            <a:r>
              <a:rPr lang="en-GB" sz="3000" b="1" dirty="0" err="1">
                <a:solidFill>
                  <a:schemeClr val="tx1">
                    <a:lumMod val="65000"/>
                    <a:lumOff val="35000"/>
                  </a:schemeClr>
                </a:solidFill>
                <a:latin typeface="Euphemia"/>
              </a:rPr>
              <a:t>ngest</a:t>
            </a:r>
            <a:r>
              <a:rPr lang="en-GB" sz="3000" b="1" dirty="0">
                <a:solidFill>
                  <a:schemeClr val="tx1">
                    <a:lumMod val="65000"/>
                    <a:lumOff val="35000"/>
                  </a:schemeClr>
                </a:solidFill>
                <a:latin typeface="Euphemia"/>
              </a:rPr>
              <a:t>) </a:t>
            </a:r>
            <a:r>
              <a:rPr lang="en-GB" sz="3000" b="1" dirty="0">
                <a:solidFill>
                  <a:srgbClr val="FF5F00"/>
                </a:solidFill>
                <a:latin typeface="Euphemia"/>
              </a:rPr>
              <a:t>S</a:t>
            </a:r>
            <a:r>
              <a:rPr lang="en-GB" sz="3000" b="1" dirty="0">
                <a:solidFill>
                  <a:schemeClr val="tx1">
                    <a:lumMod val="65000"/>
                    <a:lumOff val="35000"/>
                  </a:schemeClr>
                </a:solidFill>
                <a:latin typeface="Euphemia"/>
              </a:rPr>
              <a:t>(tore) </a:t>
            </a:r>
            <a:r>
              <a:rPr lang="en-GB" sz="3000" b="1" dirty="0">
                <a:solidFill>
                  <a:srgbClr val="FF5F00"/>
                </a:solidFill>
                <a:latin typeface="Euphemia"/>
              </a:rPr>
              <a:t>A</a:t>
            </a:r>
            <a:r>
              <a:rPr lang="en-GB" sz="3000" b="1" dirty="0">
                <a:solidFill>
                  <a:schemeClr val="tx1">
                    <a:lumMod val="65000"/>
                    <a:lumOff val="35000"/>
                  </a:schemeClr>
                </a:solidFill>
                <a:latin typeface="Euphemia"/>
              </a:rPr>
              <a:t>(</a:t>
            </a:r>
            <a:r>
              <a:rPr lang="en-GB" sz="3000" b="1" dirty="0" err="1">
                <a:solidFill>
                  <a:schemeClr val="tx1">
                    <a:lumMod val="65000"/>
                    <a:lumOff val="35000"/>
                  </a:schemeClr>
                </a:solidFill>
                <a:latin typeface="Euphemia"/>
              </a:rPr>
              <a:t>nalyse</a:t>
            </a:r>
            <a:r>
              <a:rPr lang="en-GB" sz="3000" b="1" dirty="0">
                <a:solidFill>
                  <a:schemeClr val="tx1">
                    <a:lumMod val="65000"/>
                    <a:lumOff val="35000"/>
                  </a:schemeClr>
                </a:solidFill>
                <a:latin typeface="Euphemia"/>
              </a:rPr>
              <a:t>) </a:t>
            </a:r>
            <a:r>
              <a:rPr lang="en-GB" sz="3000" b="1" dirty="0">
                <a:solidFill>
                  <a:srgbClr val="FF5F00"/>
                </a:solidFill>
                <a:latin typeface="Euphemia"/>
              </a:rPr>
              <a:t>S</a:t>
            </a:r>
            <a:r>
              <a:rPr lang="en-GB" sz="3000" b="1" dirty="0">
                <a:solidFill>
                  <a:schemeClr val="tx1">
                    <a:lumMod val="65000"/>
                    <a:lumOff val="35000"/>
                  </a:schemeClr>
                </a:solidFill>
                <a:latin typeface="Euphemia"/>
              </a:rPr>
              <a:t>(</a:t>
            </a:r>
            <a:r>
              <a:rPr lang="en-GB" sz="3000" b="1" dirty="0" err="1">
                <a:solidFill>
                  <a:schemeClr val="tx1">
                    <a:lumMod val="65000"/>
                    <a:lumOff val="35000"/>
                  </a:schemeClr>
                </a:solidFill>
                <a:latin typeface="Euphemia"/>
              </a:rPr>
              <a:t>urface</a:t>
            </a:r>
            <a:r>
              <a:rPr lang="en-GB" sz="3000" b="1" dirty="0">
                <a:solidFill>
                  <a:schemeClr val="tx1">
                    <a:lumMod val="65000"/>
                    <a:lumOff val="35000"/>
                  </a:schemeClr>
                </a:solidFill>
                <a:latin typeface="Euphemia"/>
              </a:rPr>
              <a:t>) </a:t>
            </a:r>
            <a:r>
              <a:rPr lang="en-GB" sz="3000" b="1" dirty="0">
                <a:solidFill>
                  <a:srgbClr val="FF5F00"/>
                </a:solidFill>
                <a:latin typeface="Euphemia"/>
              </a:rPr>
              <a:t>A</a:t>
            </a:r>
            <a:r>
              <a:rPr lang="en-GB" sz="3000" b="1" dirty="0">
                <a:solidFill>
                  <a:schemeClr val="tx1">
                    <a:lumMod val="65000"/>
                    <a:lumOff val="35000"/>
                  </a:schemeClr>
                </a:solidFill>
                <a:latin typeface="Euphemia"/>
              </a:rPr>
              <a:t>(</a:t>
            </a:r>
            <a:r>
              <a:rPr lang="en-GB" sz="3000" b="1" dirty="0" err="1">
                <a:solidFill>
                  <a:schemeClr val="tx1">
                    <a:lumMod val="65000"/>
                    <a:lumOff val="35000"/>
                  </a:schemeClr>
                </a:solidFill>
                <a:latin typeface="Euphemia"/>
              </a:rPr>
              <a:t>ct</a:t>
            </a:r>
            <a:r>
              <a:rPr lang="en-GB" sz="3000" b="1" dirty="0">
                <a:solidFill>
                  <a:schemeClr val="tx1">
                    <a:lumMod val="65000"/>
                    <a:lumOff val="35000"/>
                  </a:schemeClr>
                </a:solidFill>
                <a:latin typeface="Euphemia"/>
              </a:rPr>
              <a:t>)</a:t>
            </a:r>
          </a:p>
        </p:txBody>
      </p:sp>
      <p:pic>
        <p:nvPicPr>
          <p:cNvPr id="5" name="Picture 2" descr="Bottled Water Packaging plant">
            <a:extLst>
              <a:ext uri="{FF2B5EF4-FFF2-40B4-BE49-F238E27FC236}">
                <a16:creationId xmlns:a16="http://schemas.microsoft.com/office/drawing/2014/main" id="{D6D8C622-1405-4D52-BB52-D8E276AA19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69980" y="3306674"/>
            <a:ext cx="3813983" cy="197421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640F8077-753A-4E4C-A21B-B141B5DD704C}"/>
              </a:ext>
            </a:extLst>
          </p:cNvPr>
          <p:cNvSpPr txBox="1"/>
          <p:nvPr/>
        </p:nvSpPr>
        <p:spPr>
          <a:xfrm>
            <a:off x="2665941" y="5265896"/>
            <a:ext cx="2718022" cy="253916"/>
          </a:xfrm>
          <a:prstGeom prst="rect">
            <a:avLst/>
          </a:prstGeom>
          <a:noFill/>
        </p:spPr>
        <p:txBody>
          <a:bodyPr wrap="square" rtlCol="0">
            <a:spAutoFit/>
          </a:bodyPr>
          <a:lstStyle/>
          <a:p>
            <a:pPr algn="r"/>
            <a:r>
              <a:rPr lang="en-GB" sz="1050" dirty="0">
                <a:solidFill>
                  <a:schemeClr val="tx1">
                    <a:lumMod val="75000"/>
                    <a:lumOff val="25000"/>
                  </a:schemeClr>
                </a:solidFill>
              </a:rPr>
              <a:t>Source: https://premiumwaters.com</a:t>
            </a:r>
            <a:endParaRPr lang="pl-PL" sz="1050" dirty="0">
              <a:solidFill>
                <a:schemeClr val="tx1">
                  <a:lumMod val="75000"/>
                  <a:lumOff val="25000"/>
                </a:schemeClr>
              </a:solidFill>
            </a:endParaRPr>
          </a:p>
        </p:txBody>
      </p:sp>
      <p:pic>
        <p:nvPicPr>
          <p:cNvPr id="7" name="Picture 4" descr="Znalezione obrazy dla zapytania trashed water lake">
            <a:extLst>
              <a:ext uri="{FF2B5EF4-FFF2-40B4-BE49-F238E27FC236}">
                <a16:creationId xmlns:a16="http://schemas.microsoft.com/office/drawing/2014/main" id="{0FAFB2F3-CED1-47F4-A45B-E1E98808E9E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00951" y="3238500"/>
            <a:ext cx="3643154" cy="2049274"/>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756BF7B2-2A2C-44A3-B623-F480DBA4E860}"/>
              </a:ext>
            </a:extLst>
          </p:cNvPr>
          <p:cNvSpPr/>
          <p:nvPr/>
        </p:nvSpPr>
        <p:spPr>
          <a:xfrm>
            <a:off x="8974501" y="5280888"/>
            <a:ext cx="2245949" cy="253916"/>
          </a:xfrm>
          <a:prstGeom prst="rect">
            <a:avLst/>
          </a:prstGeom>
        </p:spPr>
        <p:txBody>
          <a:bodyPr wrap="square">
            <a:spAutoFit/>
          </a:bodyPr>
          <a:lstStyle/>
          <a:p>
            <a:pPr algn="r"/>
            <a:r>
              <a:rPr lang="en-GB" sz="1050" dirty="0">
                <a:solidFill>
                  <a:schemeClr val="tx1">
                    <a:lumMod val="75000"/>
                    <a:lumOff val="25000"/>
                  </a:schemeClr>
                </a:solidFill>
              </a:rPr>
              <a:t>Source :</a:t>
            </a:r>
            <a:r>
              <a:rPr lang="pl-PL" sz="1050" dirty="0">
                <a:solidFill>
                  <a:schemeClr val="tx1">
                    <a:lumMod val="75000"/>
                    <a:lumOff val="25000"/>
                  </a:schemeClr>
                </a:solidFill>
              </a:rPr>
              <a:t>https://snowbrains.com</a:t>
            </a:r>
          </a:p>
        </p:txBody>
      </p:sp>
      <p:sp>
        <p:nvSpPr>
          <p:cNvPr id="9" name="TextBox 8">
            <a:extLst>
              <a:ext uri="{FF2B5EF4-FFF2-40B4-BE49-F238E27FC236}">
                <a16:creationId xmlns:a16="http://schemas.microsoft.com/office/drawing/2014/main" id="{56402378-1963-4D35-A838-1399AF8D5FB9}"/>
              </a:ext>
            </a:extLst>
          </p:cNvPr>
          <p:cNvSpPr txBox="1"/>
          <p:nvPr/>
        </p:nvSpPr>
        <p:spPr>
          <a:xfrm>
            <a:off x="8353881" y="6148276"/>
            <a:ext cx="3125856" cy="461665"/>
          </a:xfrm>
          <a:prstGeom prst="rect">
            <a:avLst/>
          </a:prstGeom>
          <a:noFill/>
        </p:spPr>
        <p:txBody>
          <a:bodyPr wrap="none" rtlCol="0">
            <a:spAutoFit/>
          </a:bodyPr>
          <a:lstStyle/>
          <a:p>
            <a:r>
              <a:rPr lang="en-GB" sz="2400" b="1" dirty="0">
                <a:solidFill>
                  <a:srgbClr val="FF5F00"/>
                </a:solidFill>
              </a:rPr>
              <a:t>Make Me More Money</a:t>
            </a:r>
            <a:endParaRPr lang="pl-PL" sz="1350" b="1" dirty="0">
              <a:solidFill>
                <a:srgbClr val="FF5F00"/>
              </a:solidFill>
            </a:endParaRPr>
          </a:p>
        </p:txBody>
      </p:sp>
    </p:spTree>
    <p:extLst>
      <p:ext uri="{BB962C8B-B14F-4D97-AF65-F5344CB8AC3E}">
        <p14:creationId xmlns:p14="http://schemas.microsoft.com/office/powerpoint/2010/main" val="4227910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1000"/>
                                        <p:tgtEl>
                                          <p:spTgt spid="9"/>
                                        </p:tgtEl>
                                      </p:cBhvr>
                                    </p:animEffect>
                                    <p:anim calcmode="lin" valueType="num">
                                      <p:cBhvr>
                                        <p:cTn id="15" dur="1000" fill="hold"/>
                                        <p:tgtEl>
                                          <p:spTgt spid="9"/>
                                        </p:tgtEl>
                                        <p:attrNameLst>
                                          <p:attrName>ppt_x</p:attrName>
                                        </p:attrNameLst>
                                      </p:cBhvr>
                                      <p:tavLst>
                                        <p:tav tm="0">
                                          <p:val>
                                            <p:strVal val="#ppt_x"/>
                                          </p:val>
                                        </p:tav>
                                        <p:tav tm="100000">
                                          <p:val>
                                            <p:strVal val="#ppt_x"/>
                                          </p:val>
                                        </p:tav>
                                      </p:tavLst>
                                    </p:anim>
                                    <p:anim calcmode="lin" valueType="num">
                                      <p:cBhvr>
                                        <p:cTn id="16"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1">
            <a:extLst>
              <a:ext uri="{FF2B5EF4-FFF2-40B4-BE49-F238E27FC236}">
                <a16:creationId xmlns:a16="http://schemas.microsoft.com/office/drawing/2014/main" id="{815CADDC-BE55-43AE-90AA-5E292FDD9DF5}"/>
              </a:ext>
            </a:extLst>
          </p:cNvPr>
          <p:cNvSpPr txBox="1">
            <a:spLocks/>
          </p:cNvSpPr>
          <p:nvPr/>
        </p:nvSpPr>
        <p:spPr>
          <a:xfrm>
            <a:off x="656782" y="926274"/>
            <a:ext cx="8549903" cy="71797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3400" b="1" dirty="0">
                <a:solidFill>
                  <a:srgbClr val="FF7100"/>
                </a:solidFill>
              </a:rPr>
              <a:t>Cloud Models</a:t>
            </a:r>
            <a:endParaRPr lang="pl-PL" sz="3400" b="1" dirty="0">
              <a:solidFill>
                <a:srgbClr val="FF7100"/>
              </a:solidFill>
            </a:endParaRPr>
          </a:p>
        </p:txBody>
      </p:sp>
      <p:pic>
        <p:nvPicPr>
          <p:cNvPr id="4" name="Picture 3">
            <a:extLst>
              <a:ext uri="{FF2B5EF4-FFF2-40B4-BE49-F238E27FC236}">
                <a16:creationId xmlns:a16="http://schemas.microsoft.com/office/drawing/2014/main" id="{6EFDEB6D-DC61-437B-A904-4982EC2470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5652" y="2124075"/>
            <a:ext cx="8840695" cy="3477566"/>
          </a:xfrm>
          <a:prstGeom prst="rect">
            <a:avLst/>
          </a:prstGeom>
        </p:spPr>
      </p:pic>
    </p:spTree>
    <p:extLst>
      <p:ext uri="{BB962C8B-B14F-4D97-AF65-F5344CB8AC3E}">
        <p14:creationId xmlns:p14="http://schemas.microsoft.com/office/powerpoint/2010/main" val="24703095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0CFBC9A2-8096-4D49-BB9A-E4B6F6C199E4}"/>
              </a:ext>
            </a:extLst>
          </p:cNvPr>
          <p:cNvGrpSpPr/>
          <p:nvPr/>
        </p:nvGrpSpPr>
        <p:grpSpPr>
          <a:xfrm>
            <a:off x="2225761" y="3191954"/>
            <a:ext cx="1012806" cy="2002144"/>
            <a:chOff x="2494012" y="2348880"/>
            <a:chExt cx="1012806" cy="2002144"/>
          </a:xfrm>
        </p:grpSpPr>
        <p:grpSp>
          <p:nvGrpSpPr>
            <p:cNvPr id="4" name="Group 3">
              <a:extLst>
                <a:ext uri="{FF2B5EF4-FFF2-40B4-BE49-F238E27FC236}">
                  <a16:creationId xmlns:a16="http://schemas.microsoft.com/office/drawing/2014/main" id="{33420517-7DAF-40BA-8EEE-8FEF013B942E}"/>
                </a:ext>
              </a:extLst>
            </p:cNvPr>
            <p:cNvGrpSpPr/>
            <p:nvPr/>
          </p:nvGrpSpPr>
          <p:grpSpPr>
            <a:xfrm>
              <a:off x="2494012" y="2348880"/>
              <a:ext cx="1012806" cy="967169"/>
              <a:chOff x="2494012" y="2348880"/>
              <a:chExt cx="1012806" cy="967169"/>
            </a:xfrm>
          </p:grpSpPr>
          <p:grpSp>
            <p:nvGrpSpPr>
              <p:cNvPr id="24" name="Group 23">
                <a:extLst>
                  <a:ext uri="{FF2B5EF4-FFF2-40B4-BE49-F238E27FC236}">
                    <a16:creationId xmlns:a16="http://schemas.microsoft.com/office/drawing/2014/main" id="{EF720000-9A8F-40C8-BE3E-825DEF226F81}"/>
                  </a:ext>
                </a:extLst>
              </p:cNvPr>
              <p:cNvGrpSpPr/>
              <p:nvPr/>
            </p:nvGrpSpPr>
            <p:grpSpPr>
              <a:xfrm>
                <a:off x="2494012" y="2348880"/>
                <a:ext cx="1012806" cy="288032"/>
                <a:chOff x="2494012" y="2348880"/>
                <a:chExt cx="1012806" cy="288032"/>
              </a:xfrm>
            </p:grpSpPr>
            <p:sp>
              <p:nvSpPr>
                <p:cNvPr id="37" name="Rectangle 36">
                  <a:extLst>
                    <a:ext uri="{FF2B5EF4-FFF2-40B4-BE49-F238E27FC236}">
                      <a16:creationId xmlns:a16="http://schemas.microsoft.com/office/drawing/2014/main" id="{9F830273-E8C3-4652-AA72-7660E3ED037F}"/>
                    </a:ext>
                  </a:extLst>
                </p:cNvPr>
                <p:cNvSpPr/>
                <p:nvPr/>
              </p:nvSpPr>
              <p:spPr>
                <a:xfrm>
                  <a:off x="2494012" y="2348880"/>
                  <a:ext cx="144016" cy="288032"/>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pl-PL"/>
                </a:p>
              </p:txBody>
            </p:sp>
            <p:sp>
              <p:nvSpPr>
                <p:cNvPr id="38" name="Rectangle 37">
                  <a:extLst>
                    <a:ext uri="{FF2B5EF4-FFF2-40B4-BE49-F238E27FC236}">
                      <a16:creationId xmlns:a16="http://schemas.microsoft.com/office/drawing/2014/main" id="{B9D4CAA6-38E6-47BB-ADC1-AC28E976FBB6}"/>
                    </a:ext>
                  </a:extLst>
                </p:cNvPr>
                <p:cNvSpPr/>
                <p:nvPr/>
              </p:nvSpPr>
              <p:spPr>
                <a:xfrm>
                  <a:off x="2710036" y="2348880"/>
                  <a:ext cx="144016" cy="288032"/>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pl-PL"/>
                </a:p>
              </p:txBody>
            </p:sp>
            <p:sp>
              <p:nvSpPr>
                <p:cNvPr id="39" name="Rectangle 38">
                  <a:extLst>
                    <a:ext uri="{FF2B5EF4-FFF2-40B4-BE49-F238E27FC236}">
                      <a16:creationId xmlns:a16="http://schemas.microsoft.com/office/drawing/2014/main" id="{44AF9D61-60A6-4AE2-B019-EEA8E1837E6F}"/>
                    </a:ext>
                  </a:extLst>
                </p:cNvPr>
                <p:cNvSpPr/>
                <p:nvPr/>
              </p:nvSpPr>
              <p:spPr>
                <a:xfrm>
                  <a:off x="2926060" y="2348880"/>
                  <a:ext cx="144016" cy="288032"/>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pl-PL"/>
                </a:p>
              </p:txBody>
            </p:sp>
            <p:sp>
              <p:nvSpPr>
                <p:cNvPr id="40" name="Rectangle 39">
                  <a:extLst>
                    <a:ext uri="{FF2B5EF4-FFF2-40B4-BE49-F238E27FC236}">
                      <a16:creationId xmlns:a16="http://schemas.microsoft.com/office/drawing/2014/main" id="{65DF2641-19FC-4A7D-B184-E7906A14636B}"/>
                    </a:ext>
                  </a:extLst>
                </p:cNvPr>
                <p:cNvSpPr/>
                <p:nvPr/>
              </p:nvSpPr>
              <p:spPr>
                <a:xfrm>
                  <a:off x="3144431" y="2348880"/>
                  <a:ext cx="144016" cy="288032"/>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pl-PL"/>
                </a:p>
              </p:txBody>
            </p:sp>
            <p:sp>
              <p:nvSpPr>
                <p:cNvPr id="41" name="Rectangle 40">
                  <a:extLst>
                    <a:ext uri="{FF2B5EF4-FFF2-40B4-BE49-F238E27FC236}">
                      <a16:creationId xmlns:a16="http://schemas.microsoft.com/office/drawing/2014/main" id="{E67A36CF-0078-426C-BA08-92378C59CF9D}"/>
                    </a:ext>
                  </a:extLst>
                </p:cNvPr>
                <p:cNvSpPr/>
                <p:nvPr/>
              </p:nvSpPr>
              <p:spPr>
                <a:xfrm>
                  <a:off x="3362802" y="2348880"/>
                  <a:ext cx="144016" cy="288032"/>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pl-PL"/>
                </a:p>
              </p:txBody>
            </p:sp>
          </p:grpSp>
          <p:grpSp>
            <p:nvGrpSpPr>
              <p:cNvPr id="25" name="Group 24">
                <a:extLst>
                  <a:ext uri="{FF2B5EF4-FFF2-40B4-BE49-F238E27FC236}">
                    <a16:creationId xmlns:a16="http://schemas.microsoft.com/office/drawing/2014/main" id="{3754D4C5-8261-4F31-A276-AE393013B26A}"/>
                  </a:ext>
                </a:extLst>
              </p:cNvPr>
              <p:cNvGrpSpPr/>
              <p:nvPr/>
            </p:nvGrpSpPr>
            <p:grpSpPr>
              <a:xfrm>
                <a:off x="2494012" y="2679571"/>
                <a:ext cx="1012806" cy="288032"/>
                <a:chOff x="2494012" y="2348880"/>
                <a:chExt cx="1012806" cy="288032"/>
              </a:xfrm>
            </p:grpSpPr>
            <p:sp>
              <p:nvSpPr>
                <p:cNvPr id="32" name="Rectangle 31">
                  <a:extLst>
                    <a:ext uri="{FF2B5EF4-FFF2-40B4-BE49-F238E27FC236}">
                      <a16:creationId xmlns:a16="http://schemas.microsoft.com/office/drawing/2014/main" id="{7983F5B9-DC5F-42C8-AC09-8C0404846107}"/>
                    </a:ext>
                  </a:extLst>
                </p:cNvPr>
                <p:cNvSpPr/>
                <p:nvPr/>
              </p:nvSpPr>
              <p:spPr>
                <a:xfrm>
                  <a:off x="2494012" y="2348880"/>
                  <a:ext cx="144016" cy="288032"/>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pl-PL"/>
                </a:p>
              </p:txBody>
            </p:sp>
            <p:sp>
              <p:nvSpPr>
                <p:cNvPr id="33" name="Rectangle 32">
                  <a:extLst>
                    <a:ext uri="{FF2B5EF4-FFF2-40B4-BE49-F238E27FC236}">
                      <a16:creationId xmlns:a16="http://schemas.microsoft.com/office/drawing/2014/main" id="{DFFF8F83-D8C0-4AAF-94A9-68E4DCD53F76}"/>
                    </a:ext>
                  </a:extLst>
                </p:cNvPr>
                <p:cNvSpPr/>
                <p:nvPr/>
              </p:nvSpPr>
              <p:spPr>
                <a:xfrm>
                  <a:off x="2710036" y="2348880"/>
                  <a:ext cx="144016" cy="288032"/>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pl-PL"/>
                </a:p>
              </p:txBody>
            </p:sp>
            <p:sp>
              <p:nvSpPr>
                <p:cNvPr id="34" name="Rectangle 33">
                  <a:extLst>
                    <a:ext uri="{FF2B5EF4-FFF2-40B4-BE49-F238E27FC236}">
                      <a16:creationId xmlns:a16="http://schemas.microsoft.com/office/drawing/2014/main" id="{C497BD97-56A2-4D43-B228-CBDEA2F0A65A}"/>
                    </a:ext>
                  </a:extLst>
                </p:cNvPr>
                <p:cNvSpPr/>
                <p:nvPr/>
              </p:nvSpPr>
              <p:spPr>
                <a:xfrm>
                  <a:off x="2926060" y="2348880"/>
                  <a:ext cx="144016" cy="288032"/>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pl-PL"/>
                </a:p>
              </p:txBody>
            </p:sp>
            <p:sp>
              <p:nvSpPr>
                <p:cNvPr id="35" name="Rectangle 34">
                  <a:extLst>
                    <a:ext uri="{FF2B5EF4-FFF2-40B4-BE49-F238E27FC236}">
                      <a16:creationId xmlns:a16="http://schemas.microsoft.com/office/drawing/2014/main" id="{2D515BBD-CE08-4ECD-9E21-49E917E0F43F}"/>
                    </a:ext>
                  </a:extLst>
                </p:cNvPr>
                <p:cNvSpPr/>
                <p:nvPr/>
              </p:nvSpPr>
              <p:spPr>
                <a:xfrm>
                  <a:off x="3144431" y="2348880"/>
                  <a:ext cx="144016" cy="288032"/>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pl-PL"/>
                </a:p>
              </p:txBody>
            </p:sp>
            <p:sp>
              <p:nvSpPr>
                <p:cNvPr id="36" name="Rectangle 35">
                  <a:extLst>
                    <a:ext uri="{FF2B5EF4-FFF2-40B4-BE49-F238E27FC236}">
                      <a16:creationId xmlns:a16="http://schemas.microsoft.com/office/drawing/2014/main" id="{F4ED0926-BECB-4912-931F-BADBF87CB55B}"/>
                    </a:ext>
                  </a:extLst>
                </p:cNvPr>
                <p:cNvSpPr/>
                <p:nvPr/>
              </p:nvSpPr>
              <p:spPr>
                <a:xfrm>
                  <a:off x="3362802" y="2348880"/>
                  <a:ext cx="144016" cy="288032"/>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pl-PL"/>
                </a:p>
              </p:txBody>
            </p:sp>
          </p:grpSp>
          <p:grpSp>
            <p:nvGrpSpPr>
              <p:cNvPr id="26" name="Group 25">
                <a:extLst>
                  <a:ext uri="{FF2B5EF4-FFF2-40B4-BE49-F238E27FC236}">
                    <a16:creationId xmlns:a16="http://schemas.microsoft.com/office/drawing/2014/main" id="{EB5FCB64-09E8-47CC-9B72-0D1AD445A680}"/>
                  </a:ext>
                </a:extLst>
              </p:cNvPr>
              <p:cNvGrpSpPr/>
              <p:nvPr/>
            </p:nvGrpSpPr>
            <p:grpSpPr>
              <a:xfrm>
                <a:off x="2494012" y="3028017"/>
                <a:ext cx="1012806" cy="288032"/>
                <a:chOff x="2494012" y="2348880"/>
                <a:chExt cx="1012806" cy="288032"/>
              </a:xfrm>
            </p:grpSpPr>
            <p:sp>
              <p:nvSpPr>
                <p:cNvPr id="27" name="Rectangle 26">
                  <a:extLst>
                    <a:ext uri="{FF2B5EF4-FFF2-40B4-BE49-F238E27FC236}">
                      <a16:creationId xmlns:a16="http://schemas.microsoft.com/office/drawing/2014/main" id="{24BFF966-F20D-4EC7-A68B-13203A2555BE}"/>
                    </a:ext>
                  </a:extLst>
                </p:cNvPr>
                <p:cNvSpPr/>
                <p:nvPr/>
              </p:nvSpPr>
              <p:spPr>
                <a:xfrm>
                  <a:off x="2494012" y="2348880"/>
                  <a:ext cx="144016" cy="288032"/>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pl-PL"/>
                </a:p>
              </p:txBody>
            </p:sp>
            <p:sp>
              <p:nvSpPr>
                <p:cNvPr id="28" name="Rectangle 27">
                  <a:extLst>
                    <a:ext uri="{FF2B5EF4-FFF2-40B4-BE49-F238E27FC236}">
                      <a16:creationId xmlns:a16="http://schemas.microsoft.com/office/drawing/2014/main" id="{2BBFC352-60A8-4481-BECD-63E73E34EDD9}"/>
                    </a:ext>
                  </a:extLst>
                </p:cNvPr>
                <p:cNvSpPr/>
                <p:nvPr/>
              </p:nvSpPr>
              <p:spPr>
                <a:xfrm>
                  <a:off x="2710036" y="2348880"/>
                  <a:ext cx="144016" cy="288032"/>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pl-PL"/>
                </a:p>
              </p:txBody>
            </p:sp>
            <p:sp>
              <p:nvSpPr>
                <p:cNvPr id="29" name="Rectangle 28">
                  <a:extLst>
                    <a:ext uri="{FF2B5EF4-FFF2-40B4-BE49-F238E27FC236}">
                      <a16:creationId xmlns:a16="http://schemas.microsoft.com/office/drawing/2014/main" id="{8CDC58D0-52B7-4F8E-B9D2-56EE73691CAD}"/>
                    </a:ext>
                  </a:extLst>
                </p:cNvPr>
                <p:cNvSpPr/>
                <p:nvPr/>
              </p:nvSpPr>
              <p:spPr>
                <a:xfrm>
                  <a:off x="2926060" y="2348880"/>
                  <a:ext cx="144016" cy="288032"/>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pl-PL"/>
                </a:p>
              </p:txBody>
            </p:sp>
            <p:sp>
              <p:nvSpPr>
                <p:cNvPr id="30" name="Rectangle 29">
                  <a:extLst>
                    <a:ext uri="{FF2B5EF4-FFF2-40B4-BE49-F238E27FC236}">
                      <a16:creationId xmlns:a16="http://schemas.microsoft.com/office/drawing/2014/main" id="{987EC1D8-8995-49E4-9C94-C2F470F64404}"/>
                    </a:ext>
                  </a:extLst>
                </p:cNvPr>
                <p:cNvSpPr/>
                <p:nvPr/>
              </p:nvSpPr>
              <p:spPr>
                <a:xfrm>
                  <a:off x="3144431" y="2348880"/>
                  <a:ext cx="144016" cy="288032"/>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pl-PL"/>
                </a:p>
              </p:txBody>
            </p:sp>
            <p:sp>
              <p:nvSpPr>
                <p:cNvPr id="31" name="Rectangle 30">
                  <a:extLst>
                    <a:ext uri="{FF2B5EF4-FFF2-40B4-BE49-F238E27FC236}">
                      <a16:creationId xmlns:a16="http://schemas.microsoft.com/office/drawing/2014/main" id="{B30180F9-35AC-4A03-916F-EFD3A125118B}"/>
                    </a:ext>
                  </a:extLst>
                </p:cNvPr>
                <p:cNvSpPr/>
                <p:nvPr/>
              </p:nvSpPr>
              <p:spPr>
                <a:xfrm>
                  <a:off x="3362802" y="2348880"/>
                  <a:ext cx="144016" cy="288032"/>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pl-PL"/>
                </a:p>
              </p:txBody>
            </p:sp>
          </p:grpSp>
        </p:grpSp>
        <p:grpSp>
          <p:nvGrpSpPr>
            <p:cNvPr id="5" name="Group 4">
              <a:extLst>
                <a:ext uri="{FF2B5EF4-FFF2-40B4-BE49-F238E27FC236}">
                  <a16:creationId xmlns:a16="http://schemas.microsoft.com/office/drawing/2014/main" id="{12CA4FE4-7759-4101-91B4-B2B6D15EE552}"/>
                </a:ext>
              </a:extLst>
            </p:cNvPr>
            <p:cNvGrpSpPr/>
            <p:nvPr/>
          </p:nvGrpSpPr>
          <p:grpSpPr>
            <a:xfrm>
              <a:off x="2494012" y="3383855"/>
              <a:ext cx="1012806" cy="967169"/>
              <a:chOff x="2494012" y="2348880"/>
              <a:chExt cx="1012806" cy="967169"/>
            </a:xfrm>
          </p:grpSpPr>
          <p:grpSp>
            <p:nvGrpSpPr>
              <p:cNvPr id="6" name="Group 5">
                <a:extLst>
                  <a:ext uri="{FF2B5EF4-FFF2-40B4-BE49-F238E27FC236}">
                    <a16:creationId xmlns:a16="http://schemas.microsoft.com/office/drawing/2014/main" id="{112CE0E0-910E-4CCB-B881-D41D072F01F4}"/>
                  </a:ext>
                </a:extLst>
              </p:cNvPr>
              <p:cNvGrpSpPr/>
              <p:nvPr/>
            </p:nvGrpSpPr>
            <p:grpSpPr>
              <a:xfrm>
                <a:off x="2494012" y="2348880"/>
                <a:ext cx="1012806" cy="288032"/>
                <a:chOff x="2494012" y="2348880"/>
                <a:chExt cx="1012806" cy="288032"/>
              </a:xfrm>
            </p:grpSpPr>
            <p:sp>
              <p:nvSpPr>
                <p:cNvPr id="19" name="Rectangle 18">
                  <a:extLst>
                    <a:ext uri="{FF2B5EF4-FFF2-40B4-BE49-F238E27FC236}">
                      <a16:creationId xmlns:a16="http://schemas.microsoft.com/office/drawing/2014/main" id="{7FBE9D2B-6DDF-452B-982F-F5A1EB435806}"/>
                    </a:ext>
                  </a:extLst>
                </p:cNvPr>
                <p:cNvSpPr/>
                <p:nvPr/>
              </p:nvSpPr>
              <p:spPr>
                <a:xfrm>
                  <a:off x="2494012" y="2348880"/>
                  <a:ext cx="144016" cy="288032"/>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pl-PL"/>
                </a:p>
              </p:txBody>
            </p:sp>
            <p:sp>
              <p:nvSpPr>
                <p:cNvPr id="20" name="Rectangle 19">
                  <a:extLst>
                    <a:ext uri="{FF2B5EF4-FFF2-40B4-BE49-F238E27FC236}">
                      <a16:creationId xmlns:a16="http://schemas.microsoft.com/office/drawing/2014/main" id="{407F6820-A98D-48EE-880E-594F5B54CF57}"/>
                    </a:ext>
                  </a:extLst>
                </p:cNvPr>
                <p:cNvSpPr/>
                <p:nvPr/>
              </p:nvSpPr>
              <p:spPr>
                <a:xfrm>
                  <a:off x="2710036" y="2348880"/>
                  <a:ext cx="144016" cy="288032"/>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pl-PL"/>
                </a:p>
              </p:txBody>
            </p:sp>
            <p:sp>
              <p:nvSpPr>
                <p:cNvPr id="21" name="Rectangle 20">
                  <a:extLst>
                    <a:ext uri="{FF2B5EF4-FFF2-40B4-BE49-F238E27FC236}">
                      <a16:creationId xmlns:a16="http://schemas.microsoft.com/office/drawing/2014/main" id="{8BA73AD9-C309-4302-81BF-4D91268FB978}"/>
                    </a:ext>
                  </a:extLst>
                </p:cNvPr>
                <p:cNvSpPr/>
                <p:nvPr/>
              </p:nvSpPr>
              <p:spPr>
                <a:xfrm>
                  <a:off x="2926060" y="2348880"/>
                  <a:ext cx="144016" cy="288032"/>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pl-PL"/>
                </a:p>
              </p:txBody>
            </p:sp>
            <p:sp>
              <p:nvSpPr>
                <p:cNvPr id="22" name="Rectangle 21">
                  <a:extLst>
                    <a:ext uri="{FF2B5EF4-FFF2-40B4-BE49-F238E27FC236}">
                      <a16:creationId xmlns:a16="http://schemas.microsoft.com/office/drawing/2014/main" id="{E390F6D3-A58E-4664-BE06-30B17506D5BA}"/>
                    </a:ext>
                  </a:extLst>
                </p:cNvPr>
                <p:cNvSpPr/>
                <p:nvPr/>
              </p:nvSpPr>
              <p:spPr>
                <a:xfrm>
                  <a:off x="3144431" y="2348880"/>
                  <a:ext cx="144016" cy="288032"/>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pl-PL"/>
                </a:p>
              </p:txBody>
            </p:sp>
            <p:sp>
              <p:nvSpPr>
                <p:cNvPr id="23" name="Rectangle 22">
                  <a:extLst>
                    <a:ext uri="{FF2B5EF4-FFF2-40B4-BE49-F238E27FC236}">
                      <a16:creationId xmlns:a16="http://schemas.microsoft.com/office/drawing/2014/main" id="{60CEB568-4F09-49FC-B4B5-E514B0590FA9}"/>
                    </a:ext>
                  </a:extLst>
                </p:cNvPr>
                <p:cNvSpPr/>
                <p:nvPr/>
              </p:nvSpPr>
              <p:spPr>
                <a:xfrm>
                  <a:off x="3362802" y="2348880"/>
                  <a:ext cx="144016" cy="288032"/>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pl-PL"/>
                </a:p>
              </p:txBody>
            </p:sp>
          </p:grpSp>
          <p:grpSp>
            <p:nvGrpSpPr>
              <p:cNvPr id="7" name="Group 6">
                <a:extLst>
                  <a:ext uri="{FF2B5EF4-FFF2-40B4-BE49-F238E27FC236}">
                    <a16:creationId xmlns:a16="http://schemas.microsoft.com/office/drawing/2014/main" id="{010CE831-E257-47D5-AA05-40E1FEC1F051}"/>
                  </a:ext>
                </a:extLst>
              </p:cNvPr>
              <p:cNvGrpSpPr/>
              <p:nvPr/>
            </p:nvGrpSpPr>
            <p:grpSpPr>
              <a:xfrm>
                <a:off x="2494012" y="2679571"/>
                <a:ext cx="1012806" cy="288032"/>
                <a:chOff x="2494012" y="2348880"/>
                <a:chExt cx="1012806" cy="288032"/>
              </a:xfrm>
            </p:grpSpPr>
            <p:sp>
              <p:nvSpPr>
                <p:cNvPr id="14" name="Rectangle 13">
                  <a:extLst>
                    <a:ext uri="{FF2B5EF4-FFF2-40B4-BE49-F238E27FC236}">
                      <a16:creationId xmlns:a16="http://schemas.microsoft.com/office/drawing/2014/main" id="{7894D94B-22DD-42DD-909F-5D043F4146CD}"/>
                    </a:ext>
                  </a:extLst>
                </p:cNvPr>
                <p:cNvSpPr/>
                <p:nvPr/>
              </p:nvSpPr>
              <p:spPr>
                <a:xfrm>
                  <a:off x="2494012" y="2348880"/>
                  <a:ext cx="144016" cy="288032"/>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pl-PL"/>
                </a:p>
              </p:txBody>
            </p:sp>
            <p:sp>
              <p:nvSpPr>
                <p:cNvPr id="15" name="Rectangle 14">
                  <a:extLst>
                    <a:ext uri="{FF2B5EF4-FFF2-40B4-BE49-F238E27FC236}">
                      <a16:creationId xmlns:a16="http://schemas.microsoft.com/office/drawing/2014/main" id="{0FE99C32-7E79-4027-9E57-08406DE663F9}"/>
                    </a:ext>
                  </a:extLst>
                </p:cNvPr>
                <p:cNvSpPr/>
                <p:nvPr/>
              </p:nvSpPr>
              <p:spPr>
                <a:xfrm>
                  <a:off x="2710036" y="2348880"/>
                  <a:ext cx="144016" cy="288032"/>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pl-PL"/>
                </a:p>
              </p:txBody>
            </p:sp>
            <p:sp>
              <p:nvSpPr>
                <p:cNvPr id="16" name="Rectangle 15">
                  <a:extLst>
                    <a:ext uri="{FF2B5EF4-FFF2-40B4-BE49-F238E27FC236}">
                      <a16:creationId xmlns:a16="http://schemas.microsoft.com/office/drawing/2014/main" id="{0021AC3A-3F67-4EB1-936F-03E01EFFF92B}"/>
                    </a:ext>
                  </a:extLst>
                </p:cNvPr>
                <p:cNvSpPr/>
                <p:nvPr/>
              </p:nvSpPr>
              <p:spPr>
                <a:xfrm>
                  <a:off x="2926060" y="2348880"/>
                  <a:ext cx="144016" cy="288032"/>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pl-PL"/>
                </a:p>
              </p:txBody>
            </p:sp>
            <p:sp>
              <p:nvSpPr>
                <p:cNvPr id="17" name="Rectangle 16">
                  <a:extLst>
                    <a:ext uri="{FF2B5EF4-FFF2-40B4-BE49-F238E27FC236}">
                      <a16:creationId xmlns:a16="http://schemas.microsoft.com/office/drawing/2014/main" id="{8697CD3E-804E-4689-BEF7-8F47E0B0905B}"/>
                    </a:ext>
                  </a:extLst>
                </p:cNvPr>
                <p:cNvSpPr/>
                <p:nvPr/>
              </p:nvSpPr>
              <p:spPr>
                <a:xfrm>
                  <a:off x="3144431" y="2348880"/>
                  <a:ext cx="144016" cy="288032"/>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pl-PL"/>
                </a:p>
              </p:txBody>
            </p:sp>
            <p:sp>
              <p:nvSpPr>
                <p:cNvPr id="18" name="Rectangle 17">
                  <a:extLst>
                    <a:ext uri="{FF2B5EF4-FFF2-40B4-BE49-F238E27FC236}">
                      <a16:creationId xmlns:a16="http://schemas.microsoft.com/office/drawing/2014/main" id="{7B37C4F7-45AF-4704-B94F-F86AAF044C2A}"/>
                    </a:ext>
                  </a:extLst>
                </p:cNvPr>
                <p:cNvSpPr/>
                <p:nvPr/>
              </p:nvSpPr>
              <p:spPr>
                <a:xfrm>
                  <a:off x="3362802" y="2348880"/>
                  <a:ext cx="144016" cy="288032"/>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pl-PL"/>
                </a:p>
              </p:txBody>
            </p:sp>
          </p:grpSp>
          <p:grpSp>
            <p:nvGrpSpPr>
              <p:cNvPr id="8" name="Group 7">
                <a:extLst>
                  <a:ext uri="{FF2B5EF4-FFF2-40B4-BE49-F238E27FC236}">
                    <a16:creationId xmlns:a16="http://schemas.microsoft.com/office/drawing/2014/main" id="{5580797B-E152-4B2A-BD11-EF0379CB146D}"/>
                  </a:ext>
                </a:extLst>
              </p:cNvPr>
              <p:cNvGrpSpPr/>
              <p:nvPr/>
            </p:nvGrpSpPr>
            <p:grpSpPr>
              <a:xfrm>
                <a:off x="2494012" y="3028017"/>
                <a:ext cx="1012806" cy="288032"/>
                <a:chOff x="2494012" y="2348880"/>
                <a:chExt cx="1012806" cy="288032"/>
              </a:xfrm>
            </p:grpSpPr>
            <p:sp>
              <p:nvSpPr>
                <p:cNvPr id="9" name="Rectangle 8">
                  <a:extLst>
                    <a:ext uri="{FF2B5EF4-FFF2-40B4-BE49-F238E27FC236}">
                      <a16:creationId xmlns:a16="http://schemas.microsoft.com/office/drawing/2014/main" id="{4F938796-268D-461E-A2EC-6539C6A8BE4F}"/>
                    </a:ext>
                  </a:extLst>
                </p:cNvPr>
                <p:cNvSpPr/>
                <p:nvPr/>
              </p:nvSpPr>
              <p:spPr>
                <a:xfrm>
                  <a:off x="2494012" y="2348880"/>
                  <a:ext cx="144016" cy="288032"/>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pl-PL"/>
                </a:p>
              </p:txBody>
            </p:sp>
            <p:sp>
              <p:nvSpPr>
                <p:cNvPr id="10" name="Rectangle 9">
                  <a:extLst>
                    <a:ext uri="{FF2B5EF4-FFF2-40B4-BE49-F238E27FC236}">
                      <a16:creationId xmlns:a16="http://schemas.microsoft.com/office/drawing/2014/main" id="{4BF95174-4541-4AEA-8F3A-CE8F773225D4}"/>
                    </a:ext>
                  </a:extLst>
                </p:cNvPr>
                <p:cNvSpPr/>
                <p:nvPr/>
              </p:nvSpPr>
              <p:spPr>
                <a:xfrm>
                  <a:off x="2710036" y="2348880"/>
                  <a:ext cx="144016" cy="288032"/>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pl-PL"/>
                </a:p>
              </p:txBody>
            </p:sp>
            <p:sp>
              <p:nvSpPr>
                <p:cNvPr id="11" name="Rectangle 10">
                  <a:extLst>
                    <a:ext uri="{FF2B5EF4-FFF2-40B4-BE49-F238E27FC236}">
                      <a16:creationId xmlns:a16="http://schemas.microsoft.com/office/drawing/2014/main" id="{5088DD19-9C5C-4268-9A78-7E260729D30D}"/>
                    </a:ext>
                  </a:extLst>
                </p:cNvPr>
                <p:cNvSpPr/>
                <p:nvPr/>
              </p:nvSpPr>
              <p:spPr>
                <a:xfrm>
                  <a:off x="2926060" y="2348880"/>
                  <a:ext cx="144016" cy="288032"/>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pl-PL"/>
                </a:p>
              </p:txBody>
            </p:sp>
            <p:sp>
              <p:nvSpPr>
                <p:cNvPr id="12" name="Rectangle 11">
                  <a:extLst>
                    <a:ext uri="{FF2B5EF4-FFF2-40B4-BE49-F238E27FC236}">
                      <a16:creationId xmlns:a16="http://schemas.microsoft.com/office/drawing/2014/main" id="{237CD0E0-CCE8-4709-AF8B-AA97BCFA4156}"/>
                    </a:ext>
                  </a:extLst>
                </p:cNvPr>
                <p:cNvSpPr/>
                <p:nvPr/>
              </p:nvSpPr>
              <p:spPr>
                <a:xfrm>
                  <a:off x="3144431" y="2348880"/>
                  <a:ext cx="144016" cy="288032"/>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pl-PL"/>
                </a:p>
              </p:txBody>
            </p:sp>
            <p:sp>
              <p:nvSpPr>
                <p:cNvPr id="13" name="Rectangle 12">
                  <a:extLst>
                    <a:ext uri="{FF2B5EF4-FFF2-40B4-BE49-F238E27FC236}">
                      <a16:creationId xmlns:a16="http://schemas.microsoft.com/office/drawing/2014/main" id="{FBD7CDDE-FCB8-4CE0-8DE8-4A70CBF34083}"/>
                    </a:ext>
                  </a:extLst>
                </p:cNvPr>
                <p:cNvSpPr/>
                <p:nvPr/>
              </p:nvSpPr>
              <p:spPr>
                <a:xfrm>
                  <a:off x="3362802" y="2348880"/>
                  <a:ext cx="144016" cy="288032"/>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pl-PL"/>
                </a:p>
              </p:txBody>
            </p:sp>
          </p:grpSp>
        </p:grpSp>
      </p:grpSp>
      <p:sp>
        <p:nvSpPr>
          <p:cNvPr id="42" name="TextBox 41">
            <a:extLst>
              <a:ext uri="{FF2B5EF4-FFF2-40B4-BE49-F238E27FC236}">
                <a16:creationId xmlns:a16="http://schemas.microsoft.com/office/drawing/2014/main" id="{65EC1EB8-37E5-43F1-AF2E-28A0A0B79974}"/>
              </a:ext>
            </a:extLst>
          </p:cNvPr>
          <p:cNvSpPr txBox="1"/>
          <p:nvPr/>
        </p:nvSpPr>
        <p:spPr>
          <a:xfrm>
            <a:off x="2297769" y="2460177"/>
            <a:ext cx="797013" cy="646331"/>
          </a:xfrm>
          <a:prstGeom prst="rect">
            <a:avLst/>
          </a:prstGeom>
          <a:noFill/>
        </p:spPr>
        <p:txBody>
          <a:bodyPr wrap="none" rtlCol="0">
            <a:spAutoFit/>
          </a:bodyPr>
          <a:lstStyle/>
          <a:p>
            <a:pPr>
              <a:lnSpc>
                <a:spcPct val="90000"/>
              </a:lnSpc>
            </a:pPr>
            <a:r>
              <a:rPr lang="pl-PL" sz="2000" dirty="0">
                <a:solidFill>
                  <a:schemeClr val="tx1">
                    <a:lumMod val="65000"/>
                    <a:lumOff val="35000"/>
                  </a:schemeClr>
                </a:solidFill>
              </a:rPr>
              <a:t>Input </a:t>
            </a:r>
          </a:p>
          <a:p>
            <a:pPr>
              <a:lnSpc>
                <a:spcPct val="90000"/>
              </a:lnSpc>
            </a:pPr>
            <a:r>
              <a:rPr lang="pl-PL" sz="2000" dirty="0">
                <a:solidFill>
                  <a:schemeClr val="tx1">
                    <a:lumMod val="65000"/>
                    <a:lumOff val="35000"/>
                  </a:schemeClr>
                </a:solidFill>
              </a:rPr>
              <a:t>Data</a:t>
            </a:r>
          </a:p>
        </p:txBody>
      </p:sp>
      <p:grpSp>
        <p:nvGrpSpPr>
          <p:cNvPr id="43" name="Group 42">
            <a:extLst>
              <a:ext uri="{FF2B5EF4-FFF2-40B4-BE49-F238E27FC236}">
                <a16:creationId xmlns:a16="http://schemas.microsoft.com/office/drawing/2014/main" id="{897AF3E3-FFF5-4B6D-AB38-D2611AA98124}"/>
              </a:ext>
            </a:extLst>
          </p:cNvPr>
          <p:cNvGrpSpPr/>
          <p:nvPr/>
        </p:nvGrpSpPr>
        <p:grpSpPr>
          <a:xfrm>
            <a:off x="3290112" y="3191954"/>
            <a:ext cx="1256925" cy="2625995"/>
            <a:chOff x="3558363" y="2348880"/>
            <a:chExt cx="1256925" cy="2625995"/>
          </a:xfrm>
        </p:grpSpPr>
        <p:cxnSp>
          <p:nvCxnSpPr>
            <p:cNvPr id="44" name="Straight Arrow Connector 43">
              <a:extLst>
                <a:ext uri="{FF2B5EF4-FFF2-40B4-BE49-F238E27FC236}">
                  <a16:creationId xmlns:a16="http://schemas.microsoft.com/office/drawing/2014/main" id="{91DFD257-6897-44D3-AB21-07A90D76E6A0}"/>
                </a:ext>
              </a:extLst>
            </p:cNvPr>
            <p:cNvCxnSpPr>
              <a:cxnSpLocks/>
              <a:endCxn id="46" idx="1"/>
            </p:cNvCxnSpPr>
            <p:nvPr/>
          </p:nvCxnSpPr>
          <p:spPr>
            <a:xfrm>
              <a:off x="3558363" y="3340612"/>
              <a:ext cx="410220" cy="3792"/>
            </a:xfrm>
            <a:prstGeom prst="straightConnector1">
              <a:avLst/>
            </a:prstGeom>
            <a:ln>
              <a:headEnd type="none"/>
              <a:tailEnd type="triangle"/>
            </a:ln>
          </p:spPr>
          <p:style>
            <a:lnRef idx="2">
              <a:schemeClr val="accent2"/>
            </a:lnRef>
            <a:fillRef idx="0">
              <a:schemeClr val="accent2"/>
            </a:fillRef>
            <a:effectRef idx="1">
              <a:schemeClr val="accent2"/>
            </a:effectRef>
            <a:fontRef idx="minor">
              <a:schemeClr val="tx1"/>
            </a:fontRef>
          </p:style>
        </p:cxnSp>
        <p:grpSp>
          <p:nvGrpSpPr>
            <p:cNvPr id="45" name="Group 44">
              <a:extLst>
                <a:ext uri="{FF2B5EF4-FFF2-40B4-BE49-F238E27FC236}">
                  <a16:creationId xmlns:a16="http://schemas.microsoft.com/office/drawing/2014/main" id="{F6845280-F8BA-43CD-A9AC-2D03FE338D49}"/>
                </a:ext>
              </a:extLst>
            </p:cNvPr>
            <p:cNvGrpSpPr/>
            <p:nvPr/>
          </p:nvGrpSpPr>
          <p:grpSpPr>
            <a:xfrm>
              <a:off x="3809885" y="2348880"/>
              <a:ext cx="1005403" cy="2625995"/>
              <a:chOff x="3809885" y="2348880"/>
              <a:chExt cx="1005403" cy="2625995"/>
            </a:xfrm>
          </p:grpSpPr>
          <p:sp>
            <p:nvSpPr>
              <p:cNvPr id="46" name="Rectangle 45">
                <a:extLst>
                  <a:ext uri="{FF2B5EF4-FFF2-40B4-BE49-F238E27FC236}">
                    <a16:creationId xmlns:a16="http://schemas.microsoft.com/office/drawing/2014/main" id="{EBF992A7-5C97-4C98-A37D-1F785174B60B}"/>
                  </a:ext>
                </a:extLst>
              </p:cNvPr>
              <p:cNvSpPr/>
              <p:nvPr/>
            </p:nvSpPr>
            <p:spPr>
              <a:xfrm>
                <a:off x="3968583" y="2348880"/>
                <a:ext cx="688009" cy="1991047"/>
              </a:xfrm>
              <a:prstGeom prst="rect">
                <a:avLst/>
              </a:prstGeom>
              <a:ln>
                <a:miter lim="800000"/>
              </a:ln>
            </p:spPr>
            <p:style>
              <a:lnRef idx="2">
                <a:schemeClr val="accent1">
                  <a:shade val="50000"/>
                </a:schemeClr>
              </a:lnRef>
              <a:fillRef idx="1">
                <a:schemeClr val="accent1"/>
              </a:fillRef>
              <a:effectRef idx="0">
                <a:schemeClr val="accent1"/>
              </a:effectRef>
              <a:fontRef idx="minor">
                <a:schemeClr val="lt1"/>
              </a:fontRef>
            </p:style>
            <p:txBody>
              <a:bodyPr vert="wordArtVert" rtlCol="0" anchor="ctr"/>
              <a:lstStyle/>
              <a:p>
                <a:pPr algn="ctr"/>
                <a:r>
                  <a:rPr lang="en-GB" sz="1200" dirty="0"/>
                  <a:t>Gateway</a:t>
                </a:r>
                <a:endParaRPr lang="pl-PL" sz="1200" dirty="0"/>
              </a:p>
            </p:txBody>
          </p:sp>
          <p:sp>
            <p:nvSpPr>
              <p:cNvPr id="47" name="TextBox 46">
                <a:extLst>
                  <a:ext uri="{FF2B5EF4-FFF2-40B4-BE49-F238E27FC236}">
                    <a16:creationId xmlns:a16="http://schemas.microsoft.com/office/drawing/2014/main" id="{9A55B24D-6AAF-43C9-B94D-E2A9A750D6A4}"/>
                  </a:ext>
                </a:extLst>
              </p:cNvPr>
              <p:cNvSpPr txBox="1"/>
              <p:nvPr/>
            </p:nvSpPr>
            <p:spPr>
              <a:xfrm>
                <a:off x="3809885" y="4494744"/>
                <a:ext cx="1005403" cy="480131"/>
              </a:xfrm>
              <a:prstGeom prst="rect">
                <a:avLst/>
              </a:prstGeom>
              <a:noFill/>
            </p:spPr>
            <p:txBody>
              <a:bodyPr wrap="none" rtlCol="0">
                <a:spAutoFit/>
              </a:bodyPr>
              <a:lstStyle/>
              <a:p>
                <a:pPr>
                  <a:lnSpc>
                    <a:spcPct val="90000"/>
                  </a:lnSpc>
                </a:pPr>
                <a:r>
                  <a:rPr lang="en-GB" sz="2800" b="1" dirty="0">
                    <a:solidFill>
                      <a:srgbClr val="FF5F00"/>
                    </a:solidFill>
                  </a:rPr>
                  <a:t>PUSH</a:t>
                </a:r>
                <a:endParaRPr lang="pl-PL" sz="2800" b="1" dirty="0">
                  <a:solidFill>
                    <a:srgbClr val="FF5F00"/>
                  </a:solidFill>
                </a:endParaRPr>
              </a:p>
            </p:txBody>
          </p:sp>
        </p:grpSp>
      </p:grpSp>
      <p:grpSp>
        <p:nvGrpSpPr>
          <p:cNvPr id="48" name="Group 47">
            <a:extLst>
              <a:ext uri="{FF2B5EF4-FFF2-40B4-BE49-F238E27FC236}">
                <a16:creationId xmlns:a16="http://schemas.microsoft.com/office/drawing/2014/main" id="{12A34D2C-933E-4E8B-8E07-FBBC2584654F}"/>
              </a:ext>
            </a:extLst>
          </p:cNvPr>
          <p:cNvGrpSpPr/>
          <p:nvPr/>
        </p:nvGrpSpPr>
        <p:grpSpPr>
          <a:xfrm>
            <a:off x="4388341" y="2414262"/>
            <a:ext cx="2093314" cy="2339501"/>
            <a:chOff x="4656592" y="2108949"/>
            <a:chExt cx="2093314" cy="2339501"/>
          </a:xfrm>
        </p:grpSpPr>
        <p:pic>
          <p:nvPicPr>
            <p:cNvPr id="49" name="Picture 48">
              <a:extLst>
                <a:ext uri="{FF2B5EF4-FFF2-40B4-BE49-F238E27FC236}">
                  <a16:creationId xmlns:a16="http://schemas.microsoft.com/office/drawing/2014/main" id="{0C01AC1C-BA2D-4172-B8E4-673A9DE9335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94236" y="2487507"/>
              <a:ext cx="688009" cy="688009"/>
            </a:xfrm>
            <a:prstGeom prst="rect">
              <a:avLst/>
            </a:prstGeom>
          </p:spPr>
        </p:pic>
        <p:pic>
          <p:nvPicPr>
            <p:cNvPr id="50" name="Picture 49">
              <a:extLst>
                <a:ext uri="{FF2B5EF4-FFF2-40B4-BE49-F238E27FC236}">
                  <a16:creationId xmlns:a16="http://schemas.microsoft.com/office/drawing/2014/main" id="{AB0509EA-2357-467B-B7E4-56737DC941A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86540" y="3660264"/>
              <a:ext cx="602527" cy="602527"/>
            </a:xfrm>
            <a:prstGeom prst="rect">
              <a:avLst/>
            </a:prstGeom>
          </p:spPr>
        </p:pic>
        <p:sp>
          <p:nvSpPr>
            <p:cNvPr id="51" name="TextBox 50">
              <a:extLst>
                <a:ext uri="{FF2B5EF4-FFF2-40B4-BE49-F238E27FC236}">
                  <a16:creationId xmlns:a16="http://schemas.microsoft.com/office/drawing/2014/main" id="{EA570E34-201E-40CE-987D-B2277F87092C}"/>
                </a:ext>
              </a:extLst>
            </p:cNvPr>
            <p:cNvSpPr txBox="1"/>
            <p:nvPr/>
          </p:nvSpPr>
          <p:spPr>
            <a:xfrm>
              <a:off x="5794236" y="2261864"/>
              <a:ext cx="760144" cy="237757"/>
            </a:xfrm>
            <a:prstGeom prst="rect">
              <a:avLst/>
            </a:prstGeom>
            <a:noFill/>
          </p:spPr>
          <p:txBody>
            <a:bodyPr wrap="none" rtlCol="0">
              <a:spAutoFit/>
            </a:bodyPr>
            <a:lstStyle/>
            <a:p>
              <a:pPr>
                <a:lnSpc>
                  <a:spcPct val="90000"/>
                </a:lnSpc>
              </a:pPr>
              <a:r>
                <a:rPr lang="pl-PL" sz="1050" b="1" dirty="0">
                  <a:solidFill>
                    <a:schemeClr val="tx1">
                      <a:lumMod val="65000"/>
                      <a:lumOff val="35000"/>
                    </a:schemeClr>
                  </a:solidFill>
                </a:rPr>
                <a:t>Event Hub</a:t>
              </a:r>
            </a:p>
          </p:txBody>
        </p:sp>
        <p:sp>
          <p:nvSpPr>
            <p:cNvPr id="52" name="TextBox 51">
              <a:extLst>
                <a:ext uri="{FF2B5EF4-FFF2-40B4-BE49-F238E27FC236}">
                  <a16:creationId xmlns:a16="http://schemas.microsoft.com/office/drawing/2014/main" id="{0C6A90E8-1D1F-4F8B-ABC1-E3456C5977BC}"/>
                </a:ext>
              </a:extLst>
            </p:cNvPr>
            <p:cNvSpPr txBox="1"/>
            <p:nvPr/>
          </p:nvSpPr>
          <p:spPr>
            <a:xfrm>
              <a:off x="5820423" y="3408652"/>
              <a:ext cx="619080" cy="237757"/>
            </a:xfrm>
            <a:prstGeom prst="rect">
              <a:avLst/>
            </a:prstGeom>
            <a:noFill/>
          </p:spPr>
          <p:txBody>
            <a:bodyPr wrap="none" rtlCol="0">
              <a:spAutoFit/>
            </a:bodyPr>
            <a:lstStyle/>
            <a:p>
              <a:pPr>
                <a:lnSpc>
                  <a:spcPct val="90000"/>
                </a:lnSpc>
              </a:pPr>
              <a:r>
                <a:rPr lang="pl-PL" sz="1050" b="1" dirty="0">
                  <a:solidFill>
                    <a:schemeClr val="tx1">
                      <a:lumMod val="65000"/>
                      <a:lumOff val="35000"/>
                    </a:schemeClr>
                  </a:solidFill>
                </a:rPr>
                <a:t>IoT Hub</a:t>
              </a:r>
            </a:p>
          </p:txBody>
        </p:sp>
        <p:sp>
          <p:nvSpPr>
            <p:cNvPr id="53" name="Rectangle 52">
              <a:extLst>
                <a:ext uri="{FF2B5EF4-FFF2-40B4-BE49-F238E27FC236}">
                  <a16:creationId xmlns:a16="http://schemas.microsoft.com/office/drawing/2014/main" id="{02B4EEA1-5C50-49B2-BC90-A45067ADE158}"/>
                </a:ext>
              </a:extLst>
            </p:cNvPr>
            <p:cNvSpPr/>
            <p:nvPr/>
          </p:nvSpPr>
          <p:spPr>
            <a:xfrm>
              <a:off x="5413236" y="2108949"/>
              <a:ext cx="1336670" cy="2339501"/>
            </a:xfrm>
            <a:prstGeom prst="rect">
              <a:avLst/>
            </a:prstGeom>
            <a:noFill/>
            <a:ln w="38100"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pl-PL"/>
            </a:p>
          </p:txBody>
        </p:sp>
        <p:cxnSp>
          <p:nvCxnSpPr>
            <p:cNvPr id="54" name="Straight Arrow Connector 53">
              <a:extLst>
                <a:ext uri="{FF2B5EF4-FFF2-40B4-BE49-F238E27FC236}">
                  <a16:creationId xmlns:a16="http://schemas.microsoft.com/office/drawing/2014/main" id="{54AC4142-22CF-4DC1-9FDA-91C423FC9796}"/>
                </a:ext>
              </a:extLst>
            </p:cNvPr>
            <p:cNvCxnSpPr>
              <a:cxnSpLocks/>
            </p:cNvCxnSpPr>
            <p:nvPr/>
          </p:nvCxnSpPr>
          <p:spPr>
            <a:xfrm>
              <a:off x="4656592" y="3355501"/>
              <a:ext cx="756644" cy="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55" name="TextBox 54">
              <a:extLst>
                <a:ext uri="{FF2B5EF4-FFF2-40B4-BE49-F238E27FC236}">
                  <a16:creationId xmlns:a16="http://schemas.microsoft.com/office/drawing/2014/main" id="{28741933-9CA7-4826-B40A-37D1CF2A31D9}"/>
                </a:ext>
              </a:extLst>
            </p:cNvPr>
            <p:cNvSpPr txBox="1"/>
            <p:nvPr/>
          </p:nvSpPr>
          <p:spPr>
            <a:xfrm>
              <a:off x="4736304" y="2203846"/>
              <a:ext cx="679610" cy="313932"/>
            </a:xfrm>
            <a:prstGeom prst="rect">
              <a:avLst/>
            </a:prstGeom>
            <a:noFill/>
          </p:spPr>
          <p:txBody>
            <a:bodyPr wrap="square" rtlCol="0">
              <a:spAutoFit/>
            </a:bodyPr>
            <a:lstStyle/>
            <a:p>
              <a:pPr>
                <a:lnSpc>
                  <a:spcPct val="90000"/>
                </a:lnSpc>
              </a:pPr>
              <a:r>
                <a:rPr lang="en-GB" sz="1600" dirty="0">
                  <a:solidFill>
                    <a:schemeClr val="tx1">
                      <a:lumMod val="65000"/>
                      <a:lumOff val="35000"/>
                    </a:schemeClr>
                  </a:solidFill>
                </a:rPr>
                <a:t>Input</a:t>
              </a:r>
              <a:endParaRPr lang="pl-PL" sz="1600" dirty="0">
                <a:solidFill>
                  <a:schemeClr val="tx1">
                    <a:lumMod val="65000"/>
                    <a:lumOff val="35000"/>
                  </a:schemeClr>
                </a:solidFill>
              </a:endParaRPr>
            </a:p>
          </p:txBody>
        </p:sp>
      </p:grpSp>
      <p:grpSp>
        <p:nvGrpSpPr>
          <p:cNvPr id="56" name="Group 55">
            <a:extLst>
              <a:ext uri="{FF2B5EF4-FFF2-40B4-BE49-F238E27FC236}">
                <a16:creationId xmlns:a16="http://schemas.microsoft.com/office/drawing/2014/main" id="{BE2F725F-CF1A-46E5-ADA0-0DB3570ADAC7}"/>
              </a:ext>
            </a:extLst>
          </p:cNvPr>
          <p:cNvGrpSpPr/>
          <p:nvPr/>
        </p:nvGrpSpPr>
        <p:grpSpPr>
          <a:xfrm>
            <a:off x="4957257" y="4764124"/>
            <a:ext cx="3476957" cy="1586910"/>
            <a:chOff x="5945002" y="4581126"/>
            <a:chExt cx="3749811" cy="1822013"/>
          </a:xfrm>
        </p:grpSpPr>
        <p:grpSp>
          <p:nvGrpSpPr>
            <p:cNvPr id="57" name="Group 56">
              <a:extLst>
                <a:ext uri="{FF2B5EF4-FFF2-40B4-BE49-F238E27FC236}">
                  <a16:creationId xmlns:a16="http://schemas.microsoft.com/office/drawing/2014/main" id="{A6B3DE0B-991C-48D6-A185-29A8759B8259}"/>
                </a:ext>
              </a:extLst>
            </p:cNvPr>
            <p:cNvGrpSpPr/>
            <p:nvPr/>
          </p:nvGrpSpPr>
          <p:grpSpPr>
            <a:xfrm>
              <a:off x="5945002" y="4882583"/>
              <a:ext cx="3749811" cy="1520556"/>
              <a:chOff x="5945002" y="4882583"/>
              <a:chExt cx="3749811" cy="1520556"/>
            </a:xfrm>
          </p:grpSpPr>
          <p:grpSp>
            <p:nvGrpSpPr>
              <p:cNvPr id="60" name="Group 59">
                <a:extLst>
                  <a:ext uri="{FF2B5EF4-FFF2-40B4-BE49-F238E27FC236}">
                    <a16:creationId xmlns:a16="http://schemas.microsoft.com/office/drawing/2014/main" id="{5B9C218E-A287-4175-B93A-6D0530BE3B04}"/>
                  </a:ext>
                </a:extLst>
              </p:cNvPr>
              <p:cNvGrpSpPr/>
              <p:nvPr/>
            </p:nvGrpSpPr>
            <p:grpSpPr>
              <a:xfrm>
                <a:off x="5945002" y="4882583"/>
                <a:ext cx="3749811" cy="1520556"/>
                <a:chOff x="5728978" y="2070509"/>
                <a:chExt cx="3749811" cy="1520556"/>
              </a:xfrm>
            </p:grpSpPr>
            <p:grpSp>
              <p:nvGrpSpPr>
                <p:cNvPr id="62" name="Group 61">
                  <a:extLst>
                    <a:ext uri="{FF2B5EF4-FFF2-40B4-BE49-F238E27FC236}">
                      <a16:creationId xmlns:a16="http://schemas.microsoft.com/office/drawing/2014/main" id="{F3B122F7-3393-4230-AB11-301116F53EE2}"/>
                    </a:ext>
                  </a:extLst>
                </p:cNvPr>
                <p:cNvGrpSpPr/>
                <p:nvPr/>
              </p:nvGrpSpPr>
              <p:grpSpPr>
                <a:xfrm>
                  <a:off x="5728978" y="2070509"/>
                  <a:ext cx="3749811" cy="1520556"/>
                  <a:chOff x="5728978" y="2070509"/>
                  <a:chExt cx="3749811" cy="1520556"/>
                </a:xfrm>
              </p:grpSpPr>
              <p:pic>
                <p:nvPicPr>
                  <p:cNvPr id="64" name="Picture 63">
                    <a:extLst>
                      <a:ext uri="{FF2B5EF4-FFF2-40B4-BE49-F238E27FC236}">
                        <a16:creationId xmlns:a16="http://schemas.microsoft.com/office/drawing/2014/main" id="{7B4B38B8-6888-4BCF-AC7E-F140B06C6D2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83675" y="2162300"/>
                    <a:ext cx="625473" cy="625473"/>
                  </a:xfrm>
                  <a:prstGeom prst="rect">
                    <a:avLst/>
                  </a:prstGeom>
                </p:spPr>
              </p:pic>
              <p:pic>
                <p:nvPicPr>
                  <p:cNvPr id="65" name="Picture 64">
                    <a:extLst>
                      <a:ext uri="{FF2B5EF4-FFF2-40B4-BE49-F238E27FC236}">
                        <a16:creationId xmlns:a16="http://schemas.microsoft.com/office/drawing/2014/main" id="{989E0BA9-5EBC-41DF-86BD-E64DA4F3E07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166285" y="2170879"/>
                    <a:ext cx="636252" cy="636252"/>
                  </a:xfrm>
                  <a:prstGeom prst="rect">
                    <a:avLst/>
                  </a:prstGeom>
                </p:spPr>
              </p:pic>
              <p:sp>
                <p:nvSpPr>
                  <p:cNvPr id="66" name="Rectangle 65">
                    <a:extLst>
                      <a:ext uri="{FF2B5EF4-FFF2-40B4-BE49-F238E27FC236}">
                        <a16:creationId xmlns:a16="http://schemas.microsoft.com/office/drawing/2014/main" id="{41872D16-E52F-46FE-B02E-B7E24C818E71}"/>
                      </a:ext>
                    </a:extLst>
                  </p:cNvPr>
                  <p:cNvSpPr/>
                  <p:nvPr/>
                </p:nvSpPr>
                <p:spPr>
                  <a:xfrm>
                    <a:off x="5728978" y="2070509"/>
                    <a:ext cx="3749811" cy="1520556"/>
                  </a:xfrm>
                  <a:prstGeom prst="rect">
                    <a:avLst/>
                  </a:prstGeom>
                  <a:noFill/>
                  <a:ln w="3810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pl-PL"/>
                  </a:p>
                </p:txBody>
              </p:sp>
              <p:sp>
                <p:nvSpPr>
                  <p:cNvPr id="67" name="TextBox 66">
                    <a:extLst>
                      <a:ext uri="{FF2B5EF4-FFF2-40B4-BE49-F238E27FC236}">
                        <a16:creationId xmlns:a16="http://schemas.microsoft.com/office/drawing/2014/main" id="{C5FB89A7-290B-41E6-BB35-02BAB75B37D7}"/>
                      </a:ext>
                    </a:extLst>
                  </p:cNvPr>
                  <p:cNvSpPr txBox="1"/>
                  <p:nvPr/>
                </p:nvSpPr>
                <p:spPr>
                  <a:xfrm>
                    <a:off x="7175564" y="3061770"/>
                    <a:ext cx="679610" cy="360442"/>
                  </a:xfrm>
                  <a:prstGeom prst="rect">
                    <a:avLst/>
                  </a:prstGeom>
                  <a:noFill/>
                </p:spPr>
                <p:txBody>
                  <a:bodyPr wrap="square" rtlCol="0">
                    <a:spAutoFit/>
                  </a:bodyPr>
                  <a:lstStyle/>
                  <a:p>
                    <a:pPr>
                      <a:lnSpc>
                        <a:spcPct val="90000"/>
                      </a:lnSpc>
                    </a:pPr>
                    <a:r>
                      <a:rPr lang="pl-PL" sz="1600" dirty="0">
                        <a:solidFill>
                          <a:schemeClr val="tx1">
                            <a:lumMod val="65000"/>
                            <a:lumOff val="35000"/>
                          </a:schemeClr>
                        </a:solidFill>
                      </a:rPr>
                      <a:t>Store</a:t>
                    </a:r>
                  </a:p>
                </p:txBody>
              </p:sp>
            </p:grpSp>
            <p:sp>
              <p:nvSpPr>
                <p:cNvPr id="63" name="TextBox 62">
                  <a:extLst>
                    <a:ext uri="{FF2B5EF4-FFF2-40B4-BE49-F238E27FC236}">
                      <a16:creationId xmlns:a16="http://schemas.microsoft.com/office/drawing/2014/main" id="{7F3493AE-1A2D-4086-B44C-3D911FBA7509}"/>
                    </a:ext>
                  </a:extLst>
                </p:cNvPr>
                <p:cNvSpPr txBox="1"/>
                <p:nvPr/>
              </p:nvSpPr>
              <p:spPr>
                <a:xfrm>
                  <a:off x="7617756" y="2802362"/>
                  <a:ext cx="1665178" cy="272981"/>
                </a:xfrm>
                <a:prstGeom prst="rect">
                  <a:avLst/>
                </a:prstGeom>
                <a:noFill/>
              </p:spPr>
              <p:txBody>
                <a:bodyPr wrap="none" rtlCol="0">
                  <a:spAutoFit/>
                </a:bodyPr>
                <a:lstStyle/>
                <a:p>
                  <a:pPr>
                    <a:lnSpc>
                      <a:spcPct val="90000"/>
                    </a:lnSpc>
                  </a:pPr>
                  <a:r>
                    <a:rPr lang="pl-PL" sz="1050" b="1" dirty="0">
                      <a:solidFill>
                        <a:schemeClr val="tx1">
                          <a:lumMod val="65000"/>
                          <a:lumOff val="35000"/>
                        </a:schemeClr>
                      </a:solidFill>
                    </a:rPr>
                    <a:t>Azure Data </a:t>
                  </a:r>
                  <a:r>
                    <a:rPr lang="en-GB" sz="1050" b="1" dirty="0">
                      <a:solidFill>
                        <a:schemeClr val="tx1">
                          <a:lumMod val="65000"/>
                          <a:lumOff val="35000"/>
                        </a:schemeClr>
                      </a:solidFill>
                    </a:rPr>
                    <a:t>Lake Storage</a:t>
                  </a:r>
                  <a:endParaRPr lang="pl-PL" sz="1050" b="1" dirty="0">
                    <a:solidFill>
                      <a:schemeClr val="tx1">
                        <a:lumMod val="65000"/>
                        <a:lumOff val="35000"/>
                      </a:schemeClr>
                    </a:solidFill>
                  </a:endParaRPr>
                </a:p>
              </p:txBody>
            </p:sp>
          </p:grpSp>
          <p:sp>
            <p:nvSpPr>
              <p:cNvPr id="61" name="TextBox 60">
                <a:extLst>
                  <a:ext uri="{FF2B5EF4-FFF2-40B4-BE49-F238E27FC236}">
                    <a16:creationId xmlns:a16="http://schemas.microsoft.com/office/drawing/2014/main" id="{BB716B0C-8E67-4C29-AFD9-E758FA1B2F40}"/>
                  </a:ext>
                </a:extLst>
              </p:cNvPr>
              <p:cNvSpPr txBox="1"/>
              <p:nvPr/>
            </p:nvSpPr>
            <p:spPr>
              <a:xfrm>
                <a:off x="6166364" y="5610139"/>
                <a:ext cx="1347080" cy="272981"/>
              </a:xfrm>
              <a:prstGeom prst="rect">
                <a:avLst/>
              </a:prstGeom>
              <a:noFill/>
            </p:spPr>
            <p:txBody>
              <a:bodyPr wrap="none" rtlCol="0">
                <a:spAutoFit/>
              </a:bodyPr>
              <a:lstStyle/>
              <a:p>
                <a:pPr>
                  <a:lnSpc>
                    <a:spcPct val="90000"/>
                  </a:lnSpc>
                </a:pPr>
                <a:r>
                  <a:rPr lang="pl-PL" sz="1050" b="1" dirty="0">
                    <a:solidFill>
                      <a:schemeClr val="tx1">
                        <a:lumMod val="65000"/>
                        <a:lumOff val="35000"/>
                      </a:schemeClr>
                    </a:solidFill>
                  </a:rPr>
                  <a:t>Azure </a:t>
                </a:r>
                <a:r>
                  <a:rPr lang="en-GB" sz="1050" b="1" dirty="0">
                    <a:solidFill>
                      <a:schemeClr val="tx1">
                        <a:lumMod val="65000"/>
                        <a:lumOff val="35000"/>
                      </a:schemeClr>
                    </a:solidFill>
                  </a:rPr>
                  <a:t>Blob Storage</a:t>
                </a:r>
                <a:endParaRPr lang="pl-PL" sz="1050" b="1" dirty="0">
                  <a:solidFill>
                    <a:schemeClr val="tx1">
                      <a:lumMod val="65000"/>
                      <a:lumOff val="35000"/>
                    </a:schemeClr>
                  </a:solidFill>
                </a:endParaRPr>
              </a:p>
            </p:txBody>
          </p:sp>
        </p:grpSp>
        <p:cxnSp>
          <p:nvCxnSpPr>
            <p:cNvPr id="58" name="Straight Arrow Connector 57">
              <a:extLst>
                <a:ext uri="{FF2B5EF4-FFF2-40B4-BE49-F238E27FC236}">
                  <a16:creationId xmlns:a16="http://schemas.microsoft.com/office/drawing/2014/main" id="{668F132B-93F5-4043-8A47-FE6915246A18}"/>
                </a:ext>
              </a:extLst>
            </p:cNvPr>
            <p:cNvCxnSpPr>
              <a:cxnSpLocks/>
            </p:cNvCxnSpPr>
            <p:nvPr/>
          </p:nvCxnSpPr>
          <p:spPr>
            <a:xfrm>
              <a:off x="6742484" y="4581126"/>
              <a:ext cx="0" cy="301457"/>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cxnSp>
          <p:nvCxnSpPr>
            <p:cNvPr id="59" name="Straight Arrow Connector 58">
              <a:extLst>
                <a:ext uri="{FF2B5EF4-FFF2-40B4-BE49-F238E27FC236}">
                  <a16:creationId xmlns:a16="http://schemas.microsoft.com/office/drawing/2014/main" id="{0A674665-D388-486E-8AC2-66623165FB9F}"/>
                </a:ext>
              </a:extLst>
            </p:cNvPr>
            <p:cNvCxnSpPr>
              <a:cxnSpLocks/>
            </p:cNvCxnSpPr>
            <p:nvPr/>
          </p:nvCxnSpPr>
          <p:spPr>
            <a:xfrm>
              <a:off x="8681228" y="4581126"/>
              <a:ext cx="0" cy="301457"/>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grpSp>
      <p:grpSp>
        <p:nvGrpSpPr>
          <p:cNvPr id="68" name="Group 67">
            <a:extLst>
              <a:ext uri="{FF2B5EF4-FFF2-40B4-BE49-F238E27FC236}">
                <a16:creationId xmlns:a16="http://schemas.microsoft.com/office/drawing/2014/main" id="{505FAC1B-11E4-4C23-B555-B7D5004D6764}"/>
              </a:ext>
            </a:extLst>
          </p:cNvPr>
          <p:cNvGrpSpPr/>
          <p:nvPr/>
        </p:nvGrpSpPr>
        <p:grpSpPr>
          <a:xfrm>
            <a:off x="8434215" y="5026682"/>
            <a:ext cx="1937060" cy="796709"/>
            <a:chOff x="9694813" y="4884184"/>
            <a:chExt cx="2011885" cy="1403372"/>
          </a:xfrm>
        </p:grpSpPr>
        <p:sp>
          <p:nvSpPr>
            <p:cNvPr id="69" name="Rectangle 68">
              <a:extLst>
                <a:ext uri="{FF2B5EF4-FFF2-40B4-BE49-F238E27FC236}">
                  <a16:creationId xmlns:a16="http://schemas.microsoft.com/office/drawing/2014/main" id="{3D1674BF-DC84-4F3C-9BDE-EF8987A5CE36}"/>
                </a:ext>
              </a:extLst>
            </p:cNvPr>
            <p:cNvSpPr/>
            <p:nvPr/>
          </p:nvSpPr>
          <p:spPr>
            <a:xfrm>
              <a:off x="10186604" y="4884184"/>
              <a:ext cx="1520094" cy="1403372"/>
            </a:xfrm>
            <a:prstGeom prst="rect">
              <a:avLst/>
            </a:prstGeom>
            <a:ln/>
          </p:spPr>
          <p:style>
            <a:lnRef idx="1">
              <a:schemeClr val="dk1"/>
            </a:lnRef>
            <a:fillRef idx="2">
              <a:schemeClr val="dk1"/>
            </a:fillRef>
            <a:effectRef idx="1">
              <a:schemeClr val="dk1"/>
            </a:effectRef>
            <a:fontRef idx="minor">
              <a:schemeClr val="dk1"/>
            </a:fontRef>
          </p:style>
          <p:txBody>
            <a:bodyPr rtlCol="0" anchor="ctr"/>
            <a:lstStyle/>
            <a:p>
              <a:pPr algn="ctr"/>
              <a:r>
                <a:rPr lang="en-GB" dirty="0"/>
                <a:t>Batch Processing</a:t>
              </a:r>
              <a:endParaRPr lang="pl-PL" dirty="0"/>
            </a:p>
          </p:txBody>
        </p:sp>
        <p:cxnSp>
          <p:nvCxnSpPr>
            <p:cNvPr id="70" name="Straight Arrow Connector 69">
              <a:extLst>
                <a:ext uri="{FF2B5EF4-FFF2-40B4-BE49-F238E27FC236}">
                  <a16:creationId xmlns:a16="http://schemas.microsoft.com/office/drawing/2014/main" id="{DE5EAE2C-3B4A-48D0-B952-F9F974F4636E}"/>
                </a:ext>
              </a:extLst>
            </p:cNvPr>
            <p:cNvCxnSpPr>
              <a:cxnSpLocks/>
            </p:cNvCxnSpPr>
            <p:nvPr/>
          </p:nvCxnSpPr>
          <p:spPr>
            <a:xfrm>
              <a:off x="9694813" y="5661248"/>
              <a:ext cx="491791" cy="0"/>
            </a:xfrm>
            <a:prstGeom prst="straightConnector1">
              <a:avLst/>
            </a:prstGeom>
            <a:ln>
              <a:headEnd type="triangle"/>
              <a:tailEnd type="triangle"/>
            </a:ln>
          </p:spPr>
          <p:style>
            <a:lnRef idx="1">
              <a:schemeClr val="dk1"/>
            </a:lnRef>
            <a:fillRef idx="2">
              <a:schemeClr val="dk1"/>
            </a:fillRef>
            <a:effectRef idx="1">
              <a:schemeClr val="dk1"/>
            </a:effectRef>
            <a:fontRef idx="minor">
              <a:schemeClr val="dk1"/>
            </a:fontRef>
          </p:style>
        </p:cxnSp>
      </p:grpSp>
      <p:grpSp>
        <p:nvGrpSpPr>
          <p:cNvPr id="71" name="Group 70">
            <a:extLst>
              <a:ext uri="{FF2B5EF4-FFF2-40B4-BE49-F238E27FC236}">
                <a16:creationId xmlns:a16="http://schemas.microsoft.com/office/drawing/2014/main" id="{66D3F56E-898F-4600-AD6D-0B3F93D72D02}"/>
              </a:ext>
            </a:extLst>
          </p:cNvPr>
          <p:cNvGrpSpPr/>
          <p:nvPr/>
        </p:nvGrpSpPr>
        <p:grpSpPr>
          <a:xfrm>
            <a:off x="6482016" y="2410211"/>
            <a:ext cx="3758194" cy="2343550"/>
            <a:chOff x="4815141" y="943361"/>
            <a:chExt cx="3758194" cy="2343550"/>
          </a:xfrm>
        </p:grpSpPr>
        <p:pic>
          <p:nvPicPr>
            <p:cNvPr id="72" name="Picture 71">
              <a:extLst>
                <a:ext uri="{FF2B5EF4-FFF2-40B4-BE49-F238E27FC236}">
                  <a16:creationId xmlns:a16="http://schemas.microsoft.com/office/drawing/2014/main" id="{A2F6F343-8E75-4C4A-95B5-6AB644E494D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493016" y="1167206"/>
              <a:ext cx="757742" cy="792711"/>
            </a:xfrm>
            <a:prstGeom prst="rect">
              <a:avLst/>
            </a:prstGeom>
          </p:spPr>
        </p:pic>
        <p:pic>
          <p:nvPicPr>
            <p:cNvPr id="73" name="Picture 72">
              <a:extLst>
                <a:ext uri="{FF2B5EF4-FFF2-40B4-BE49-F238E27FC236}">
                  <a16:creationId xmlns:a16="http://schemas.microsoft.com/office/drawing/2014/main" id="{6E074462-AA14-48A4-A322-D733883D8CA2}"/>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550339" y="2314072"/>
              <a:ext cx="643096" cy="672773"/>
            </a:xfrm>
            <a:prstGeom prst="rect">
              <a:avLst/>
            </a:prstGeom>
          </p:spPr>
        </p:pic>
        <p:sp>
          <p:nvSpPr>
            <p:cNvPr id="74" name="TextBox 73">
              <a:extLst>
                <a:ext uri="{FF2B5EF4-FFF2-40B4-BE49-F238E27FC236}">
                  <a16:creationId xmlns:a16="http://schemas.microsoft.com/office/drawing/2014/main" id="{AAE8B50F-C1C9-49BA-95D8-6CD4CF07BFD7}"/>
                </a:ext>
              </a:extLst>
            </p:cNvPr>
            <p:cNvSpPr txBox="1"/>
            <p:nvPr/>
          </p:nvSpPr>
          <p:spPr>
            <a:xfrm>
              <a:off x="5342746" y="1009901"/>
              <a:ext cx="969523" cy="214540"/>
            </a:xfrm>
            <a:prstGeom prst="rect">
              <a:avLst/>
            </a:prstGeom>
            <a:noFill/>
          </p:spPr>
          <p:txBody>
            <a:bodyPr wrap="none" rtlCol="0">
              <a:spAutoFit/>
            </a:bodyPr>
            <a:lstStyle/>
            <a:p>
              <a:pPr>
                <a:lnSpc>
                  <a:spcPct val="90000"/>
                </a:lnSpc>
              </a:pPr>
              <a:r>
                <a:rPr lang="pl-PL" sz="1050" b="1" dirty="0">
                  <a:solidFill>
                    <a:schemeClr val="tx1">
                      <a:lumMod val="65000"/>
                      <a:lumOff val="35000"/>
                    </a:schemeClr>
                  </a:solidFill>
                </a:rPr>
                <a:t>Stream Analytics</a:t>
              </a:r>
            </a:p>
          </p:txBody>
        </p:sp>
        <p:sp>
          <p:nvSpPr>
            <p:cNvPr id="75" name="TextBox 74">
              <a:extLst>
                <a:ext uri="{FF2B5EF4-FFF2-40B4-BE49-F238E27FC236}">
                  <a16:creationId xmlns:a16="http://schemas.microsoft.com/office/drawing/2014/main" id="{4E90F2E6-5875-4299-8C5A-BEFDE698819D}"/>
                </a:ext>
              </a:extLst>
            </p:cNvPr>
            <p:cNvSpPr txBox="1"/>
            <p:nvPr/>
          </p:nvSpPr>
          <p:spPr>
            <a:xfrm>
              <a:off x="5539645" y="2055237"/>
              <a:ext cx="621092" cy="214540"/>
            </a:xfrm>
            <a:prstGeom prst="rect">
              <a:avLst/>
            </a:prstGeom>
            <a:noFill/>
          </p:spPr>
          <p:txBody>
            <a:bodyPr wrap="none" rtlCol="0">
              <a:spAutoFit/>
            </a:bodyPr>
            <a:lstStyle/>
            <a:p>
              <a:pPr>
                <a:lnSpc>
                  <a:spcPct val="90000"/>
                </a:lnSpc>
              </a:pPr>
              <a:r>
                <a:rPr lang="pl-PL" sz="1050" b="1" dirty="0">
                  <a:solidFill>
                    <a:schemeClr val="tx1">
                      <a:lumMod val="65000"/>
                      <a:lumOff val="35000"/>
                    </a:schemeClr>
                  </a:solidFill>
                </a:rPr>
                <a:t>Web Jobs</a:t>
              </a:r>
            </a:p>
          </p:txBody>
        </p:sp>
        <p:sp>
          <p:nvSpPr>
            <p:cNvPr id="76" name="Rectangle 75">
              <a:extLst>
                <a:ext uri="{FF2B5EF4-FFF2-40B4-BE49-F238E27FC236}">
                  <a16:creationId xmlns:a16="http://schemas.microsoft.com/office/drawing/2014/main" id="{5D66B788-F88F-4AEA-87DB-00B68CA82922}"/>
                </a:ext>
              </a:extLst>
            </p:cNvPr>
            <p:cNvSpPr/>
            <p:nvPr/>
          </p:nvSpPr>
          <p:spPr>
            <a:xfrm>
              <a:off x="5076774" y="947411"/>
              <a:ext cx="2423133" cy="2339500"/>
            </a:xfrm>
            <a:prstGeom prst="rect">
              <a:avLst/>
            </a:prstGeom>
            <a:noFill/>
            <a:ln w="38100"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pl-PL"/>
            </a:p>
          </p:txBody>
        </p:sp>
        <p:cxnSp>
          <p:nvCxnSpPr>
            <p:cNvPr id="77" name="Straight Arrow Connector 76">
              <a:extLst>
                <a:ext uri="{FF2B5EF4-FFF2-40B4-BE49-F238E27FC236}">
                  <a16:creationId xmlns:a16="http://schemas.microsoft.com/office/drawing/2014/main" id="{47B8FAF9-F6D4-4923-9129-9E5261F9AF9D}"/>
                </a:ext>
              </a:extLst>
            </p:cNvPr>
            <p:cNvCxnSpPr>
              <a:cxnSpLocks/>
              <a:endCxn id="76" idx="1"/>
            </p:cNvCxnSpPr>
            <p:nvPr/>
          </p:nvCxnSpPr>
          <p:spPr>
            <a:xfrm flipV="1">
              <a:off x="4815141" y="2117161"/>
              <a:ext cx="261633" cy="2"/>
            </a:xfrm>
            <a:prstGeom prst="straightConnector1">
              <a:avLst/>
            </a:prstGeom>
            <a:ln>
              <a:headEnd type="none"/>
              <a:tailEnd type="triangle"/>
            </a:ln>
          </p:spPr>
          <p:style>
            <a:lnRef idx="3">
              <a:schemeClr val="dk1"/>
            </a:lnRef>
            <a:fillRef idx="0">
              <a:schemeClr val="dk1"/>
            </a:fillRef>
            <a:effectRef idx="2">
              <a:schemeClr val="dk1"/>
            </a:effectRef>
            <a:fontRef idx="minor">
              <a:schemeClr val="tx1"/>
            </a:fontRef>
          </p:style>
        </p:cxnSp>
        <p:sp>
          <p:nvSpPr>
            <p:cNvPr id="78" name="TextBox 77">
              <a:extLst>
                <a:ext uri="{FF2B5EF4-FFF2-40B4-BE49-F238E27FC236}">
                  <a16:creationId xmlns:a16="http://schemas.microsoft.com/office/drawing/2014/main" id="{BCFF8114-516D-4915-932D-9059801ED2A3}"/>
                </a:ext>
              </a:extLst>
            </p:cNvPr>
            <p:cNvSpPr txBox="1"/>
            <p:nvPr/>
          </p:nvSpPr>
          <p:spPr>
            <a:xfrm>
              <a:off x="7499912" y="943361"/>
              <a:ext cx="1073423" cy="313932"/>
            </a:xfrm>
            <a:prstGeom prst="rect">
              <a:avLst/>
            </a:prstGeom>
            <a:noFill/>
          </p:spPr>
          <p:txBody>
            <a:bodyPr wrap="square" rtlCol="0">
              <a:spAutoFit/>
            </a:bodyPr>
            <a:lstStyle/>
            <a:p>
              <a:pPr>
                <a:lnSpc>
                  <a:spcPct val="90000"/>
                </a:lnSpc>
              </a:pPr>
              <a:r>
                <a:rPr lang="en-GB" sz="1600" dirty="0">
                  <a:solidFill>
                    <a:schemeClr val="tx1">
                      <a:lumMod val="65000"/>
                      <a:lumOff val="35000"/>
                    </a:schemeClr>
                  </a:solidFill>
                </a:rPr>
                <a:t>Processing</a:t>
              </a:r>
              <a:endParaRPr lang="pl-PL" sz="1600" dirty="0">
                <a:solidFill>
                  <a:schemeClr val="tx1">
                    <a:lumMod val="65000"/>
                    <a:lumOff val="35000"/>
                  </a:schemeClr>
                </a:solidFill>
              </a:endParaRPr>
            </a:p>
          </p:txBody>
        </p:sp>
        <p:sp>
          <p:nvSpPr>
            <p:cNvPr id="79" name="TextBox 78">
              <a:extLst>
                <a:ext uri="{FF2B5EF4-FFF2-40B4-BE49-F238E27FC236}">
                  <a16:creationId xmlns:a16="http://schemas.microsoft.com/office/drawing/2014/main" id="{BFE1AFFD-8D61-4DDB-A6D9-3657387BCBCD}"/>
                </a:ext>
              </a:extLst>
            </p:cNvPr>
            <p:cNvSpPr txBox="1"/>
            <p:nvPr/>
          </p:nvSpPr>
          <p:spPr>
            <a:xfrm>
              <a:off x="6270210" y="2290883"/>
              <a:ext cx="1365672" cy="237757"/>
            </a:xfrm>
            <a:prstGeom prst="rect">
              <a:avLst/>
            </a:prstGeom>
            <a:noFill/>
          </p:spPr>
          <p:txBody>
            <a:bodyPr wrap="square" rtlCol="0">
              <a:spAutoFit/>
            </a:bodyPr>
            <a:lstStyle/>
            <a:p>
              <a:pPr>
                <a:lnSpc>
                  <a:spcPct val="90000"/>
                </a:lnSpc>
              </a:pPr>
              <a:r>
                <a:rPr lang="pl-PL" sz="1050" b="1" dirty="0">
                  <a:solidFill>
                    <a:schemeClr val="tx1">
                      <a:lumMod val="65000"/>
                      <a:lumOff val="35000"/>
                    </a:schemeClr>
                  </a:solidFill>
                </a:rPr>
                <a:t>Azure</a:t>
              </a:r>
              <a:r>
                <a:rPr lang="en-GB" sz="1050" b="1" dirty="0">
                  <a:solidFill>
                    <a:schemeClr val="tx1">
                      <a:lumMod val="65000"/>
                      <a:lumOff val="35000"/>
                    </a:schemeClr>
                  </a:solidFill>
                </a:rPr>
                <a:t> Databricks</a:t>
              </a:r>
            </a:p>
          </p:txBody>
        </p:sp>
        <p:pic>
          <p:nvPicPr>
            <p:cNvPr id="80" name="Picture 79">
              <a:extLst>
                <a:ext uri="{FF2B5EF4-FFF2-40B4-BE49-F238E27FC236}">
                  <a16:creationId xmlns:a16="http://schemas.microsoft.com/office/drawing/2014/main" id="{4836306A-E8E1-4351-BFF5-296C69E3E772}"/>
                </a:ext>
              </a:extLst>
            </p:cNvPr>
            <p:cNvPicPr>
              <a:picLocks noChangeAspect="1"/>
            </p:cNvPicPr>
            <p:nvPr/>
          </p:nvPicPr>
          <p:blipFill>
            <a:blip r:embed="rId8"/>
            <a:stretch>
              <a:fillRect/>
            </a:stretch>
          </p:blipFill>
          <p:spPr>
            <a:xfrm>
              <a:off x="6455777" y="1616088"/>
              <a:ext cx="749856" cy="687658"/>
            </a:xfrm>
            <a:prstGeom prst="rect">
              <a:avLst/>
            </a:prstGeom>
          </p:spPr>
        </p:pic>
      </p:grpSp>
      <p:sp>
        <p:nvSpPr>
          <p:cNvPr id="81" name="Text Placeholder 1">
            <a:extLst>
              <a:ext uri="{FF2B5EF4-FFF2-40B4-BE49-F238E27FC236}">
                <a16:creationId xmlns:a16="http://schemas.microsoft.com/office/drawing/2014/main" id="{D49E4204-0C11-49DB-9CFB-3DD92CEE713B}"/>
              </a:ext>
            </a:extLst>
          </p:cNvPr>
          <p:cNvSpPr txBox="1">
            <a:spLocks/>
          </p:cNvSpPr>
          <p:nvPr/>
        </p:nvSpPr>
        <p:spPr>
          <a:xfrm>
            <a:off x="990157" y="1088904"/>
            <a:ext cx="8549903" cy="71797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400" b="1" dirty="0">
                <a:solidFill>
                  <a:srgbClr val="FF7100"/>
                </a:solidFill>
              </a:rPr>
              <a:t>Azure – Lambda architecture (Hot Path)</a:t>
            </a:r>
            <a:endParaRPr lang="pl-PL" sz="3400" b="1" dirty="0">
              <a:solidFill>
                <a:srgbClr val="FF7100"/>
              </a:solidFill>
            </a:endParaRPr>
          </a:p>
        </p:txBody>
      </p:sp>
    </p:spTree>
    <p:extLst>
      <p:ext uri="{BB962C8B-B14F-4D97-AF65-F5344CB8AC3E}">
        <p14:creationId xmlns:p14="http://schemas.microsoft.com/office/powerpoint/2010/main" val="2524061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1000"/>
                                        <p:tgtEl>
                                          <p:spTgt spid="43"/>
                                        </p:tgtEl>
                                      </p:cBhvr>
                                    </p:animEffect>
                                    <p:anim calcmode="lin" valueType="num">
                                      <p:cBhvr>
                                        <p:cTn id="8" dur="1000" fill="hold"/>
                                        <p:tgtEl>
                                          <p:spTgt spid="43"/>
                                        </p:tgtEl>
                                        <p:attrNameLst>
                                          <p:attrName>ppt_x</p:attrName>
                                        </p:attrNameLst>
                                      </p:cBhvr>
                                      <p:tavLst>
                                        <p:tav tm="0">
                                          <p:val>
                                            <p:strVal val="#ppt_x"/>
                                          </p:val>
                                        </p:tav>
                                        <p:tav tm="100000">
                                          <p:val>
                                            <p:strVal val="#ppt_x"/>
                                          </p:val>
                                        </p:tav>
                                      </p:tavLst>
                                    </p:anim>
                                    <p:anim calcmode="lin" valueType="num">
                                      <p:cBhvr>
                                        <p:cTn id="9" dur="1000" fill="hold"/>
                                        <p:tgtEl>
                                          <p:spTgt spid="4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8"/>
                                        </p:tgtEl>
                                        <p:attrNameLst>
                                          <p:attrName>style.visibility</p:attrName>
                                        </p:attrNameLst>
                                      </p:cBhvr>
                                      <p:to>
                                        <p:strVal val="visible"/>
                                      </p:to>
                                    </p:set>
                                    <p:animEffect transition="in" filter="fade">
                                      <p:cBhvr>
                                        <p:cTn id="14" dur="1000"/>
                                        <p:tgtEl>
                                          <p:spTgt spid="48"/>
                                        </p:tgtEl>
                                      </p:cBhvr>
                                    </p:animEffect>
                                    <p:anim calcmode="lin" valueType="num">
                                      <p:cBhvr>
                                        <p:cTn id="15" dur="1000" fill="hold"/>
                                        <p:tgtEl>
                                          <p:spTgt spid="48"/>
                                        </p:tgtEl>
                                        <p:attrNameLst>
                                          <p:attrName>ppt_x</p:attrName>
                                        </p:attrNameLst>
                                      </p:cBhvr>
                                      <p:tavLst>
                                        <p:tav tm="0">
                                          <p:val>
                                            <p:strVal val="#ppt_x"/>
                                          </p:val>
                                        </p:tav>
                                        <p:tav tm="100000">
                                          <p:val>
                                            <p:strVal val="#ppt_x"/>
                                          </p:val>
                                        </p:tav>
                                      </p:tavLst>
                                    </p:anim>
                                    <p:anim calcmode="lin" valueType="num">
                                      <p:cBhvr>
                                        <p:cTn id="16" dur="1000" fill="hold"/>
                                        <p:tgtEl>
                                          <p:spTgt spid="48"/>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71"/>
                                        </p:tgtEl>
                                        <p:attrNameLst>
                                          <p:attrName>style.visibility</p:attrName>
                                        </p:attrNameLst>
                                      </p:cBhvr>
                                      <p:to>
                                        <p:strVal val="visible"/>
                                      </p:to>
                                    </p:set>
                                    <p:animEffect transition="in" filter="fade">
                                      <p:cBhvr>
                                        <p:cTn id="21" dur="1000"/>
                                        <p:tgtEl>
                                          <p:spTgt spid="71"/>
                                        </p:tgtEl>
                                      </p:cBhvr>
                                    </p:animEffect>
                                    <p:anim calcmode="lin" valueType="num">
                                      <p:cBhvr>
                                        <p:cTn id="22" dur="1000" fill="hold"/>
                                        <p:tgtEl>
                                          <p:spTgt spid="71"/>
                                        </p:tgtEl>
                                        <p:attrNameLst>
                                          <p:attrName>ppt_x</p:attrName>
                                        </p:attrNameLst>
                                      </p:cBhvr>
                                      <p:tavLst>
                                        <p:tav tm="0">
                                          <p:val>
                                            <p:strVal val="#ppt_x"/>
                                          </p:val>
                                        </p:tav>
                                        <p:tav tm="100000">
                                          <p:val>
                                            <p:strVal val="#ppt_x"/>
                                          </p:val>
                                        </p:tav>
                                      </p:tavLst>
                                    </p:anim>
                                    <p:anim calcmode="lin" valueType="num">
                                      <p:cBhvr>
                                        <p:cTn id="23" dur="1000" fill="hold"/>
                                        <p:tgtEl>
                                          <p:spTgt spid="71"/>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56"/>
                                        </p:tgtEl>
                                        <p:attrNameLst>
                                          <p:attrName>style.visibility</p:attrName>
                                        </p:attrNameLst>
                                      </p:cBhvr>
                                      <p:to>
                                        <p:strVal val="visible"/>
                                      </p:to>
                                    </p:set>
                                    <p:animEffect transition="in" filter="fade">
                                      <p:cBhvr>
                                        <p:cTn id="28" dur="1000"/>
                                        <p:tgtEl>
                                          <p:spTgt spid="56"/>
                                        </p:tgtEl>
                                      </p:cBhvr>
                                    </p:animEffect>
                                    <p:anim calcmode="lin" valueType="num">
                                      <p:cBhvr>
                                        <p:cTn id="29" dur="1000" fill="hold"/>
                                        <p:tgtEl>
                                          <p:spTgt spid="56"/>
                                        </p:tgtEl>
                                        <p:attrNameLst>
                                          <p:attrName>ppt_x</p:attrName>
                                        </p:attrNameLst>
                                      </p:cBhvr>
                                      <p:tavLst>
                                        <p:tav tm="0">
                                          <p:val>
                                            <p:strVal val="#ppt_x"/>
                                          </p:val>
                                        </p:tav>
                                        <p:tav tm="100000">
                                          <p:val>
                                            <p:strVal val="#ppt_x"/>
                                          </p:val>
                                        </p:tav>
                                      </p:tavLst>
                                    </p:anim>
                                    <p:anim calcmode="lin" valueType="num">
                                      <p:cBhvr>
                                        <p:cTn id="30" dur="1000" fill="hold"/>
                                        <p:tgtEl>
                                          <p:spTgt spid="56"/>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68"/>
                                        </p:tgtEl>
                                        <p:attrNameLst>
                                          <p:attrName>style.visibility</p:attrName>
                                        </p:attrNameLst>
                                      </p:cBhvr>
                                      <p:to>
                                        <p:strVal val="visible"/>
                                      </p:to>
                                    </p:set>
                                    <p:animEffect transition="in" filter="fade">
                                      <p:cBhvr>
                                        <p:cTn id="35" dur="1000"/>
                                        <p:tgtEl>
                                          <p:spTgt spid="68"/>
                                        </p:tgtEl>
                                      </p:cBhvr>
                                    </p:animEffect>
                                    <p:anim calcmode="lin" valueType="num">
                                      <p:cBhvr>
                                        <p:cTn id="36" dur="1000" fill="hold"/>
                                        <p:tgtEl>
                                          <p:spTgt spid="68"/>
                                        </p:tgtEl>
                                        <p:attrNameLst>
                                          <p:attrName>ppt_x</p:attrName>
                                        </p:attrNameLst>
                                      </p:cBhvr>
                                      <p:tavLst>
                                        <p:tav tm="0">
                                          <p:val>
                                            <p:strVal val="#ppt_x"/>
                                          </p:val>
                                        </p:tav>
                                        <p:tav tm="100000">
                                          <p:val>
                                            <p:strVal val="#ppt_x"/>
                                          </p:val>
                                        </p:tav>
                                      </p:tavLst>
                                    </p:anim>
                                    <p:anim calcmode="lin" valueType="num">
                                      <p:cBhvr>
                                        <p:cTn id="37" dur="1000" fill="hold"/>
                                        <p:tgtEl>
                                          <p:spTgt spid="6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COVER">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
  <a:themeElements>
    <a:clrScheme name="FP_Brand">
      <a:dk1>
        <a:sysClr val="windowText" lastClr="000000"/>
      </a:dk1>
      <a:lt1>
        <a:srgbClr val="FFFFFF"/>
      </a:lt1>
      <a:dk2>
        <a:srgbClr val="FFFFFF"/>
      </a:dk2>
      <a:lt2>
        <a:srgbClr val="262626"/>
      </a:lt2>
      <a:accent1>
        <a:srgbClr val="FFA000"/>
      </a:accent1>
      <a:accent2>
        <a:srgbClr val="FF5F00"/>
      </a:accent2>
      <a:accent3>
        <a:srgbClr val="00B9E7"/>
      </a:accent3>
      <a:accent4>
        <a:srgbClr val="3777BC"/>
      </a:accent4>
      <a:accent5>
        <a:srgbClr val="A44082"/>
      </a:accent5>
      <a:accent6>
        <a:srgbClr val="5E2E86"/>
      </a:accent6>
      <a:hlink>
        <a:srgbClr val="FF5F00"/>
      </a:hlink>
      <a:folHlink>
        <a:srgbClr val="7F7F7F"/>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COVER">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12696</TotalTime>
  <Words>2266</Words>
  <Application>Microsoft Office PowerPoint</Application>
  <PresentationFormat>Widescreen</PresentationFormat>
  <Paragraphs>462</Paragraphs>
  <Slides>38</Slides>
  <Notes>21</Notes>
  <HiddenSlides>0</HiddenSlides>
  <MMClips>0</MMClips>
  <ScaleCrop>false</ScaleCrop>
  <HeadingPairs>
    <vt:vector size="8" baseType="variant">
      <vt:variant>
        <vt:lpstr>Fonts Used</vt:lpstr>
      </vt:variant>
      <vt:variant>
        <vt:i4>10</vt:i4>
      </vt:variant>
      <vt:variant>
        <vt:lpstr>Theme</vt:lpstr>
      </vt:variant>
      <vt:variant>
        <vt:i4>3</vt:i4>
      </vt:variant>
      <vt:variant>
        <vt:lpstr>Embedded OLE Servers</vt:lpstr>
      </vt:variant>
      <vt:variant>
        <vt:i4>1</vt:i4>
      </vt:variant>
      <vt:variant>
        <vt:lpstr>Slide Titles</vt:lpstr>
      </vt:variant>
      <vt:variant>
        <vt:i4>38</vt:i4>
      </vt:variant>
    </vt:vector>
  </HeadingPairs>
  <TitlesOfParts>
    <vt:vector size="52" baseType="lpstr">
      <vt:lpstr>Arial</vt:lpstr>
      <vt:lpstr>Bahnschrift SemiBold</vt:lpstr>
      <vt:lpstr>Calibri</vt:lpstr>
      <vt:lpstr>Calibri Light</vt:lpstr>
      <vt:lpstr>Consolas</vt:lpstr>
      <vt:lpstr>Euphemia</vt:lpstr>
      <vt:lpstr>Malleable-FP</vt:lpstr>
      <vt:lpstr>Malleable-FP Thin</vt:lpstr>
      <vt:lpstr>Segoe UI Light</vt:lpstr>
      <vt:lpstr>Wingdings</vt:lpstr>
      <vt:lpstr>COVER</vt:lpstr>
      <vt:lpstr>CONTENT</vt:lpstr>
      <vt:lpstr>1_COVER</vt:lpstr>
      <vt:lpstr>Bitmap Image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Filip Sitko</dc:creator>
  <cp:lastModifiedBy>tkrawczyk</cp:lastModifiedBy>
  <cp:revision>332</cp:revision>
  <dcterms:created xsi:type="dcterms:W3CDTF">2016-06-22T10:14:21Z</dcterms:created>
  <dcterms:modified xsi:type="dcterms:W3CDTF">2019-01-23T18:18:10Z</dcterms:modified>
</cp:coreProperties>
</file>